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80" r:id="rId3"/>
    <p:sldId id="257" r:id="rId4"/>
    <p:sldId id="259" r:id="rId5"/>
    <p:sldId id="260" r:id="rId6"/>
    <p:sldId id="263" r:id="rId7"/>
    <p:sldId id="265" r:id="rId8"/>
    <p:sldId id="266" r:id="rId9"/>
    <p:sldId id="267" r:id="rId10"/>
    <p:sldId id="268" r:id="rId11"/>
    <p:sldId id="269" r:id="rId12"/>
    <p:sldId id="270" r:id="rId13"/>
    <p:sldId id="271" r:id="rId14"/>
    <p:sldId id="272" r:id="rId15"/>
    <p:sldId id="273" r:id="rId16"/>
    <p:sldId id="279" r:id="rId17"/>
    <p:sldId id="274" r:id="rId18"/>
    <p:sldId id="275" r:id="rId19"/>
    <p:sldId id="276" r:id="rId20"/>
    <p:sldId id="277" r:id="rId21"/>
    <p:sldId id="278" r:id="rId22"/>
    <p:sldId id="281" r:id="rId23"/>
    <p:sldId id="283" r:id="rId24"/>
    <p:sldId id="282"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CC09D5DC-7286-4DE0-84BD-A4030927C35D}">
          <p14:sldIdLst>
            <p14:sldId id="256"/>
            <p14:sldId id="280"/>
            <p14:sldId id="257"/>
            <p14:sldId id="259"/>
            <p14:sldId id="260"/>
            <p14:sldId id="263"/>
            <p14:sldId id="265"/>
            <p14:sldId id="266"/>
            <p14:sldId id="267"/>
            <p14:sldId id="268"/>
            <p14:sldId id="269"/>
            <p14:sldId id="270"/>
            <p14:sldId id="271"/>
            <p14:sldId id="272"/>
            <p14:sldId id="273"/>
            <p14:sldId id="279"/>
            <p14:sldId id="274"/>
            <p14:sldId id="275"/>
            <p14:sldId id="276"/>
            <p14:sldId id="277"/>
            <p14:sldId id="278"/>
            <p14:sldId id="281"/>
            <p14:sldId id="283"/>
            <p14:sldId id="282"/>
          </p14:sldIdLst>
        </p14:section>
      </p14:sectionLst>
    </p:ex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125" d="100"/>
          <a:sy n="125" d="100"/>
        </p:scale>
        <p:origin x="1925" y="1085"/>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8/11/2020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‹Nº›</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dirty="0"/>
              <a:t>8/11/2020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8/11/2020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447191" y="2824269"/>
            <a:ext cx="4645152" cy="264445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412362" y="2821491"/>
            <a:ext cx="4645152" cy="2637371"/>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8/11/2020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‹Nº›</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8/11/2020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8/11/2020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8/11/2020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8/11/2020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8/11/2020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‹Nº›</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EJEMPLO%20REPETIR%20ORACIONES%20%20E%20IDEAS.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jpg"/><Relationship Id="rId4" Type="http://schemas.openxmlformats.org/officeDocument/2006/relationships/image" Target="../media/image4.jpg"/></Relationships>
</file>

<file path=ppt/slides/_rels/slide1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hyperlink" Target="EJEMPLO%20LENGUAJE%20EMOTIVO.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jucai140788@gmail.com" TargetMode="External"/><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8597A76F-6398-4BD6-835D-CCDE2EDD84EF}"/>
              </a:ext>
            </a:extLst>
          </p:cNvPr>
          <p:cNvSpPr>
            <a:spLocks noGrp="1"/>
          </p:cNvSpPr>
          <p:nvPr>
            <p:ph type="ctrTitle"/>
          </p:nvPr>
        </p:nvSpPr>
        <p:spPr/>
        <p:txBody>
          <a:bodyPr/>
          <a:lstStyle/>
          <a:p>
            <a:r>
              <a:rPr lang="es-MX" dirty="0"/>
              <a:t>Técnicas de redacción</a:t>
            </a:r>
          </a:p>
        </p:txBody>
      </p:sp>
      <p:sp>
        <p:nvSpPr>
          <p:cNvPr id="7" name="CuadroTexto 6">
            <a:extLst>
              <a:ext uri="{FF2B5EF4-FFF2-40B4-BE49-F238E27FC236}">
                <a16:creationId xmlns:a16="http://schemas.microsoft.com/office/drawing/2014/main" xmlns="" id="{0C70EF3D-7573-4FAC-B1C6-B5F33CA98AED}"/>
              </a:ext>
            </a:extLst>
          </p:cNvPr>
          <p:cNvSpPr txBox="1"/>
          <p:nvPr/>
        </p:nvSpPr>
        <p:spPr>
          <a:xfrm>
            <a:off x="7200899" y="5503985"/>
            <a:ext cx="4642339" cy="430887"/>
          </a:xfrm>
          <a:prstGeom prst="rect">
            <a:avLst/>
          </a:prstGeom>
          <a:noFill/>
        </p:spPr>
        <p:txBody>
          <a:bodyPr wrap="square" rtlCol="0">
            <a:spAutoFit/>
          </a:bodyPr>
          <a:lstStyle/>
          <a:p>
            <a:r>
              <a:rPr lang="es-MX" sz="2200" dirty="0"/>
              <a:t>M. Juan Carlos Isaac Jimenez Aquino</a:t>
            </a:r>
          </a:p>
        </p:txBody>
      </p:sp>
      <p:sp>
        <p:nvSpPr>
          <p:cNvPr id="8" name="CuadroTexto 7">
            <a:extLst>
              <a:ext uri="{FF2B5EF4-FFF2-40B4-BE49-F238E27FC236}">
                <a16:creationId xmlns:a16="http://schemas.microsoft.com/office/drawing/2014/main" xmlns="" id="{05C5CB52-FC5B-493D-B86B-A58BEE88852A}"/>
              </a:ext>
            </a:extLst>
          </p:cNvPr>
          <p:cNvSpPr txBox="1"/>
          <p:nvPr/>
        </p:nvSpPr>
        <p:spPr>
          <a:xfrm>
            <a:off x="1688123" y="3843474"/>
            <a:ext cx="8431823" cy="369332"/>
          </a:xfrm>
          <a:prstGeom prst="rect">
            <a:avLst/>
          </a:prstGeom>
          <a:noFill/>
        </p:spPr>
        <p:txBody>
          <a:bodyPr wrap="square" rtlCol="0">
            <a:spAutoFit/>
          </a:bodyPr>
          <a:lstStyle/>
          <a:p>
            <a:r>
              <a:rPr lang="es-MX" dirty="0"/>
              <a:t>REDACCION DE SENTENCIAS. UNA GUIA PRACTICA PARA SU ELABORACION</a:t>
            </a:r>
          </a:p>
        </p:txBody>
      </p:sp>
    </p:spTree>
    <p:extLst>
      <p:ext uri="{BB962C8B-B14F-4D97-AF65-F5344CB8AC3E}">
        <p14:creationId xmlns:p14="http://schemas.microsoft.com/office/powerpoint/2010/main" val="29062459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FC486D2-2CD8-4FAA-ADDA-F16F1CA15CD9}"/>
              </a:ext>
            </a:extLst>
          </p:cNvPr>
          <p:cNvSpPr>
            <a:spLocks noGrp="1"/>
          </p:cNvSpPr>
          <p:nvPr>
            <p:ph type="title"/>
          </p:nvPr>
        </p:nvSpPr>
        <p:spPr>
          <a:xfrm>
            <a:off x="432404" y="342421"/>
            <a:ext cx="9603275" cy="495780"/>
          </a:xfrm>
        </p:spPr>
        <p:txBody>
          <a:bodyPr>
            <a:normAutofit fontScale="90000"/>
          </a:bodyPr>
          <a:lstStyle/>
          <a:p>
            <a:r>
              <a:rPr lang="es-MX" b="1" dirty="0"/>
              <a:t>4.- falta de síntesis</a:t>
            </a:r>
          </a:p>
        </p:txBody>
      </p:sp>
      <p:sp>
        <p:nvSpPr>
          <p:cNvPr id="3" name="Marcador de contenido 2">
            <a:extLst>
              <a:ext uri="{FF2B5EF4-FFF2-40B4-BE49-F238E27FC236}">
                <a16:creationId xmlns:a16="http://schemas.microsoft.com/office/drawing/2014/main" xmlns="" id="{1466E4AB-2E21-4FBF-AD33-D83C540C8C4E}"/>
              </a:ext>
            </a:extLst>
          </p:cNvPr>
          <p:cNvSpPr>
            <a:spLocks noGrp="1"/>
          </p:cNvSpPr>
          <p:nvPr>
            <p:ph idx="1"/>
          </p:nvPr>
        </p:nvSpPr>
        <p:spPr>
          <a:xfrm>
            <a:off x="213329" y="1015607"/>
            <a:ext cx="9603275" cy="794143"/>
          </a:xfrm>
        </p:spPr>
        <p:txBody>
          <a:bodyPr/>
          <a:lstStyle/>
          <a:p>
            <a:r>
              <a:rPr lang="es-MX" dirty="0"/>
              <a:t>Siempre que una oración, párrafo, frase idea, se puede decir con el menor numero de palabras, hay que elegir esa opción </a:t>
            </a:r>
          </a:p>
        </p:txBody>
      </p:sp>
      <p:graphicFrame>
        <p:nvGraphicFramePr>
          <p:cNvPr id="4" name="Tabla 3">
            <a:extLst>
              <a:ext uri="{FF2B5EF4-FFF2-40B4-BE49-F238E27FC236}">
                <a16:creationId xmlns:a16="http://schemas.microsoft.com/office/drawing/2014/main" xmlns="" id="{BABE2DD0-5E4F-49D4-A1AD-84075A5CD523}"/>
              </a:ext>
            </a:extLst>
          </p:cNvPr>
          <p:cNvGraphicFramePr>
            <a:graphicFrameLocks noGrp="1"/>
          </p:cNvGraphicFramePr>
          <p:nvPr>
            <p:extLst>
              <p:ext uri="{D42A27DB-BD31-4B8C-83A1-F6EECF244321}">
                <p14:modId xmlns:p14="http://schemas.microsoft.com/office/powerpoint/2010/main" val="3087910600"/>
              </p:ext>
            </p:extLst>
          </p:nvPr>
        </p:nvGraphicFramePr>
        <p:xfrm>
          <a:off x="4777709" y="2585943"/>
          <a:ext cx="6168714" cy="3708030"/>
        </p:xfrm>
        <a:graphic>
          <a:graphicData uri="http://schemas.openxmlformats.org/drawingml/2006/table">
            <a:tbl>
              <a:tblPr firstRow="1" firstCol="1" bandRow="1">
                <a:tableStyleId>{5C22544A-7EE6-4342-B048-85BDC9FD1C3A}</a:tableStyleId>
              </a:tblPr>
              <a:tblGrid>
                <a:gridCol w="3084357">
                  <a:extLst>
                    <a:ext uri="{9D8B030D-6E8A-4147-A177-3AD203B41FA5}">
                      <a16:colId xmlns:a16="http://schemas.microsoft.com/office/drawing/2014/main" xmlns="" val="567054457"/>
                    </a:ext>
                  </a:extLst>
                </a:gridCol>
                <a:gridCol w="3084357">
                  <a:extLst>
                    <a:ext uri="{9D8B030D-6E8A-4147-A177-3AD203B41FA5}">
                      <a16:colId xmlns:a16="http://schemas.microsoft.com/office/drawing/2014/main" xmlns="" val="2432086367"/>
                    </a:ext>
                  </a:extLst>
                </a:gridCol>
              </a:tblGrid>
              <a:tr h="279030">
                <a:tc>
                  <a:txBody>
                    <a:bodyPr/>
                    <a:lstStyle/>
                    <a:p>
                      <a:pPr marL="180340" indent="-180340" algn="ctr">
                        <a:lnSpc>
                          <a:spcPct val="150000"/>
                        </a:lnSpc>
                        <a:spcBef>
                          <a:spcPts val="600"/>
                        </a:spcBef>
                        <a:spcAft>
                          <a:spcPts val="600"/>
                        </a:spcAft>
                      </a:pPr>
                      <a:r>
                        <a:rPr lang="es-MX" sz="1000">
                          <a:effectLst/>
                        </a:rPr>
                        <a:t>Lo que no se debe hacer:</a:t>
                      </a:r>
                      <a:endParaRPr lang="es-MX" sz="1000">
                        <a:effectLst/>
                        <a:latin typeface="Calibri Light" panose="020F03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180340" indent="-180340" algn="ctr">
                        <a:lnSpc>
                          <a:spcPct val="150000"/>
                        </a:lnSpc>
                        <a:spcBef>
                          <a:spcPts val="600"/>
                        </a:spcBef>
                        <a:spcAft>
                          <a:spcPts val="600"/>
                        </a:spcAft>
                      </a:pPr>
                      <a:r>
                        <a:rPr lang="es-MX" sz="1000">
                          <a:effectLst/>
                        </a:rPr>
                        <a:t>Lo correcto sería:</a:t>
                      </a:r>
                      <a:endParaRPr lang="es-MX" sz="1000">
                        <a:effectLst/>
                        <a:latin typeface="Calibri Light" panose="020F03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515255223"/>
                  </a:ext>
                </a:extLst>
              </a:tr>
              <a:tr h="3096212">
                <a:tc>
                  <a:txBody>
                    <a:bodyPr/>
                    <a:lstStyle/>
                    <a:p>
                      <a:pPr marL="0" marR="100965" lvl="0" indent="0" algn="just">
                        <a:lnSpc>
                          <a:spcPct val="150000"/>
                        </a:lnSpc>
                        <a:spcBef>
                          <a:spcPts val="600"/>
                        </a:spcBef>
                        <a:spcAft>
                          <a:spcPts val="600"/>
                        </a:spcAft>
                        <a:buFont typeface="Symbol" panose="05050102010706020507" pitchFamily="18" charset="2"/>
                        <a:buNone/>
                      </a:pPr>
                      <a:r>
                        <a:rPr lang="es-MX" sz="1500" dirty="0">
                          <a:effectLst/>
                        </a:rPr>
                        <a:t>Este H. Órgano Jurisdiccional tiene la obligación de analizar de manera oficiosa, si las prestaciones exigidas en el documento base de la acción consistente en el pagare y que en resumen son los intereses pactados, no constituyan perjuicio por usura.</a:t>
                      </a:r>
                      <a:endParaRPr lang="es-MX" sz="1500" dirty="0">
                        <a:effectLst/>
                        <a:latin typeface="Calibri Light" panose="020F0302020204030204" pitchFamily="34" charset="0"/>
                        <a:ea typeface="Calibri" panose="020F0502020204030204" pitchFamily="34" charset="0"/>
                        <a:cs typeface="Symbol" panose="05050102010706020507" pitchFamily="18" charset="2"/>
                      </a:endParaRPr>
                    </a:p>
                  </a:txBody>
                  <a:tcPr marL="68580" marR="68580" marT="0" marB="0"/>
                </a:tc>
                <a:tc>
                  <a:txBody>
                    <a:bodyPr/>
                    <a:lstStyle/>
                    <a:p>
                      <a:pPr marL="0" marR="100965" lvl="0" indent="0" algn="just">
                        <a:lnSpc>
                          <a:spcPct val="150000"/>
                        </a:lnSpc>
                        <a:spcBef>
                          <a:spcPts val="600"/>
                        </a:spcBef>
                        <a:spcAft>
                          <a:spcPts val="600"/>
                        </a:spcAft>
                        <a:buFont typeface="Symbol" panose="05050102010706020507" pitchFamily="18" charset="2"/>
                        <a:buNone/>
                      </a:pPr>
                      <a:r>
                        <a:rPr lang="es-MX" sz="1500" dirty="0">
                          <a:effectLst/>
                        </a:rPr>
                        <a:t>Este Juzgador debe analizar que los intereses no constituyan usura.   </a:t>
                      </a:r>
                      <a:endParaRPr lang="es-MX" sz="1500" dirty="0">
                        <a:effectLst/>
                        <a:latin typeface="Calibri Light" panose="020F0302020204030204" pitchFamily="34" charset="0"/>
                        <a:ea typeface="Calibri" panose="020F0502020204030204" pitchFamily="34" charset="0"/>
                        <a:cs typeface="Symbol" panose="05050102010706020507" pitchFamily="18" charset="2"/>
                      </a:endParaRPr>
                    </a:p>
                  </a:txBody>
                  <a:tcPr marL="68580" marR="68580" marT="0" marB="0"/>
                </a:tc>
                <a:extLst>
                  <a:ext uri="{0D108BD9-81ED-4DB2-BD59-A6C34878D82A}">
                    <a16:rowId xmlns:a16="http://schemas.microsoft.com/office/drawing/2014/main" xmlns="" val="817040245"/>
                  </a:ext>
                </a:extLst>
              </a:tr>
            </a:tbl>
          </a:graphicData>
        </a:graphic>
      </p:graphicFrame>
      <p:sp>
        <p:nvSpPr>
          <p:cNvPr id="5" name="CuadroTexto 4">
            <a:extLst>
              <a:ext uri="{FF2B5EF4-FFF2-40B4-BE49-F238E27FC236}">
                <a16:creationId xmlns:a16="http://schemas.microsoft.com/office/drawing/2014/main" xmlns="" id="{D94C0636-BDDA-4460-A2D8-0A8EA3DDEB25}"/>
              </a:ext>
            </a:extLst>
          </p:cNvPr>
          <p:cNvSpPr txBox="1"/>
          <p:nvPr/>
        </p:nvSpPr>
        <p:spPr>
          <a:xfrm>
            <a:off x="578356" y="3300193"/>
            <a:ext cx="3796696" cy="1477328"/>
          </a:xfrm>
          <a:prstGeom prst="rect">
            <a:avLst/>
          </a:prstGeom>
          <a:noFill/>
        </p:spPr>
        <p:txBody>
          <a:bodyPr wrap="square" rtlCol="0">
            <a:spAutoFit/>
          </a:bodyPr>
          <a:lstStyle/>
          <a:p>
            <a:pPr marL="342900" indent="-342900">
              <a:buAutoNum type="alphaLcParenR"/>
            </a:pPr>
            <a:r>
              <a:rPr lang="es-MX" b="1" dirty="0"/>
              <a:t>Falta de síntesis</a:t>
            </a:r>
          </a:p>
          <a:p>
            <a:pPr marL="342900" indent="-342900">
              <a:buAutoNum type="alphaLcParenR"/>
            </a:pPr>
            <a:r>
              <a:rPr lang="es-MX" b="1" dirty="0">
                <a:hlinkClick r:id="rId2" action="ppaction://hlinkfile"/>
              </a:rPr>
              <a:t>No duplicar oraciones ni ideas</a:t>
            </a:r>
            <a:endParaRPr lang="es-MX" b="1" dirty="0"/>
          </a:p>
          <a:p>
            <a:pPr marL="342900" indent="-342900">
              <a:buAutoNum type="alphaLcParenR"/>
            </a:pPr>
            <a:r>
              <a:rPr lang="es-MX" b="1" dirty="0"/>
              <a:t>No usar sinónimos como “y/o” ni explicaciones innecesarias</a:t>
            </a:r>
          </a:p>
        </p:txBody>
      </p:sp>
    </p:spTree>
    <p:extLst>
      <p:ext uri="{BB962C8B-B14F-4D97-AF65-F5344CB8AC3E}">
        <p14:creationId xmlns:p14="http://schemas.microsoft.com/office/powerpoint/2010/main" val="39518909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a:extLst>
              <a:ext uri="{FF2B5EF4-FFF2-40B4-BE49-F238E27FC236}">
                <a16:creationId xmlns:a16="http://schemas.microsoft.com/office/drawing/2014/main" xmlns="" id="{44F2828E-9767-4A0B-B6AD-ABDC47C5FCC3}"/>
              </a:ext>
            </a:extLst>
          </p:cNvPr>
          <p:cNvGraphicFramePr>
            <a:graphicFrameLocks noGrp="1"/>
          </p:cNvGraphicFramePr>
          <p:nvPr>
            <p:extLst>
              <p:ext uri="{D42A27DB-BD31-4B8C-83A1-F6EECF244321}">
                <p14:modId xmlns:p14="http://schemas.microsoft.com/office/powerpoint/2010/main" val="1854866420"/>
              </p:ext>
            </p:extLst>
          </p:nvPr>
        </p:nvGraphicFramePr>
        <p:xfrm>
          <a:off x="948397" y="2026036"/>
          <a:ext cx="9769426" cy="2907074"/>
        </p:xfrm>
        <a:graphic>
          <a:graphicData uri="http://schemas.openxmlformats.org/drawingml/2006/table">
            <a:tbl>
              <a:tblPr firstRow="1" firstCol="1" bandRow="1">
                <a:tableStyleId>{5C22544A-7EE6-4342-B048-85BDC9FD1C3A}</a:tableStyleId>
              </a:tblPr>
              <a:tblGrid>
                <a:gridCol w="9769426">
                  <a:extLst>
                    <a:ext uri="{9D8B030D-6E8A-4147-A177-3AD203B41FA5}">
                      <a16:colId xmlns:a16="http://schemas.microsoft.com/office/drawing/2014/main" xmlns="" val="269745440"/>
                    </a:ext>
                  </a:extLst>
                </a:gridCol>
              </a:tblGrid>
              <a:tr h="183134">
                <a:tc>
                  <a:txBody>
                    <a:bodyPr/>
                    <a:lstStyle/>
                    <a:p>
                      <a:pPr marL="180340" indent="-180340" algn="ctr">
                        <a:lnSpc>
                          <a:spcPct val="150000"/>
                        </a:lnSpc>
                        <a:spcBef>
                          <a:spcPts val="600"/>
                        </a:spcBef>
                        <a:spcAft>
                          <a:spcPts val="600"/>
                        </a:spcAft>
                      </a:pPr>
                      <a:r>
                        <a:rPr lang="es-MX" sz="1150" dirty="0">
                          <a:effectLst/>
                        </a:rPr>
                        <a:t>Lo que no se debe hacer:</a:t>
                      </a:r>
                      <a:endParaRPr lang="es-MX" sz="1150" dirty="0">
                        <a:effectLst/>
                        <a:latin typeface="Calibri Light" panose="020F0302020204030204" pitchFamily="34" charset="0"/>
                        <a:ea typeface="Calibri" panose="020F0502020204030204" pitchFamily="34" charset="0"/>
                        <a:cs typeface="Times New Roman" panose="02020603050405020304" pitchFamily="18" charset="0"/>
                      </a:endParaRPr>
                    </a:p>
                  </a:txBody>
                  <a:tcPr marL="19480" marR="19480" marT="0" marB="0"/>
                </a:tc>
                <a:extLst>
                  <a:ext uri="{0D108BD9-81ED-4DB2-BD59-A6C34878D82A}">
                    <a16:rowId xmlns:a16="http://schemas.microsoft.com/office/drawing/2014/main" xmlns="" val="3129764279"/>
                  </a:ext>
                </a:extLst>
              </a:tr>
              <a:tr h="2644184">
                <a:tc>
                  <a:txBody>
                    <a:bodyPr/>
                    <a:lstStyle/>
                    <a:p>
                      <a:pPr marL="90170" marR="100965" indent="-180340" algn="just">
                        <a:lnSpc>
                          <a:spcPct val="150000"/>
                        </a:lnSpc>
                        <a:spcBef>
                          <a:spcPts val="600"/>
                        </a:spcBef>
                        <a:spcAft>
                          <a:spcPts val="600"/>
                        </a:spcAft>
                      </a:pPr>
                      <a:r>
                        <a:rPr lang="es-MX" sz="1500" dirty="0">
                          <a:effectLst/>
                        </a:rPr>
                        <a:t>        Analizando el presente asunto, debemos decir lo siguiente; en primer lugar, la investigación del Ministerio Publico se divide en dos </a:t>
                      </a:r>
                      <a:r>
                        <a:rPr lang="es-MX" sz="1500" u="sng" dirty="0">
                          <a:solidFill>
                            <a:schemeClr val="tx1"/>
                          </a:solidFill>
                          <a:effectLst/>
                          <a:highlight>
                            <a:srgbClr val="FFFF00"/>
                          </a:highlight>
                        </a:rPr>
                        <a:t>fases o etapas</a:t>
                      </a:r>
                      <a:r>
                        <a:rPr lang="es-MX" sz="1500" dirty="0">
                          <a:effectLst/>
                        </a:rPr>
                        <a:t>, la etapa desformalizada y la </a:t>
                      </a:r>
                      <a:r>
                        <a:rPr lang="es-MX" sz="1500" u="sng" dirty="0">
                          <a:solidFill>
                            <a:schemeClr val="tx1"/>
                          </a:solidFill>
                          <a:effectLst/>
                          <a:highlight>
                            <a:srgbClr val="FFFF00"/>
                          </a:highlight>
                        </a:rPr>
                        <a:t>Formalizada o Judicializada </a:t>
                      </a:r>
                      <a:r>
                        <a:rPr lang="es-MX" sz="1500" dirty="0">
                          <a:effectLst/>
                        </a:rPr>
                        <a:t>ante el Juez de Control de Juicio. </a:t>
                      </a:r>
                    </a:p>
                    <a:p>
                      <a:pPr marL="90170" marR="100965" indent="-180340" algn="just">
                        <a:lnSpc>
                          <a:spcPct val="150000"/>
                        </a:lnSpc>
                        <a:spcBef>
                          <a:spcPts val="600"/>
                        </a:spcBef>
                        <a:spcAft>
                          <a:spcPts val="600"/>
                        </a:spcAft>
                      </a:pPr>
                      <a:r>
                        <a:rPr lang="es-MX" sz="1500" dirty="0">
                          <a:effectLst/>
                        </a:rPr>
                        <a:t>        En la etapa Formalizada el Ministerio Publico actúa de manera </a:t>
                      </a:r>
                      <a:r>
                        <a:rPr lang="es-MX" sz="1500" u="sng" dirty="0">
                          <a:solidFill>
                            <a:schemeClr val="tx1"/>
                          </a:solidFill>
                          <a:effectLst/>
                          <a:highlight>
                            <a:srgbClr val="FFFF00"/>
                          </a:highlight>
                        </a:rPr>
                        <a:t>independiente y </a:t>
                      </a:r>
                      <a:r>
                        <a:rPr lang="es-MX" sz="1500" u="sng" dirty="0" err="1">
                          <a:solidFill>
                            <a:schemeClr val="tx1"/>
                          </a:solidFill>
                          <a:effectLst/>
                          <a:highlight>
                            <a:srgbClr val="FFFF00"/>
                          </a:highlight>
                        </a:rPr>
                        <a:t>autonoma</a:t>
                      </a:r>
                      <a:r>
                        <a:rPr lang="es-MX" sz="1500" u="sng" dirty="0">
                          <a:solidFill>
                            <a:schemeClr val="tx1"/>
                          </a:solidFill>
                          <a:effectLst/>
                          <a:highlight>
                            <a:srgbClr val="FFFF00"/>
                          </a:highlight>
                        </a:rPr>
                        <a:t>; es decir, sin la supervisión de ninguna autoridad</a:t>
                      </a:r>
                      <a:r>
                        <a:rPr lang="es-MX" sz="1500" dirty="0">
                          <a:effectLst/>
                        </a:rPr>
                        <a:t>. Sin embargo, en la etapa </a:t>
                      </a:r>
                      <a:r>
                        <a:rPr lang="es-MX" sz="1500" dirty="0">
                          <a:solidFill>
                            <a:schemeClr val="tx1"/>
                          </a:solidFill>
                          <a:effectLst/>
                          <a:highlight>
                            <a:srgbClr val="FFFF00"/>
                          </a:highlight>
                        </a:rPr>
                        <a:t>formal o judicializada</a:t>
                      </a:r>
                      <a:r>
                        <a:rPr lang="es-MX" sz="1500" dirty="0">
                          <a:effectLst/>
                        </a:rPr>
                        <a:t>, </a:t>
                      </a:r>
                      <a:r>
                        <a:rPr lang="es-MX" sz="1500" u="sng" dirty="0">
                          <a:solidFill>
                            <a:schemeClr val="tx1"/>
                          </a:solidFill>
                          <a:effectLst/>
                          <a:highlight>
                            <a:srgbClr val="FFFF00"/>
                          </a:highlight>
                        </a:rPr>
                        <a:t>se subordina o se somete </a:t>
                      </a:r>
                      <a:r>
                        <a:rPr lang="es-MX" sz="1500" dirty="0">
                          <a:effectLst/>
                        </a:rPr>
                        <a:t>al arbitrio ante el Juez de Control de Juicio Oral. </a:t>
                      </a:r>
                    </a:p>
                  </a:txBody>
                  <a:tcPr marL="19480" marR="19480" marT="0" marB="0"/>
                </a:tc>
                <a:extLst>
                  <a:ext uri="{0D108BD9-81ED-4DB2-BD59-A6C34878D82A}">
                    <a16:rowId xmlns:a16="http://schemas.microsoft.com/office/drawing/2014/main" xmlns="" val="3524170583"/>
                  </a:ext>
                </a:extLst>
              </a:tr>
            </a:tbl>
          </a:graphicData>
        </a:graphic>
      </p:graphicFrame>
      <p:sp>
        <p:nvSpPr>
          <p:cNvPr id="5" name="CuadroTexto 4">
            <a:extLst>
              <a:ext uri="{FF2B5EF4-FFF2-40B4-BE49-F238E27FC236}">
                <a16:creationId xmlns:a16="http://schemas.microsoft.com/office/drawing/2014/main" xmlns="" id="{BCABB5CE-1101-48C9-8928-7B71FB04CC83}"/>
              </a:ext>
            </a:extLst>
          </p:cNvPr>
          <p:cNvSpPr txBox="1"/>
          <p:nvPr/>
        </p:nvSpPr>
        <p:spPr>
          <a:xfrm>
            <a:off x="1361636" y="944042"/>
            <a:ext cx="8098888" cy="861774"/>
          </a:xfrm>
          <a:prstGeom prst="rect">
            <a:avLst/>
          </a:prstGeom>
          <a:noFill/>
        </p:spPr>
        <p:txBody>
          <a:bodyPr wrap="square" rtlCol="0">
            <a:spAutoFit/>
          </a:bodyPr>
          <a:lstStyle/>
          <a:p>
            <a:r>
              <a:rPr lang="es-MX" sz="2500" dirty="0"/>
              <a:t>C) NO USAR SINONIMOS NI EXPLICACIONES INNECESARIAS</a:t>
            </a:r>
          </a:p>
        </p:txBody>
      </p:sp>
    </p:spTree>
    <p:extLst>
      <p:ext uri="{BB962C8B-B14F-4D97-AF65-F5344CB8AC3E}">
        <p14:creationId xmlns:p14="http://schemas.microsoft.com/office/powerpoint/2010/main" val="22086006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D3AB4296-4B52-4C0F-9101-AB8B57B688DE}"/>
              </a:ext>
            </a:extLst>
          </p:cNvPr>
          <p:cNvSpPr>
            <a:spLocks noGrp="1"/>
          </p:cNvSpPr>
          <p:nvPr>
            <p:ph type="title"/>
          </p:nvPr>
        </p:nvSpPr>
        <p:spPr>
          <a:xfrm>
            <a:off x="1084812" y="871194"/>
            <a:ext cx="9603275" cy="1049235"/>
          </a:xfrm>
        </p:spPr>
        <p:txBody>
          <a:bodyPr>
            <a:normAutofit/>
          </a:bodyPr>
          <a:lstStyle/>
          <a:p>
            <a:r>
              <a:rPr lang="es-MX" sz="3500" b="1" dirty="0"/>
              <a:t>2.- TECNICAS DE REDACCION</a:t>
            </a:r>
          </a:p>
        </p:txBody>
      </p:sp>
      <p:sp>
        <p:nvSpPr>
          <p:cNvPr id="3" name="Marcador de contenido 2">
            <a:extLst>
              <a:ext uri="{FF2B5EF4-FFF2-40B4-BE49-F238E27FC236}">
                <a16:creationId xmlns:a16="http://schemas.microsoft.com/office/drawing/2014/main" xmlns="" id="{05C81373-445C-464A-8B6E-44917DCF722C}"/>
              </a:ext>
            </a:extLst>
          </p:cNvPr>
          <p:cNvSpPr>
            <a:spLocks noGrp="1"/>
          </p:cNvSpPr>
          <p:nvPr>
            <p:ph idx="1"/>
          </p:nvPr>
        </p:nvSpPr>
        <p:spPr>
          <a:xfrm>
            <a:off x="1084812" y="2911815"/>
            <a:ext cx="10230888" cy="3450613"/>
          </a:xfrm>
        </p:spPr>
        <p:txBody>
          <a:bodyPr/>
          <a:lstStyle/>
          <a:p>
            <a:r>
              <a:rPr lang="es-MX" sz="2800" dirty="0"/>
              <a:t>A) PREESCRITURA, REDACCIÓN Y POST REDACCCION</a:t>
            </a:r>
            <a:endParaRPr lang="es-MX" dirty="0"/>
          </a:p>
        </p:txBody>
      </p:sp>
    </p:spTree>
    <p:extLst>
      <p:ext uri="{BB962C8B-B14F-4D97-AF65-F5344CB8AC3E}">
        <p14:creationId xmlns:p14="http://schemas.microsoft.com/office/powerpoint/2010/main" val="11255314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911174E6-798A-47BB-AB08-BA4E6702FF1E}"/>
              </a:ext>
            </a:extLst>
          </p:cNvPr>
          <p:cNvSpPr>
            <a:spLocks noGrp="1"/>
          </p:cNvSpPr>
          <p:nvPr>
            <p:ph type="title"/>
          </p:nvPr>
        </p:nvSpPr>
        <p:spPr>
          <a:xfrm>
            <a:off x="405295" y="342420"/>
            <a:ext cx="9603275" cy="1049235"/>
          </a:xfrm>
        </p:spPr>
        <p:txBody>
          <a:bodyPr/>
          <a:lstStyle/>
          <a:p>
            <a:r>
              <a:rPr lang="es-MX" dirty="0"/>
              <a:t>1.- preescritura</a:t>
            </a:r>
          </a:p>
        </p:txBody>
      </p:sp>
      <p:sp>
        <p:nvSpPr>
          <p:cNvPr id="3" name="Marcador de contenido 2">
            <a:extLst>
              <a:ext uri="{FF2B5EF4-FFF2-40B4-BE49-F238E27FC236}">
                <a16:creationId xmlns:a16="http://schemas.microsoft.com/office/drawing/2014/main" xmlns="" id="{48C3C064-F510-48E6-917D-CBC723905C9E}"/>
              </a:ext>
            </a:extLst>
          </p:cNvPr>
          <p:cNvSpPr>
            <a:spLocks noGrp="1"/>
          </p:cNvSpPr>
          <p:nvPr>
            <p:ph idx="1"/>
          </p:nvPr>
        </p:nvSpPr>
        <p:spPr>
          <a:xfrm>
            <a:off x="502010" y="1057371"/>
            <a:ext cx="10558713" cy="832975"/>
          </a:xfrm>
        </p:spPr>
        <p:txBody>
          <a:bodyPr/>
          <a:lstStyle/>
          <a:p>
            <a:r>
              <a:rPr lang="es-MX" dirty="0"/>
              <a:t>No nos debemos poner a redactar sin previamente conocer la particularidades del asunto.</a:t>
            </a:r>
          </a:p>
        </p:txBody>
      </p:sp>
      <p:sp>
        <p:nvSpPr>
          <p:cNvPr id="4" name="CuadroTexto 3">
            <a:extLst>
              <a:ext uri="{FF2B5EF4-FFF2-40B4-BE49-F238E27FC236}">
                <a16:creationId xmlns:a16="http://schemas.microsoft.com/office/drawing/2014/main" xmlns="" id="{7EDE5DBA-8F13-403A-B174-7C3969CDD95D}"/>
              </a:ext>
            </a:extLst>
          </p:cNvPr>
          <p:cNvSpPr txBox="1"/>
          <p:nvPr/>
        </p:nvSpPr>
        <p:spPr>
          <a:xfrm>
            <a:off x="502010" y="2106606"/>
            <a:ext cx="3912577" cy="1323439"/>
          </a:xfrm>
          <a:prstGeom prst="rect">
            <a:avLst/>
          </a:prstGeom>
          <a:noFill/>
        </p:spPr>
        <p:txBody>
          <a:bodyPr wrap="square" rtlCol="0">
            <a:spAutoFit/>
          </a:bodyPr>
          <a:lstStyle/>
          <a:p>
            <a:pPr marL="342900" indent="-342900">
              <a:buAutoNum type="alphaUcParenR"/>
            </a:pPr>
            <a:r>
              <a:rPr lang="es-MX" sz="2000" dirty="0"/>
              <a:t>ANALISIS DE UN ASUNTO.</a:t>
            </a:r>
          </a:p>
          <a:p>
            <a:pPr marL="342900" indent="-342900">
              <a:buAutoNum type="alphaUcParenR"/>
            </a:pPr>
            <a:endParaRPr lang="es-MX" sz="2000" dirty="0"/>
          </a:p>
          <a:p>
            <a:pPr marL="342900" indent="-342900">
              <a:buAutoNum type="alphaUcParenR"/>
            </a:pPr>
            <a:r>
              <a:rPr lang="es-MX" sz="2000" dirty="0"/>
              <a:t>BUSQUEDA DE INOFMRACION</a:t>
            </a:r>
          </a:p>
        </p:txBody>
      </p:sp>
      <p:pic>
        <p:nvPicPr>
          <p:cNvPr id="6" name="Imagen 5">
            <a:extLst>
              <a:ext uri="{FF2B5EF4-FFF2-40B4-BE49-F238E27FC236}">
                <a16:creationId xmlns:a16="http://schemas.microsoft.com/office/drawing/2014/main" xmlns="" id="{C3700121-3BCC-46AB-A038-5ED418FA1E94}"/>
              </a:ext>
            </a:extLst>
          </p:cNvPr>
          <p:cNvPicPr>
            <a:picLocks noChangeAspect="1"/>
          </p:cNvPicPr>
          <p:nvPr/>
        </p:nvPicPr>
        <p:blipFill>
          <a:blip r:embed="rId2"/>
          <a:stretch>
            <a:fillRect/>
          </a:stretch>
        </p:blipFill>
        <p:spPr>
          <a:xfrm>
            <a:off x="651480" y="3646305"/>
            <a:ext cx="3024384" cy="2013736"/>
          </a:xfrm>
          <a:prstGeom prst="rect">
            <a:avLst/>
          </a:prstGeom>
        </p:spPr>
      </p:pic>
      <p:pic>
        <p:nvPicPr>
          <p:cNvPr id="8" name="Imagen 7">
            <a:extLst>
              <a:ext uri="{FF2B5EF4-FFF2-40B4-BE49-F238E27FC236}">
                <a16:creationId xmlns:a16="http://schemas.microsoft.com/office/drawing/2014/main" xmlns="" id="{5253754B-71F3-4EB0-BBA4-7C8FF08B682A}"/>
              </a:ext>
            </a:extLst>
          </p:cNvPr>
          <p:cNvPicPr>
            <a:picLocks noChangeAspect="1"/>
          </p:cNvPicPr>
          <p:nvPr/>
        </p:nvPicPr>
        <p:blipFill>
          <a:blip r:embed="rId3"/>
          <a:stretch>
            <a:fillRect/>
          </a:stretch>
        </p:blipFill>
        <p:spPr>
          <a:xfrm>
            <a:off x="4154874" y="3924072"/>
            <a:ext cx="3024383" cy="1735969"/>
          </a:xfrm>
          <a:prstGeom prst="rect">
            <a:avLst/>
          </a:prstGeom>
        </p:spPr>
      </p:pic>
      <p:pic>
        <p:nvPicPr>
          <p:cNvPr id="10" name="Imagen 9">
            <a:extLst>
              <a:ext uri="{FF2B5EF4-FFF2-40B4-BE49-F238E27FC236}">
                <a16:creationId xmlns:a16="http://schemas.microsoft.com/office/drawing/2014/main" xmlns="" id="{80FC48B4-6750-4F42-AE1C-13D5314E8DC2}"/>
              </a:ext>
            </a:extLst>
          </p:cNvPr>
          <p:cNvPicPr>
            <a:picLocks noChangeAspect="1"/>
          </p:cNvPicPr>
          <p:nvPr/>
        </p:nvPicPr>
        <p:blipFill>
          <a:blip r:embed="rId4"/>
          <a:stretch>
            <a:fillRect/>
          </a:stretch>
        </p:blipFill>
        <p:spPr>
          <a:xfrm>
            <a:off x="4644103" y="2214299"/>
            <a:ext cx="2274524" cy="1516350"/>
          </a:xfrm>
          <a:prstGeom prst="rect">
            <a:avLst/>
          </a:prstGeom>
        </p:spPr>
      </p:pic>
      <p:pic>
        <p:nvPicPr>
          <p:cNvPr id="12" name="Imagen 11">
            <a:extLst>
              <a:ext uri="{FF2B5EF4-FFF2-40B4-BE49-F238E27FC236}">
                <a16:creationId xmlns:a16="http://schemas.microsoft.com/office/drawing/2014/main" xmlns="" id="{6B8C8FFC-0CC9-410A-B852-52B8326F15D0}"/>
              </a:ext>
            </a:extLst>
          </p:cNvPr>
          <p:cNvPicPr>
            <a:picLocks noChangeAspect="1"/>
          </p:cNvPicPr>
          <p:nvPr/>
        </p:nvPicPr>
        <p:blipFill>
          <a:blip r:embed="rId5"/>
          <a:stretch>
            <a:fillRect/>
          </a:stretch>
        </p:blipFill>
        <p:spPr>
          <a:xfrm>
            <a:off x="7504165" y="3874839"/>
            <a:ext cx="3363581" cy="1785202"/>
          </a:xfrm>
          <a:prstGeom prst="rect">
            <a:avLst/>
          </a:prstGeom>
        </p:spPr>
      </p:pic>
      <p:pic>
        <p:nvPicPr>
          <p:cNvPr id="16" name="Imagen 15">
            <a:extLst>
              <a:ext uri="{FF2B5EF4-FFF2-40B4-BE49-F238E27FC236}">
                <a16:creationId xmlns:a16="http://schemas.microsoft.com/office/drawing/2014/main" xmlns="" id="{FE5F1C14-2362-47CA-8ECA-FA5778A1CC2B}"/>
              </a:ext>
            </a:extLst>
          </p:cNvPr>
          <p:cNvPicPr>
            <a:picLocks noChangeAspect="1"/>
          </p:cNvPicPr>
          <p:nvPr/>
        </p:nvPicPr>
        <p:blipFill>
          <a:blip r:embed="rId6"/>
          <a:stretch>
            <a:fillRect/>
          </a:stretch>
        </p:blipFill>
        <p:spPr>
          <a:xfrm>
            <a:off x="7955032" y="2147908"/>
            <a:ext cx="2208876" cy="1518602"/>
          </a:xfrm>
          <a:prstGeom prst="rect">
            <a:avLst/>
          </a:prstGeom>
        </p:spPr>
      </p:pic>
    </p:spTree>
    <p:extLst>
      <p:ext uri="{BB962C8B-B14F-4D97-AF65-F5344CB8AC3E}">
        <p14:creationId xmlns:p14="http://schemas.microsoft.com/office/powerpoint/2010/main" val="19766534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5B22053-F85F-4915-B370-8C3761EA6EE3}"/>
              </a:ext>
            </a:extLst>
          </p:cNvPr>
          <p:cNvSpPr>
            <a:spLocks noGrp="1"/>
          </p:cNvSpPr>
          <p:nvPr>
            <p:ph type="title"/>
          </p:nvPr>
        </p:nvSpPr>
        <p:spPr/>
        <p:txBody>
          <a:bodyPr/>
          <a:lstStyle/>
          <a:p>
            <a:r>
              <a:rPr lang="es-MX" dirty="0"/>
              <a:t>REDACCION de párrafos</a:t>
            </a:r>
          </a:p>
        </p:txBody>
      </p:sp>
      <p:sp>
        <p:nvSpPr>
          <p:cNvPr id="3" name="Marcador de contenido 2">
            <a:extLst>
              <a:ext uri="{FF2B5EF4-FFF2-40B4-BE49-F238E27FC236}">
                <a16:creationId xmlns:a16="http://schemas.microsoft.com/office/drawing/2014/main" xmlns="" id="{7EF1B850-3363-4C29-AD67-2D9CE4FFB1E0}"/>
              </a:ext>
            </a:extLst>
          </p:cNvPr>
          <p:cNvSpPr>
            <a:spLocks noGrp="1"/>
          </p:cNvSpPr>
          <p:nvPr>
            <p:ph idx="1"/>
          </p:nvPr>
        </p:nvSpPr>
        <p:spPr/>
        <p:txBody>
          <a:bodyPr>
            <a:normAutofit fontScale="85000" lnSpcReduction="20000"/>
          </a:bodyPr>
          <a:lstStyle/>
          <a:p>
            <a:r>
              <a:rPr lang="es-MX" dirty="0"/>
              <a:t>A) ESTRUCTURA DE UN PARRAFO:</a:t>
            </a:r>
          </a:p>
          <a:p>
            <a:pPr marL="0" indent="0">
              <a:buNone/>
            </a:pPr>
            <a:r>
              <a:rPr lang="es-MX" dirty="0"/>
              <a:t>1. </a:t>
            </a:r>
            <a:r>
              <a:rPr lang="es-MX" dirty="0">
                <a:hlinkClick r:id="rId2" action="ppaction://hlinkfile"/>
              </a:rPr>
              <a:t>LENGUAJE EMOTIVO Y NEUTRAL</a:t>
            </a:r>
            <a:endParaRPr lang="es-MX" dirty="0"/>
          </a:p>
          <a:p>
            <a:pPr marL="0" indent="0">
              <a:buNone/>
            </a:pPr>
            <a:r>
              <a:rPr lang="es-MX" dirty="0"/>
              <a:t>2.  VOZ ACTIVA VOZ PASIVA</a:t>
            </a:r>
          </a:p>
          <a:p>
            <a:pPr marL="0" indent="0">
              <a:buNone/>
            </a:pPr>
            <a:r>
              <a:rPr lang="es-MX" dirty="0"/>
              <a:t>.3 REDACTAR EN TERCERA PERSONA</a:t>
            </a:r>
          </a:p>
          <a:p>
            <a:endParaRPr lang="es-MX" dirty="0"/>
          </a:p>
          <a:p>
            <a:r>
              <a:rPr lang="es-MX" b="1" dirty="0"/>
              <a:t>TIPOS DE PARRAFOS:</a:t>
            </a:r>
          </a:p>
          <a:p>
            <a:pPr marL="457200" indent="-457200">
              <a:buFont typeface="+mj-lt"/>
              <a:buAutoNum type="alphaLcParenR"/>
            </a:pPr>
            <a:r>
              <a:rPr lang="es-MX" dirty="0"/>
              <a:t>NARRATIVOS </a:t>
            </a:r>
          </a:p>
          <a:p>
            <a:pPr marL="457200" indent="-457200">
              <a:buFont typeface="+mj-lt"/>
              <a:buAutoNum type="alphaLcParenR"/>
            </a:pPr>
            <a:r>
              <a:rPr lang="es-MX" dirty="0"/>
              <a:t>DESCRIPTIVOS</a:t>
            </a:r>
          </a:p>
          <a:p>
            <a:pPr marL="457200" indent="-457200">
              <a:buFont typeface="+mj-lt"/>
              <a:buAutoNum type="alphaLcParenR"/>
            </a:pPr>
            <a:r>
              <a:rPr lang="es-MX" dirty="0"/>
              <a:t>ARGUMENTATIVOS</a:t>
            </a:r>
          </a:p>
        </p:txBody>
      </p:sp>
      <p:pic>
        <p:nvPicPr>
          <p:cNvPr id="5" name="Imagen 4">
            <a:extLst>
              <a:ext uri="{FF2B5EF4-FFF2-40B4-BE49-F238E27FC236}">
                <a16:creationId xmlns:a16="http://schemas.microsoft.com/office/drawing/2014/main" xmlns="" id="{D9FAA4F5-3891-4523-82A6-279384A0E859}"/>
              </a:ext>
            </a:extLst>
          </p:cNvPr>
          <p:cNvPicPr>
            <a:picLocks noChangeAspect="1"/>
          </p:cNvPicPr>
          <p:nvPr/>
        </p:nvPicPr>
        <p:blipFill rotWithShape="1">
          <a:blip r:embed="rId3"/>
          <a:srcRect l="7825"/>
          <a:stretch/>
        </p:blipFill>
        <p:spPr>
          <a:xfrm>
            <a:off x="5618285" y="2118428"/>
            <a:ext cx="5855676" cy="3210914"/>
          </a:xfrm>
          <a:prstGeom prst="rect">
            <a:avLst/>
          </a:prstGeom>
        </p:spPr>
      </p:pic>
    </p:spTree>
    <p:extLst>
      <p:ext uri="{BB962C8B-B14F-4D97-AF65-F5344CB8AC3E}">
        <p14:creationId xmlns:p14="http://schemas.microsoft.com/office/powerpoint/2010/main" val="3864046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95F1E0D-B9D3-4501-82DF-E1AECB686346}"/>
              </a:ext>
            </a:extLst>
          </p:cNvPr>
          <p:cNvSpPr>
            <a:spLocks noGrp="1"/>
          </p:cNvSpPr>
          <p:nvPr>
            <p:ph type="title"/>
          </p:nvPr>
        </p:nvSpPr>
        <p:spPr/>
        <p:txBody>
          <a:bodyPr/>
          <a:lstStyle/>
          <a:p>
            <a:r>
              <a:rPr lang="es-MX" dirty="0"/>
              <a:t>Tipos de párrafos:</a:t>
            </a:r>
            <a:br>
              <a:rPr lang="es-MX" dirty="0"/>
            </a:br>
            <a:endParaRPr lang="es-MX" dirty="0"/>
          </a:p>
        </p:txBody>
      </p:sp>
      <p:sp>
        <p:nvSpPr>
          <p:cNvPr id="3" name="Marcador de contenido 2">
            <a:extLst>
              <a:ext uri="{FF2B5EF4-FFF2-40B4-BE49-F238E27FC236}">
                <a16:creationId xmlns:a16="http://schemas.microsoft.com/office/drawing/2014/main" xmlns="" id="{BB14DC2C-FB41-40B1-A559-56ABEB1CBC66}"/>
              </a:ext>
            </a:extLst>
          </p:cNvPr>
          <p:cNvSpPr>
            <a:spLocks noGrp="1"/>
          </p:cNvSpPr>
          <p:nvPr>
            <p:ph idx="1"/>
          </p:nvPr>
        </p:nvSpPr>
        <p:spPr>
          <a:xfrm>
            <a:off x="254977" y="2015732"/>
            <a:ext cx="10799877" cy="3450613"/>
          </a:xfrm>
        </p:spPr>
        <p:txBody>
          <a:bodyPr/>
          <a:lstStyle/>
          <a:p>
            <a:pPr algn="just">
              <a:lnSpc>
                <a:spcPct val="115000"/>
              </a:lnSpc>
              <a:spcBef>
                <a:spcPts val="1200"/>
              </a:spcBef>
              <a:spcAft>
                <a:spcPts val="1200"/>
              </a:spcAft>
            </a:pPr>
            <a:r>
              <a:rPr lang="es-MX" sz="1800" b="1" dirty="0">
                <a:effectLst/>
                <a:latin typeface="Calibri Light" panose="020F0302020204030204" pitchFamily="34" charset="0"/>
                <a:ea typeface="Times New Roman" panose="02020603050405020304" pitchFamily="18" charset="0"/>
                <a:cs typeface="Times New Roman" panose="02020603050405020304" pitchFamily="18" charset="0"/>
              </a:rPr>
              <a:t>Narrativo. </a:t>
            </a:r>
            <a:r>
              <a:rPr lang="es-MX" sz="1800" dirty="0">
                <a:effectLst/>
                <a:latin typeface="Calibri Light" panose="020F0302020204030204" pitchFamily="34" charset="0"/>
                <a:ea typeface="Calibri" panose="020F0502020204030204" pitchFamily="34" charset="0"/>
                <a:cs typeface="Times New Roman" panose="02020603050405020304" pitchFamily="18" charset="0"/>
              </a:rPr>
              <a:t>Los párrafos narrativos relatan los acontecimientos del juicio, pasados, presentes, o sobre consecuencias a futuro. Los párrafos narrativos </a:t>
            </a:r>
            <a:r>
              <a:rPr lang="es-MX" sz="1800" b="1" u="sng" dirty="0">
                <a:effectLst/>
                <a:latin typeface="Calibri Light" panose="020F0302020204030204" pitchFamily="34" charset="0"/>
                <a:ea typeface="Calibri" panose="020F0502020204030204" pitchFamily="34" charset="0"/>
                <a:cs typeface="Times New Roman" panose="02020603050405020304" pitchFamily="18" charset="0"/>
              </a:rPr>
              <a:t>no admiten juicios de valor</a:t>
            </a:r>
            <a:r>
              <a:rPr lang="es-MX" sz="1800" dirty="0">
                <a:effectLst/>
                <a:latin typeface="Calibri Light" panose="020F0302020204030204" pitchFamily="34" charset="0"/>
                <a:ea typeface="Calibri" panose="020F0502020204030204" pitchFamily="34" charset="0"/>
                <a:cs typeface="Times New Roman" panose="02020603050405020304" pitchFamily="18" charset="0"/>
              </a:rPr>
              <a:t>. Se utiliza para </a:t>
            </a:r>
            <a:r>
              <a:rPr lang="es-MX" sz="1800" b="1" dirty="0">
                <a:effectLst/>
                <a:latin typeface="Calibri Light" panose="020F0302020204030204" pitchFamily="34" charset="0"/>
                <a:ea typeface="Calibri" panose="020F0502020204030204" pitchFamily="34" charset="0"/>
                <a:cs typeface="Times New Roman" panose="02020603050405020304" pitchFamily="18" charset="0"/>
              </a:rPr>
              <a:t>narrar la información de testigos o serie de acontecimientos</a:t>
            </a:r>
          </a:p>
          <a:p>
            <a:r>
              <a:rPr lang="es-MX" sz="1800" b="1" dirty="0">
                <a:effectLst/>
                <a:latin typeface="Calibri Light" panose="020F0302020204030204" pitchFamily="34" charset="0"/>
                <a:ea typeface="Calibri" panose="020F0502020204030204" pitchFamily="34" charset="0"/>
                <a:cs typeface="Times New Roman" panose="02020603050405020304" pitchFamily="18" charset="0"/>
              </a:rPr>
              <a:t>Descriptivo. </a:t>
            </a:r>
            <a:r>
              <a:rPr lang="es-MX" sz="1800" dirty="0">
                <a:effectLst/>
                <a:latin typeface="Calibri Light" panose="020F0302020204030204" pitchFamily="34" charset="0"/>
                <a:ea typeface="Calibri" panose="020F0502020204030204" pitchFamily="34" charset="0"/>
                <a:cs typeface="Times New Roman" panose="02020603050405020304" pitchFamily="18" charset="0"/>
              </a:rPr>
              <a:t>Se utiliza si se pretende desarrollar un concepto o describir las características de una </a:t>
            </a:r>
            <a:r>
              <a:rPr lang="es-MX" sz="1800" b="1" dirty="0">
                <a:effectLst/>
                <a:latin typeface="Calibri Light" panose="020F0302020204030204" pitchFamily="34" charset="0"/>
                <a:ea typeface="Calibri" panose="020F0502020204030204" pitchFamily="34" charset="0"/>
                <a:cs typeface="Times New Roman" panose="02020603050405020304" pitchFamily="18" charset="0"/>
              </a:rPr>
              <a:t>figura jurídica</a:t>
            </a:r>
            <a:r>
              <a:rPr lang="es-MX" sz="1800" dirty="0">
                <a:effectLst/>
                <a:latin typeface="Calibri Light" panose="020F0302020204030204" pitchFamily="34" charset="0"/>
                <a:ea typeface="Calibri" panose="020F0502020204030204" pitchFamily="34" charset="0"/>
                <a:cs typeface="Times New Roman" panose="02020603050405020304" pitchFamily="18" charset="0"/>
              </a:rPr>
              <a:t>. </a:t>
            </a:r>
          </a:p>
          <a:p>
            <a:pPr marL="0" indent="0">
              <a:buNone/>
            </a:pPr>
            <a:endParaRPr lang="es-MX" sz="1800" b="1" dirty="0">
              <a:effectLst/>
              <a:latin typeface="Calibri Light" panose="020F0302020204030204" pitchFamily="34" charset="0"/>
              <a:ea typeface="Calibri" panose="020F0502020204030204" pitchFamily="34" charset="0"/>
              <a:cs typeface="Times New Roman" panose="02020603050405020304" pitchFamily="18" charset="0"/>
            </a:endParaRPr>
          </a:p>
          <a:p>
            <a:endParaRPr lang="es-MX" dirty="0"/>
          </a:p>
        </p:txBody>
      </p:sp>
      <p:pic>
        <p:nvPicPr>
          <p:cNvPr id="9" name="Imagen 8">
            <a:extLst>
              <a:ext uri="{FF2B5EF4-FFF2-40B4-BE49-F238E27FC236}">
                <a16:creationId xmlns:a16="http://schemas.microsoft.com/office/drawing/2014/main" xmlns="" id="{94F2FA51-2002-4071-B004-10FF91818491}"/>
              </a:ext>
            </a:extLst>
          </p:cNvPr>
          <p:cNvPicPr>
            <a:picLocks noChangeAspect="1"/>
          </p:cNvPicPr>
          <p:nvPr/>
        </p:nvPicPr>
        <p:blipFill>
          <a:blip r:embed="rId2"/>
          <a:stretch>
            <a:fillRect/>
          </a:stretch>
        </p:blipFill>
        <p:spPr>
          <a:xfrm>
            <a:off x="1919541" y="3904754"/>
            <a:ext cx="2881538" cy="2158372"/>
          </a:xfrm>
          <a:prstGeom prst="rect">
            <a:avLst/>
          </a:prstGeom>
        </p:spPr>
      </p:pic>
      <p:pic>
        <p:nvPicPr>
          <p:cNvPr id="11" name="Imagen 10">
            <a:extLst>
              <a:ext uri="{FF2B5EF4-FFF2-40B4-BE49-F238E27FC236}">
                <a16:creationId xmlns:a16="http://schemas.microsoft.com/office/drawing/2014/main" xmlns="" id="{80CA5771-7D82-4B07-A95E-EAC1CF57E10A}"/>
              </a:ext>
            </a:extLst>
          </p:cNvPr>
          <p:cNvPicPr>
            <a:picLocks noChangeAspect="1"/>
          </p:cNvPicPr>
          <p:nvPr/>
        </p:nvPicPr>
        <p:blipFill>
          <a:blip r:embed="rId3"/>
          <a:stretch>
            <a:fillRect/>
          </a:stretch>
        </p:blipFill>
        <p:spPr>
          <a:xfrm>
            <a:off x="6253216" y="3999959"/>
            <a:ext cx="3100388" cy="2063167"/>
          </a:xfrm>
          <a:prstGeom prst="rect">
            <a:avLst/>
          </a:prstGeom>
        </p:spPr>
      </p:pic>
    </p:spTree>
    <p:extLst>
      <p:ext uri="{BB962C8B-B14F-4D97-AF65-F5344CB8AC3E}">
        <p14:creationId xmlns:p14="http://schemas.microsoft.com/office/powerpoint/2010/main" val="19487202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E797ECAD-CA45-4A16-9B13-93EE9D763CAD}"/>
              </a:ext>
            </a:extLst>
          </p:cNvPr>
          <p:cNvSpPr>
            <a:spLocks noGrp="1"/>
          </p:cNvSpPr>
          <p:nvPr>
            <p:ph type="title"/>
          </p:nvPr>
        </p:nvSpPr>
        <p:spPr/>
        <p:txBody>
          <a:bodyPr/>
          <a:lstStyle/>
          <a:p>
            <a:r>
              <a:rPr lang="es-MX" dirty="0"/>
              <a:t>PARRAFO ARGUMENTATIVO</a:t>
            </a:r>
          </a:p>
        </p:txBody>
      </p:sp>
      <p:sp>
        <p:nvSpPr>
          <p:cNvPr id="3" name="Marcador de contenido 2">
            <a:extLst>
              <a:ext uri="{FF2B5EF4-FFF2-40B4-BE49-F238E27FC236}">
                <a16:creationId xmlns:a16="http://schemas.microsoft.com/office/drawing/2014/main" xmlns="" id="{060D2267-E7B4-4AAA-AAA4-B85F9E915D83}"/>
              </a:ext>
            </a:extLst>
          </p:cNvPr>
          <p:cNvSpPr>
            <a:spLocks noGrp="1"/>
          </p:cNvSpPr>
          <p:nvPr>
            <p:ph idx="1"/>
          </p:nvPr>
        </p:nvSpPr>
        <p:spPr>
          <a:xfrm>
            <a:off x="395654" y="2015732"/>
            <a:ext cx="11034345" cy="3450613"/>
          </a:xfrm>
        </p:spPr>
        <p:txBody>
          <a:bodyPr>
            <a:normAutofit fontScale="92500"/>
          </a:bodyPr>
          <a:lstStyle/>
          <a:p>
            <a:pPr algn="just">
              <a:lnSpc>
                <a:spcPct val="115000"/>
              </a:lnSpc>
              <a:spcBef>
                <a:spcPts val="1200"/>
              </a:spcBef>
              <a:spcAft>
                <a:spcPts val="1200"/>
              </a:spcAft>
            </a:pPr>
            <a:r>
              <a:rPr lang="es-MX" sz="1800" dirty="0">
                <a:effectLst/>
                <a:latin typeface="Calibri Light" panose="020F0302020204030204" pitchFamily="34" charset="0"/>
                <a:ea typeface="Calibri" panose="020F0502020204030204" pitchFamily="34" charset="0"/>
                <a:cs typeface="Times New Roman" panose="02020603050405020304" pitchFamily="18" charset="0"/>
              </a:rPr>
              <a:t>El párrafo argumentativo se utiliza para justificar una decisión, mediante razonamientos. El razonamiento es la interpretación lógica y jurídica de las disposiciones legales en relación con las pruebas. </a:t>
            </a:r>
          </a:p>
          <a:p>
            <a:pPr algn="just">
              <a:lnSpc>
                <a:spcPct val="115000"/>
              </a:lnSpc>
              <a:spcBef>
                <a:spcPts val="1200"/>
              </a:spcBef>
              <a:spcAft>
                <a:spcPts val="1200"/>
              </a:spcAft>
            </a:pPr>
            <a:r>
              <a:rPr lang="es-MX" sz="1800" dirty="0">
                <a:effectLst/>
                <a:latin typeface="Calibri Light" panose="020F0302020204030204" pitchFamily="34" charset="0"/>
                <a:ea typeface="Calibri" panose="020F0502020204030204" pitchFamily="34" charset="0"/>
                <a:cs typeface="Times New Roman" panose="02020603050405020304" pitchFamily="18" charset="0"/>
              </a:rPr>
              <a:t>La argumentación no tiene una regla específica de realizarse, ello dependerá de la capacidad del Juez para hacer silogismos, razonamientos y del dominio de los temas de derecho. Las técnicas de redacción únicamente apoyan a que los párrafos argumentativos tengan </a:t>
            </a:r>
            <a:r>
              <a:rPr lang="es-MX" sz="1800" u="sng" dirty="0">
                <a:effectLst/>
                <a:latin typeface="Calibri Light" panose="020F0302020204030204" pitchFamily="34" charset="0"/>
                <a:ea typeface="Calibri" panose="020F0502020204030204" pitchFamily="34" charset="0"/>
                <a:cs typeface="Times New Roman" panose="02020603050405020304" pitchFamily="18" charset="0"/>
              </a:rPr>
              <a:t>cohesión y coherencia</a:t>
            </a:r>
            <a:r>
              <a:rPr lang="es-MX" sz="1800" dirty="0">
                <a:effectLst/>
                <a:latin typeface="Calibri Light" panose="020F0302020204030204" pitchFamily="34" charset="0"/>
                <a:ea typeface="Calibri" panose="020F0502020204030204" pitchFamily="34" charset="0"/>
                <a:cs typeface="Times New Roman" panose="02020603050405020304" pitchFamily="18" charset="0"/>
              </a:rPr>
              <a:t> para trasmitir todas las ideas aun frente asuntos complejos. </a:t>
            </a:r>
          </a:p>
          <a:p>
            <a:pPr algn="just">
              <a:lnSpc>
                <a:spcPct val="115000"/>
              </a:lnSpc>
              <a:spcBef>
                <a:spcPts val="1200"/>
              </a:spcBef>
              <a:spcAft>
                <a:spcPts val="1200"/>
              </a:spcAft>
            </a:pPr>
            <a:r>
              <a:rPr lang="es-MX" sz="1800" dirty="0">
                <a:latin typeface="Calibri Light" panose="020F0302020204030204" pitchFamily="34" charset="0"/>
                <a:ea typeface="Calibri" panose="020F0502020204030204" pitchFamily="34" charset="0"/>
                <a:cs typeface="Times New Roman" panose="02020603050405020304" pitchFamily="18" charset="0"/>
              </a:rPr>
              <a:t>Surge de la unión de párrafos narrativos </a:t>
            </a:r>
            <a:r>
              <a:rPr lang="es-MX" sz="1800" b="1" dirty="0">
                <a:latin typeface="Calibri Light" panose="020F0302020204030204" pitchFamily="34" charset="0"/>
                <a:ea typeface="Calibri" panose="020F0502020204030204" pitchFamily="34" charset="0"/>
                <a:cs typeface="Times New Roman" panose="02020603050405020304" pitchFamily="18" charset="0"/>
              </a:rPr>
              <a:t>(</a:t>
            </a:r>
            <a:r>
              <a:rPr lang="es-MX" sz="1800" b="1" u="sng" dirty="0">
                <a:latin typeface="Calibri Light" panose="020F0302020204030204" pitchFamily="34" charset="0"/>
                <a:ea typeface="Calibri" panose="020F0502020204030204" pitchFamily="34" charset="0"/>
                <a:cs typeface="Times New Roman" panose="02020603050405020304" pitchFamily="18" charset="0"/>
              </a:rPr>
              <a:t>pruebas</a:t>
            </a:r>
            <a:r>
              <a:rPr lang="es-MX" sz="1800" b="1" dirty="0">
                <a:latin typeface="Calibri Light" panose="020F0302020204030204" pitchFamily="34" charset="0"/>
                <a:ea typeface="Calibri" panose="020F0502020204030204" pitchFamily="34" charset="0"/>
                <a:cs typeface="Times New Roman" panose="02020603050405020304" pitchFamily="18" charset="0"/>
              </a:rPr>
              <a:t>) </a:t>
            </a:r>
            <a:r>
              <a:rPr lang="es-MX" sz="1800" dirty="0">
                <a:latin typeface="Calibri Light" panose="020F0302020204030204" pitchFamily="34" charset="0"/>
                <a:ea typeface="Calibri" panose="020F0502020204030204" pitchFamily="34" charset="0"/>
                <a:cs typeface="Times New Roman" panose="02020603050405020304" pitchFamily="18" charset="0"/>
              </a:rPr>
              <a:t>y párrafos descriptivos </a:t>
            </a:r>
            <a:r>
              <a:rPr lang="es-MX" sz="1800" b="1" dirty="0">
                <a:latin typeface="Calibri Light" panose="020F0302020204030204" pitchFamily="34" charset="0"/>
                <a:ea typeface="Calibri" panose="020F0502020204030204" pitchFamily="34" charset="0"/>
                <a:cs typeface="Times New Roman" panose="02020603050405020304" pitchFamily="18" charset="0"/>
              </a:rPr>
              <a:t>(</a:t>
            </a:r>
            <a:r>
              <a:rPr lang="es-MX" sz="1800" b="1" u="sng" dirty="0">
                <a:latin typeface="Calibri Light" panose="020F0302020204030204" pitchFamily="34" charset="0"/>
                <a:ea typeface="Calibri" panose="020F0502020204030204" pitchFamily="34" charset="0"/>
                <a:cs typeface="Times New Roman" panose="02020603050405020304" pitchFamily="18" charset="0"/>
              </a:rPr>
              <a:t>leyes</a:t>
            </a:r>
            <a:r>
              <a:rPr lang="es-MX" sz="1800" b="1" dirty="0">
                <a:latin typeface="Calibri Light" panose="020F0302020204030204" pitchFamily="34" charset="0"/>
                <a:ea typeface="Calibri" panose="020F0502020204030204" pitchFamily="34" charset="0"/>
                <a:cs typeface="Times New Roman" panose="02020603050405020304" pitchFamily="18" charset="0"/>
              </a:rPr>
              <a:t>). </a:t>
            </a:r>
          </a:p>
          <a:p>
            <a:pPr algn="just">
              <a:lnSpc>
                <a:spcPct val="115000"/>
              </a:lnSpc>
              <a:spcBef>
                <a:spcPts val="1200"/>
              </a:spcBef>
              <a:spcAft>
                <a:spcPts val="1200"/>
              </a:spcAft>
            </a:pPr>
            <a:r>
              <a:rPr lang="es-MX" sz="1800" dirty="0">
                <a:latin typeface="Calibri Light" panose="020F0302020204030204" pitchFamily="34" charset="0"/>
                <a:ea typeface="Calibri" panose="020F0502020204030204" pitchFamily="34" charset="0"/>
                <a:cs typeface="Times New Roman" panose="02020603050405020304" pitchFamily="18" charset="0"/>
              </a:rPr>
              <a:t>Método propuesto para redactarlos: De lo particular a lo general y d</a:t>
            </a:r>
            <a:r>
              <a:rPr lang="es-MX" sz="1800" dirty="0">
                <a:effectLst/>
                <a:latin typeface="Calibri Light" panose="020F0302020204030204" pitchFamily="34" charset="0"/>
                <a:ea typeface="Calibri" panose="020F0502020204030204" pitchFamily="34" charset="0"/>
                <a:cs typeface="Times New Roman" panose="02020603050405020304" pitchFamily="18" charset="0"/>
              </a:rPr>
              <a:t>e lo general a lo particular.</a:t>
            </a:r>
          </a:p>
          <a:p>
            <a:endParaRPr lang="es-MX" dirty="0"/>
          </a:p>
        </p:txBody>
      </p:sp>
    </p:spTree>
    <p:extLst>
      <p:ext uri="{BB962C8B-B14F-4D97-AF65-F5344CB8AC3E}">
        <p14:creationId xmlns:p14="http://schemas.microsoft.com/office/powerpoint/2010/main" val="20259861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DAAB90E9-5FE7-4E09-AF04-DA3DCC9782A2}"/>
              </a:ext>
            </a:extLst>
          </p:cNvPr>
          <p:cNvSpPr>
            <a:spLocks noGrp="1"/>
          </p:cNvSpPr>
          <p:nvPr>
            <p:ph type="title"/>
          </p:nvPr>
        </p:nvSpPr>
        <p:spPr/>
        <p:txBody>
          <a:bodyPr/>
          <a:lstStyle/>
          <a:p>
            <a:r>
              <a:rPr lang="es-MX" dirty="0"/>
              <a:t>Post redacción</a:t>
            </a:r>
          </a:p>
        </p:txBody>
      </p:sp>
      <p:sp>
        <p:nvSpPr>
          <p:cNvPr id="3" name="Marcador de contenido 2">
            <a:extLst>
              <a:ext uri="{FF2B5EF4-FFF2-40B4-BE49-F238E27FC236}">
                <a16:creationId xmlns:a16="http://schemas.microsoft.com/office/drawing/2014/main" xmlns="" id="{EA347E21-234D-4146-A054-A5866C096894}"/>
              </a:ext>
            </a:extLst>
          </p:cNvPr>
          <p:cNvSpPr>
            <a:spLocks noGrp="1"/>
          </p:cNvSpPr>
          <p:nvPr>
            <p:ph idx="1"/>
          </p:nvPr>
        </p:nvSpPr>
        <p:spPr>
          <a:xfrm>
            <a:off x="896815" y="1980563"/>
            <a:ext cx="10158039" cy="4367483"/>
          </a:xfrm>
        </p:spPr>
        <p:txBody>
          <a:bodyPr>
            <a:normAutofit fontScale="40000" lnSpcReduction="20000"/>
          </a:bodyPr>
          <a:lstStyle/>
          <a:p>
            <a:pPr marL="342900" lvl="0" indent="-342900" algn="just">
              <a:lnSpc>
                <a:spcPct val="115000"/>
              </a:lnSpc>
              <a:spcBef>
                <a:spcPts val="1200"/>
              </a:spcBef>
              <a:spcAft>
                <a:spcPts val="0"/>
              </a:spcAft>
              <a:buFont typeface="Symbol" panose="05050102010706020507" pitchFamily="18" charset="2"/>
              <a:buChar char=""/>
            </a:pPr>
            <a:r>
              <a:rPr lang="es-MX" sz="5000" dirty="0">
                <a:effectLst/>
                <a:latin typeface="Calibri Light" panose="020F0302020204030204" pitchFamily="34" charset="0"/>
                <a:ea typeface="Calibri" panose="020F0502020204030204" pitchFamily="34" charset="0"/>
                <a:cs typeface="Symbol" panose="05050102010706020507" pitchFamily="18" charset="2"/>
              </a:rPr>
              <a:t>Revisar ortografía.</a:t>
            </a:r>
          </a:p>
          <a:p>
            <a:pPr marL="342900" lvl="0" indent="-342900" algn="just">
              <a:lnSpc>
                <a:spcPct val="115000"/>
              </a:lnSpc>
              <a:spcAft>
                <a:spcPts val="0"/>
              </a:spcAft>
              <a:buFont typeface="Symbol" panose="05050102010706020507" pitchFamily="18" charset="2"/>
              <a:buChar char=""/>
            </a:pPr>
            <a:r>
              <a:rPr lang="es-MX" sz="5000" dirty="0">
                <a:effectLst/>
                <a:latin typeface="Calibri Light" panose="020F0302020204030204" pitchFamily="34" charset="0"/>
                <a:ea typeface="Calibri" panose="020F0502020204030204" pitchFamily="34" charset="0"/>
                <a:cs typeface="Symbol" panose="05050102010706020507" pitchFamily="18" charset="2"/>
              </a:rPr>
              <a:t>Palabras en plural o singular.</a:t>
            </a:r>
          </a:p>
          <a:p>
            <a:pPr marL="342900" lvl="0" indent="-342900" algn="just">
              <a:lnSpc>
                <a:spcPct val="115000"/>
              </a:lnSpc>
              <a:spcAft>
                <a:spcPts val="0"/>
              </a:spcAft>
              <a:buFont typeface="Symbol" panose="05050102010706020507" pitchFamily="18" charset="2"/>
              <a:buChar char=""/>
            </a:pPr>
            <a:r>
              <a:rPr lang="es-MX" sz="5000" dirty="0">
                <a:effectLst/>
                <a:latin typeface="Calibri Light" panose="020F0302020204030204" pitchFamily="34" charset="0"/>
                <a:ea typeface="Calibri" panose="020F0502020204030204" pitchFamily="34" charset="0"/>
                <a:cs typeface="Symbol" panose="05050102010706020507" pitchFamily="18" charset="2"/>
              </a:rPr>
              <a:t>Nombre de las partes, fechas, número de expediente. </a:t>
            </a:r>
          </a:p>
          <a:p>
            <a:pPr marL="342900" lvl="0" indent="-342900" algn="just">
              <a:lnSpc>
                <a:spcPct val="115000"/>
              </a:lnSpc>
              <a:spcAft>
                <a:spcPts val="0"/>
              </a:spcAft>
              <a:buFont typeface="Symbol" panose="05050102010706020507" pitchFamily="18" charset="2"/>
              <a:buChar char=""/>
            </a:pPr>
            <a:r>
              <a:rPr lang="es-MX" sz="5000" dirty="0">
                <a:effectLst/>
                <a:latin typeface="Calibri Light" panose="020F0302020204030204" pitchFamily="34" charset="0"/>
                <a:ea typeface="Calibri" panose="020F0502020204030204" pitchFamily="34" charset="0"/>
                <a:cs typeface="Symbol" panose="05050102010706020507" pitchFamily="18" charset="2"/>
              </a:rPr>
              <a:t>Pruebas desahogadas, Información de los testigos. </a:t>
            </a:r>
          </a:p>
          <a:p>
            <a:pPr marL="342900" lvl="0" indent="-342900" algn="just">
              <a:lnSpc>
                <a:spcPct val="115000"/>
              </a:lnSpc>
              <a:spcAft>
                <a:spcPts val="0"/>
              </a:spcAft>
              <a:buFont typeface="Symbol" panose="05050102010706020507" pitchFamily="18" charset="2"/>
              <a:buChar char=""/>
            </a:pPr>
            <a:r>
              <a:rPr lang="es-MX" sz="5000" dirty="0">
                <a:effectLst/>
                <a:latin typeface="Calibri Light" panose="020F0302020204030204" pitchFamily="34" charset="0"/>
                <a:ea typeface="Calibri" panose="020F0502020204030204" pitchFamily="34" charset="0"/>
                <a:cs typeface="Symbol" panose="05050102010706020507" pitchFamily="18" charset="2"/>
              </a:rPr>
              <a:t>Artículos, tesis, jurisprudencia utilizada.</a:t>
            </a:r>
          </a:p>
          <a:p>
            <a:pPr marL="342900" lvl="0" indent="-342900" algn="just">
              <a:lnSpc>
                <a:spcPct val="115000"/>
              </a:lnSpc>
              <a:spcAft>
                <a:spcPts val="0"/>
              </a:spcAft>
              <a:buFont typeface="Symbol" panose="05050102010706020507" pitchFamily="18" charset="2"/>
              <a:buChar char=""/>
            </a:pPr>
            <a:r>
              <a:rPr lang="es-MX" sz="5000" dirty="0">
                <a:effectLst/>
                <a:latin typeface="Calibri Light" panose="020F0302020204030204" pitchFamily="34" charset="0"/>
                <a:ea typeface="Calibri" panose="020F0502020204030204" pitchFamily="34" charset="0"/>
                <a:cs typeface="Symbol" panose="05050102010706020507" pitchFamily="18" charset="2"/>
              </a:rPr>
              <a:t>Contenido de los Resultandos y puntos resolutivos.</a:t>
            </a:r>
          </a:p>
          <a:p>
            <a:pPr marL="342900" lvl="0" indent="-342900" algn="just">
              <a:lnSpc>
                <a:spcPct val="115000"/>
              </a:lnSpc>
              <a:spcAft>
                <a:spcPts val="0"/>
              </a:spcAft>
              <a:buFont typeface="Symbol" panose="05050102010706020507" pitchFamily="18" charset="2"/>
              <a:buChar char=""/>
            </a:pPr>
            <a:r>
              <a:rPr lang="es-MX" sz="5000" dirty="0">
                <a:effectLst/>
                <a:latin typeface="Calibri Light" panose="020F0302020204030204" pitchFamily="34" charset="0"/>
                <a:ea typeface="Calibri" panose="020F0502020204030204" pitchFamily="34" charset="0"/>
                <a:cs typeface="Symbol" panose="05050102010706020507" pitchFamily="18" charset="2"/>
              </a:rPr>
              <a:t>Numeración correcta de los resultando, considerando y puntos resolutivos.</a:t>
            </a:r>
          </a:p>
          <a:p>
            <a:pPr marL="342900" lvl="0" indent="-342900" algn="just">
              <a:lnSpc>
                <a:spcPct val="115000"/>
              </a:lnSpc>
              <a:spcAft>
                <a:spcPts val="0"/>
              </a:spcAft>
              <a:buFont typeface="Symbol" panose="05050102010706020507" pitchFamily="18" charset="2"/>
              <a:buChar char=""/>
            </a:pPr>
            <a:r>
              <a:rPr lang="es-MX" sz="5000" dirty="0">
                <a:effectLst/>
                <a:latin typeface="Calibri Light" panose="020F0302020204030204" pitchFamily="34" charset="0"/>
                <a:ea typeface="Calibri" panose="020F0502020204030204" pitchFamily="34" charset="0"/>
                <a:cs typeface="Symbol" panose="05050102010706020507" pitchFamily="18" charset="2"/>
              </a:rPr>
              <a:t>Numeración de las paginas.</a:t>
            </a:r>
          </a:p>
          <a:p>
            <a:pPr marL="342900" lvl="0" indent="-342900" algn="just">
              <a:lnSpc>
                <a:spcPct val="115000"/>
              </a:lnSpc>
              <a:spcAft>
                <a:spcPts val="0"/>
              </a:spcAft>
              <a:buFont typeface="Symbol" panose="05050102010706020507" pitchFamily="18" charset="2"/>
              <a:buChar char=""/>
            </a:pPr>
            <a:r>
              <a:rPr lang="es-MX" sz="5000" dirty="0">
                <a:effectLst/>
                <a:latin typeface="Calibri Light" panose="020F0302020204030204" pitchFamily="34" charset="0"/>
                <a:ea typeface="Calibri" panose="020F0502020204030204" pitchFamily="34" charset="0"/>
                <a:cs typeface="Symbol" panose="05050102010706020507" pitchFamily="18" charset="2"/>
              </a:rPr>
              <a:t>Párrafos o ideas repetidas.</a:t>
            </a:r>
          </a:p>
          <a:p>
            <a:pPr marL="342900" lvl="0" indent="-342900" algn="just">
              <a:lnSpc>
                <a:spcPct val="115000"/>
              </a:lnSpc>
              <a:spcAft>
                <a:spcPts val="1200"/>
              </a:spcAft>
              <a:buFont typeface="Symbol" panose="05050102010706020507" pitchFamily="18" charset="2"/>
              <a:buChar char=""/>
            </a:pPr>
            <a:r>
              <a:rPr lang="es-MX" sz="5000" dirty="0">
                <a:effectLst/>
                <a:latin typeface="Calibri Light" panose="020F0302020204030204" pitchFamily="34" charset="0"/>
                <a:ea typeface="Calibri" panose="020F0502020204030204" pitchFamily="34" charset="0"/>
                <a:cs typeface="Symbol" panose="05050102010706020507" pitchFamily="18" charset="2"/>
              </a:rPr>
              <a:t>Que se hayan abordado todos los temas.</a:t>
            </a:r>
          </a:p>
          <a:p>
            <a:endParaRPr lang="es-MX" dirty="0"/>
          </a:p>
        </p:txBody>
      </p:sp>
    </p:spTree>
    <p:extLst>
      <p:ext uri="{BB962C8B-B14F-4D97-AF65-F5344CB8AC3E}">
        <p14:creationId xmlns:p14="http://schemas.microsoft.com/office/powerpoint/2010/main" val="16793673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FFB54B2-CD1D-4F73-B52A-7E4A2C20430C}"/>
              </a:ext>
            </a:extLst>
          </p:cNvPr>
          <p:cNvSpPr>
            <a:spLocks noGrp="1"/>
          </p:cNvSpPr>
          <p:nvPr>
            <p:ph type="title"/>
          </p:nvPr>
        </p:nvSpPr>
        <p:spPr/>
        <p:txBody>
          <a:bodyPr/>
          <a:lstStyle/>
          <a:p>
            <a:r>
              <a:rPr lang="es-MX" dirty="0"/>
              <a:t>MANDAMIENTOS DE LA REDACCION JUIRIDICA</a:t>
            </a:r>
          </a:p>
        </p:txBody>
      </p:sp>
      <p:sp>
        <p:nvSpPr>
          <p:cNvPr id="3" name="Marcador de contenido 2">
            <a:extLst>
              <a:ext uri="{FF2B5EF4-FFF2-40B4-BE49-F238E27FC236}">
                <a16:creationId xmlns:a16="http://schemas.microsoft.com/office/drawing/2014/main" xmlns="" id="{FFAF5F0A-3411-4D4B-B74D-32FD54E01106}"/>
              </a:ext>
            </a:extLst>
          </p:cNvPr>
          <p:cNvSpPr>
            <a:spLocks noGrp="1"/>
          </p:cNvSpPr>
          <p:nvPr>
            <p:ph idx="1"/>
          </p:nvPr>
        </p:nvSpPr>
        <p:spPr>
          <a:xfrm>
            <a:off x="607518" y="1853754"/>
            <a:ext cx="10268568" cy="4199727"/>
          </a:xfrm>
        </p:spPr>
        <p:txBody>
          <a:bodyPr>
            <a:normAutofit fontScale="92500" lnSpcReduction="20000"/>
          </a:bodyPr>
          <a:lstStyle/>
          <a:p>
            <a:pPr marL="457200" indent="-457200">
              <a:buFont typeface="+mj-lt"/>
              <a:buAutoNum type="arabicPeriod"/>
            </a:pPr>
            <a:r>
              <a:rPr lang="es-MX" dirty="0"/>
              <a:t>Usar expresiones referenciales exactas</a:t>
            </a:r>
          </a:p>
          <a:p>
            <a:pPr marL="457200" indent="-457200">
              <a:buFont typeface="+mj-lt"/>
              <a:buAutoNum type="arabicPeriod"/>
            </a:pPr>
            <a:r>
              <a:rPr lang="es-MX" dirty="0"/>
              <a:t>No abusar del lenguaje técnico </a:t>
            </a:r>
          </a:p>
          <a:p>
            <a:pPr marL="457200" indent="-457200">
              <a:buFont typeface="+mj-lt"/>
              <a:buAutoNum type="arabicPeriod"/>
            </a:pPr>
            <a:r>
              <a:rPr lang="es-MX" dirty="0"/>
              <a:t>Seguir la regla del sujeto verbo y predicado</a:t>
            </a:r>
          </a:p>
          <a:p>
            <a:pPr marL="457200" indent="-457200">
              <a:buFont typeface="+mj-lt"/>
              <a:buAutoNum type="arabicPeriod"/>
            </a:pPr>
            <a:r>
              <a:rPr lang="es-MX" dirty="0"/>
              <a:t>Usar adecuadamente los conectores lógicos</a:t>
            </a:r>
          </a:p>
          <a:p>
            <a:pPr marL="457200" indent="-457200">
              <a:buFont typeface="+mj-lt"/>
              <a:buAutoNum type="arabicPeriod"/>
            </a:pPr>
            <a:r>
              <a:rPr lang="es-MX" dirty="0"/>
              <a:t>Economizar los textos.</a:t>
            </a:r>
          </a:p>
          <a:p>
            <a:pPr marL="457200" indent="-457200">
              <a:buFont typeface="+mj-lt"/>
              <a:buAutoNum type="arabicPeriod"/>
            </a:pPr>
            <a:r>
              <a:rPr lang="es-MX" dirty="0"/>
              <a:t>No duplicar oraciones</a:t>
            </a:r>
          </a:p>
          <a:p>
            <a:pPr marL="457200" indent="-457200">
              <a:buFont typeface="+mj-lt"/>
              <a:buAutoNum type="arabicPeriod"/>
            </a:pPr>
            <a:r>
              <a:rPr lang="es-MX" dirty="0"/>
              <a:t>No dar explicaciones innecesarias </a:t>
            </a:r>
          </a:p>
          <a:p>
            <a:pPr marL="457200" indent="-457200">
              <a:buFont typeface="+mj-lt"/>
              <a:buAutoNum type="arabicPeriod"/>
            </a:pPr>
            <a:r>
              <a:rPr lang="es-MX" dirty="0"/>
              <a:t>Lenguaje neutral</a:t>
            </a:r>
          </a:p>
          <a:p>
            <a:pPr marL="457200" indent="-457200">
              <a:buFont typeface="+mj-lt"/>
              <a:buAutoNum type="arabicPeriod"/>
            </a:pPr>
            <a:r>
              <a:rPr lang="es-MX" dirty="0"/>
              <a:t>No vaciar contenidos legales ni establecer un marco jurídico.</a:t>
            </a:r>
          </a:p>
          <a:p>
            <a:pPr marL="457200" indent="-457200">
              <a:buFont typeface="+mj-lt"/>
              <a:buAutoNum type="arabicPeriod"/>
            </a:pPr>
            <a:r>
              <a:rPr lang="es-MX" dirty="0"/>
              <a:t>Revisar antes de imprimir </a:t>
            </a:r>
          </a:p>
        </p:txBody>
      </p:sp>
    </p:spTree>
    <p:extLst>
      <p:ext uri="{BB962C8B-B14F-4D97-AF65-F5344CB8AC3E}">
        <p14:creationId xmlns:p14="http://schemas.microsoft.com/office/powerpoint/2010/main" val="26690462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7686779-9185-4D22-AE35-50D90F74DD2B}"/>
              </a:ext>
            </a:extLst>
          </p:cNvPr>
          <p:cNvSpPr>
            <a:spLocks noGrp="1"/>
          </p:cNvSpPr>
          <p:nvPr>
            <p:ph type="title"/>
          </p:nvPr>
        </p:nvSpPr>
        <p:spPr/>
        <p:txBody>
          <a:bodyPr/>
          <a:lstStyle/>
          <a:p>
            <a:r>
              <a:rPr lang="es-MX" dirty="0"/>
              <a:t>Mas reglas de redacción:</a:t>
            </a:r>
          </a:p>
        </p:txBody>
      </p:sp>
      <p:sp>
        <p:nvSpPr>
          <p:cNvPr id="3" name="Marcador de contenido 2">
            <a:extLst>
              <a:ext uri="{FF2B5EF4-FFF2-40B4-BE49-F238E27FC236}">
                <a16:creationId xmlns:a16="http://schemas.microsoft.com/office/drawing/2014/main" xmlns="" id="{AD0FA88D-CD95-4C9A-9905-39C1C58B1C95}"/>
              </a:ext>
            </a:extLst>
          </p:cNvPr>
          <p:cNvSpPr>
            <a:spLocks noGrp="1"/>
          </p:cNvSpPr>
          <p:nvPr>
            <p:ph idx="1"/>
          </p:nvPr>
        </p:nvSpPr>
        <p:spPr/>
        <p:txBody>
          <a:bodyPr/>
          <a:lstStyle/>
          <a:p>
            <a:pPr marL="0" indent="0">
              <a:buNone/>
            </a:pPr>
            <a:r>
              <a:rPr lang="es-MX" dirty="0"/>
              <a:t>-REGLAS GRAMATICALES </a:t>
            </a:r>
          </a:p>
          <a:p>
            <a:pPr marL="0" indent="0">
              <a:buNone/>
            </a:pPr>
            <a:r>
              <a:rPr lang="es-MX" dirty="0"/>
              <a:t>-LINEAMIENTOS DE EDICION DE TEXTOS JURIDICOS</a:t>
            </a:r>
          </a:p>
          <a:p>
            <a:pPr marL="0" indent="0">
              <a:buNone/>
            </a:pPr>
            <a:r>
              <a:rPr lang="es-MX" dirty="0"/>
              <a:t>-ESTRUCTURA DE LOS ESCRITOS Y SENTENCIAS</a:t>
            </a:r>
          </a:p>
          <a:p>
            <a:pPr marL="0" indent="0">
              <a:buNone/>
            </a:pPr>
            <a:r>
              <a:rPr lang="es-MX" dirty="0"/>
              <a:t>-FORMAS DE INCORPORACION DE INFORMACIÓN </a:t>
            </a:r>
          </a:p>
          <a:p>
            <a:pPr marL="0" indent="0">
              <a:buNone/>
            </a:pPr>
            <a:r>
              <a:rPr lang="es-MX" dirty="0"/>
              <a:t>-CITA Y PARAFRIASIS</a:t>
            </a:r>
          </a:p>
          <a:p>
            <a:pPr marL="0" indent="0">
              <a:buNone/>
            </a:pPr>
            <a:endParaRPr lang="es-MX" dirty="0"/>
          </a:p>
        </p:txBody>
      </p:sp>
    </p:spTree>
    <p:extLst>
      <p:ext uri="{BB962C8B-B14F-4D97-AF65-F5344CB8AC3E}">
        <p14:creationId xmlns:p14="http://schemas.microsoft.com/office/powerpoint/2010/main" val="1752177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86C437F-25AE-4C31-9315-151C3F93656B}"/>
              </a:ext>
            </a:extLst>
          </p:cNvPr>
          <p:cNvSpPr>
            <a:spLocks noGrp="1"/>
          </p:cNvSpPr>
          <p:nvPr>
            <p:ph type="title"/>
          </p:nvPr>
        </p:nvSpPr>
        <p:spPr>
          <a:xfrm>
            <a:off x="1128773" y="927612"/>
            <a:ext cx="9603275" cy="1049235"/>
          </a:xfrm>
        </p:spPr>
        <p:txBody>
          <a:bodyPr/>
          <a:lstStyle/>
          <a:p>
            <a:pPr algn="ctr"/>
            <a:r>
              <a:rPr lang="es-MX" b="1" dirty="0"/>
              <a:t>Sentencias claras  y concretas</a:t>
            </a:r>
          </a:p>
        </p:txBody>
      </p:sp>
      <p:sp>
        <p:nvSpPr>
          <p:cNvPr id="3" name="Marcador de contenido 2">
            <a:extLst>
              <a:ext uri="{FF2B5EF4-FFF2-40B4-BE49-F238E27FC236}">
                <a16:creationId xmlns:a16="http://schemas.microsoft.com/office/drawing/2014/main" xmlns="" id="{9345D40F-0DE2-46F5-8024-4CF109BA131E}"/>
              </a:ext>
            </a:extLst>
          </p:cNvPr>
          <p:cNvSpPr>
            <a:spLocks noGrp="1"/>
          </p:cNvSpPr>
          <p:nvPr>
            <p:ph idx="1"/>
          </p:nvPr>
        </p:nvSpPr>
        <p:spPr>
          <a:xfrm>
            <a:off x="263769" y="2039814"/>
            <a:ext cx="11333285" cy="3965331"/>
          </a:xfrm>
        </p:spPr>
        <p:txBody>
          <a:bodyPr>
            <a:normAutofit/>
          </a:bodyPr>
          <a:lstStyle/>
          <a:p>
            <a:pPr marL="0" indent="0" algn="just">
              <a:buNone/>
            </a:pPr>
            <a:r>
              <a:rPr lang="es-MX" b="1" i="0" dirty="0">
                <a:solidFill>
                  <a:srgbClr val="000000"/>
                </a:solidFill>
                <a:effectLst/>
                <a:latin typeface="Calibri" panose="020F0502020204030204" pitchFamily="34" charset="0"/>
              </a:rPr>
              <a:t>SENTENCIAS DE AMPARO. LOS JUZGADORES DEBEN BUSCAR, EN LA MEDIDA DE LO POSIBLE, MOTIVAR SUS RESOLUCIONES DE MANERA CLARA Y CONCRETA.</a:t>
            </a:r>
          </a:p>
          <a:p>
            <a:pPr marL="0" indent="0" algn="just">
              <a:buNone/>
            </a:pPr>
            <a:r>
              <a:rPr lang="es-MX" b="0" i="0" dirty="0">
                <a:solidFill>
                  <a:srgbClr val="000000"/>
                </a:solidFill>
                <a:effectLst/>
                <a:latin typeface="Calibri" panose="020F0502020204030204" pitchFamily="34" charset="0"/>
              </a:rPr>
              <a:t>(…)En la actualidad </a:t>
            </a:r>
            <a:r>
              <a:rPr lang="es-MX" b="1" i="0" u="sng" dirty="0">
                <a:solidFill>
                  <a:srgbClr val="000000"/>
                </a:solidFill>
                <a:effectLst/>
                <a:highlight>
                  <a:srgbClr val="FFFF00"/>
                </a:highlight>
                <a:latin typeface="Calibri" panose="020F0502020204030204" pitchFamily="34" charset="0"/>
              </a:rPr>
              <a:t>se demanda de los órganos jurisdiccionales la simplificación en la redacción de sus sentencias</a:t>
            </a:r>
            <a:r>
              <a:rPr lang="es-MX" b="0" i="0" dirty="0">
                <a:solidFill>
                  <a:srgbClr val="000000"/>
                </a:solidFill>
                <a:effectLst/>
                <a:latin typeface="Calibri" panose="020F0502020204030204" pitchFamily="34" charset="0"/>
              </a:rPr>
              <a:t>, de manera que se conviertan en documentos jurídicos de </a:t>
            </a:r>
            <a:r>
              <a:rPr lang="es-MX" b="1" i="0" u="sng" dirty="0">
                <a:solidFill>
                  <a:srgbClr val="000000"/>
                </a:solidFill>
                <a:effectLst/>
                <a:highlight>
                  <a:srgbClr val="FFFF00"/>
                </a:highlight>
                <a:latin typeface="Calibri" panose="020F0502020204030204" pitchFamily="34" charset="0"/>
              </a:rPr>
              <a:t>fácil lectura </a:t>
            </a:r>
            <a:r>
              <a:rPr lang="es-MX" b="0" i="0" dirty="0">
                <a:solidFill>
                  <a:srgbClr val="000000"/>
                </a:solidFill>
                <a:effectLst/>
                <a:latin typeface="Calibri" panose="020F0502020204030204" pitchFamily="34" charset="0"/>
              </a:rPr>
              <a:t>que, una vez que abarquen todas las cuestiones planteadas, den una solución de </a:t>
            </a:r>
            <a:r>
              <a:rPr lang="es-MX" b="1" i="0" u="sng" dirty="0">
                <a:solidFill>
                  <a:srgbClr val="000000"/>
                </a:solidFill>
                <a:effectLst/>
                <a:highlight>
                  <a:srgbClr val="FFFF00"/>
                </a:highlight>
                <a:latin typeface="Calibri" panose="020F0502020204030204" pitchFamily="34" charset="0"/>
              </a:rPr>
              <a:t>fácil comprensión </a:t>
            </a:r>
            <a:r>
              <a:rPr lang="es-MX" b="0" i="0" dirty="0">
                <a:solidFill>
                  <a:srgbClr val="000000"/>
                </a:solidFill>
                <a:effectLst/>
                <a:latin typeface="Calibri" panose="020F0502020204030204" pitchFamily="34" charset="0"/>
              </a:rPr>
              <a:t>para el ciudadano involucrado en el juicio.</a:t>
            </a:r>
          </a:p>
          <a:p>
            <a:pPr marL="0" indent="0" algn="just">
              <a:buNone/>
            </a:pPr>
            <a:r>
              <a:rPr lang="es-MX" b="0" i="0" dirty="0">
                <a:solidFill>
                  <a:srgbClr val="000000"/>
                </a:solidFill>
                <a:effectLst/>
                <a:latin typeface="Calibri" panose="020F0502020204030204" pitchFamily="34" charset="0"/>
              </a:rPr>
              <a:t>(…)</a:t>
            </a:r>
            <a:r>
              <a:rPr lang="es-MX" b="1" i="0" u="sng" dirty="0">
                <a:solidFill>
                  <a:srgbClr val="000000"/>
                </a:solidFill>
                <a:effectLst/>
                <a:highlight>
                  <a:srgbClr val="FFFF00"/>
                </a:highlight>
                <a:latin typeface="Calibri" panose="020F0502020204030204" pitchFamily="34" charset="0"/>
              </a:rPr>
              <a:t>acercar a los tribunales a la ciudadanía, de forma que conozca cómo resuelven y razonan sus Jueces</a:t>
            </a:r>
            <a:r>
              <a:rPr lang="es-MX" b="0" i="0" dirty="0">
                <a:solidFill>
                  <a:srgbClr val="000000"/>
                </a:solidFill>
                <a:effectLst/>
                <a:latin typeface="Calibri" panose="020F0502020204030204" pitchFamily="34" charset="0"/>
              </a:rPr>
              <a:t>. De lo anterior se infiere que los juzgadores deben buscar, en la medida de lo posible, que sus </a:t>
            </a:r>
            <a:r>
              <a:rPr lang="es-MX" b="1" i="0" u="sng" dirty="0">
                <a:solidFill>
                  <a:srgbClr val="000000"/>
                </a:solidFill>
                <a:effectLst/>
                <a:highlight>
                  <a:srgbClr val="FFFF00"/>
                </a:highlight>
                <a:latin typeface="Calibri" panose="020F0502020204030204" pitchFamily="34" charset="0"/>
              </a:rPr>
              <a:t>sentencias estén motivadas de manera clara y concreta</a:t>
            </a:r>
            <a:r>
              <a:rPr lang="es-MX" b="0" i="0" dirty="0">
                <a:solidFill>
                  <a:srgbClr val="000000"/>
                </a:solidFill>
                <a:effectLst/>
                <a:latin typeface="Calibri" panose="020F0502020204030204" pitchFamily="34" charset="0"/>
              </a:rPr>
              <a:t>…</a:t>
            </a:r>
            <a:endParaRPr lang="es-MX" dirty="0"/>
          </a:p>
        </p:txBody>
      </p:sp>
    </p:spTree>
    <p:extLst>
      <p:ext uri="{BB962C8B-B14F-4D97-AF65-F5344CB8AC3E}">
        <p14:creationId xmlns:p14="http://schemas.microsoft.com/office/powerpoint/2010/main" val="41301264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853B378-FD59-4F0E-AF5E-8CA3827A03C9}"/>
              </a:ext>
            </a:extLst>
          </p:cNvPr>
          <p:cNvSpPr>
            <a:spLocks noGrp="1"/>
          </p:cNvSpPr>
          <p:nvPr>
            <p:ph type="title"/>
          </p:nvPr>
        </p:nvSpPr>
        <p:spPr/>
        <p:txBody>
          <a:bodyPr/>
          <a:lstStyle/>
          <a:p>
            <a:r>
              <a:rPr lang="es-MX" dirty="0"/>
              <a:t>BIBLIOGRAFIA</a:t>
            </a:r>
          </a:p>
        </p:txBody>
      </p:sp>
      <p:sp>
        <p:nvSpPr>
          <p:cNvPr id="3" name="Marcador de contenido 2">
            <a:extLst>
              <a:ext uri="{FF2B5EF4-FFF2-40B4-BE49-F238E27FC236}">
                <a16:creationId xmlns:a16="http://schemas.microsoft.com/office/drawing/2014/main" xmlns="" id="{AB204DB3-0BB4-46CA-90B1-63C268BC9E8A}"/>
              </a:ext>
            </a:extLst>
          </p:cNvPr>
          <p:cNvSpPr>
            <a:spLocks noGrp="1"/>
          </p:cNvSpPr>
          <p:nvPr>
            <p:ph idx="1"/>
          </p:nvPr>
        </p:nvSpPr>
        <p:spPr>
          <a:xfrm>
            <a:off x="1451579" y="2015733"/>
            <a:ext cx="10453206" cy="4147676"/>
          </a:xfrm>
        </p:spPr>
        <p:txBody>
          <a:bodyPr>
            <a:normAutofit fontScale="55000" lnSpcReduction="20000"/>
          </a:bodyPr>
          <a:lstStyle/>
          <a:p>
            <a:pPr marL="342900" lvl="0" indent="-342900" algn="just">
              <a:lnSpc>
                <a:spcPct val="115000"/>
              </a:lnSpc>
              <a:spcBef>
                <a:spcPts val="1200"/>
              </a:spcBef>
              <a:spcAft>
                <a:spcPts val="0"/>
              </a:spcAft>
              <a:buFont typeface="Symbol" panose="05050102010706020507" pitchFamily="18" charset="2"/>
              <a:buChar char=""/>
            </a:pPr>
            <a:r>
              <a:rPr lang="es-MX" sz="2500" dirty="0">
                <a:effectLst/>
                <a:latin typeface="Calibri Light" panose="020F0302020204030204" pitchFamily="34" charset="0"/>
                <a:ea typeface="Calibri" panose="020F0502020204030204" pitchFamily="34" charset="0"/>
                <a:cs typeface="Times New Roman" panose="02020603050405020304" pitchFamily="18" charset="0"/>
              </a:rPr>
              <a:t>Abecé de redacción. Autor: Eric Araya. </a:t>
            </a:r>
          </a:p>
          <a:p>
            <a:pPr marL="342900" lvl="0" indent="-342900" algn="just">
              <a:lnSpc>
                <a:spcPct val="115000"/>
              </a:lnSpc>
              <a:spcAft>
                <a:spcPts val="0"/>
              </a:spcAft>
              <a:buFont typeface="Symbol" panose="05050102010706020507" pitchFamily="18" charset="2"/>
              <a:buChar char=""/>
            </a:pPr>
            <a:r>
              <a:rPr lang="es-MX" sz="2500" dirty="0">
                <a:effectLst/>
                <a:latin typeface="Calibri Light" panose="020F0302020204030204" pitchFamily="34" charset="0"/>
                <a:ea typeface="Calibri" panose="020F0502020204030204" pitchFamily="34" charset="0"/>
                <a:cs typeface="Times New Roman" panose="02020603050405020304" pitchFamily="18" charset="0"/>
              </a:rPr>
              <a:t>Argumentación y discurso jurídico. Autor: German Cisneros Farías. </a:t>
            </a:r>
          </a:p>
          <a:p>
            <a:pPr marL="342900" lvl="0" indent="-342900" algn="just">
              <a:lnSpc>
                <a:spcPct val="115000"/>
              </a:lnSpc>
              <a:spcAft>
                <a:spcPts val="0"/>
              </a:spcAft>
              <a:buFont typeface="Symbol" panose="05050102010706020507" pitchFamily="18" charset="2"/>
              <a:buChar char=""/>
            </a:pPr>
            <a:r>
              <a:rPr lang="es-MX" sz="2500" dirty="0">
                <a:effectLst/>
                <a:latin typeface="Calibri Light" panose="020F0302020204030204" pitchFamily="34" charset="0"/>
                <a:ea typeface="Calibri" panose="020F0502020204030204" pitchFamily="34" charset="0"/>
                <a:cs typeface="Times New Roman" panose="02020603050405020304" pitchFamily="18" charset="0"/>
              </a:rPr>
              <a:t>Como escribir un artículo académico. Autora: Wendy Laura </a:t>
            </a:r>
            <a:r>
              <a:rPr lang="es-MX" sz="2500" dirty="0" err="1">
                <a:effectLst/>
                <a:latin typeface="Calibri Light" panose="020F0302020204030204" pitchFamily="34" charset="0"/>
                <a:ea typeface="Calibri" panose="020F0502020204030204" pitchFamily="34" charset="0"/>
                <a:cs typeface="Times New Roman" panose="02020603050405020304" pitchFamily="18" charset="0"/>
              </a:rPr>
              <a:t>Belcher</a:t>
            </a:r>
            <a:r>
              <a:rPr lang="es-MX" sz="2500" dirty="0">
                <a:effectLst/>
                <a:latin typeface="Calibri Light" panose="020F0302020204030204" pitchFamily="34" charset="0"/>
                <a:ea typeface="Calibri" panose="020F0502020204030204" pitchFamily="34" charset="0"/>
                <a:cs typeface="Times New Roman" panose="02020603050405020304" pitchFamily="18" charset="0"/>
              </a:rPr>
              <a:t>.</a:t>
            </a:r>
          </a:p>
          <a:p>
            <a:pPr marL="342900" lvl="0" indent="-342900" algn="just">
              <a:lnSpc>
                <a:spcPct val="115000"/>
              </a:lnSpc>
              <a:spcAft>
                <a:spcPts val="0"/>
              </a:spcAft>
              <a:buFont typeface="Symbol" panose="05050102010706020507" pitchFamily="18" charset="2"/>
              <a:buChar char=""/>
            </a:pPr>
            <a:r>
              <a:rPr lang="es-MX" sz="2500" dirty="0">
                <a:effectLst/>
                <a:highlight>
                  <a:srgbClr val="FFFF00"/>
                </a:highlight>
                <a:latin typeface="Calibri Light" panose="020F0302020204030204" pitchFamily="34" charset="0"/>
                <a:ea typeface="Calibri" panose="020F0502020204030204" pitchFamily="34" charset="0"/>
                <a:cs typeface="Times New Roman" panose="02020603050405020304" pitchFamily="18" charset="0"/>
              </a:rPr>
              <a:t>Como redactar un tema. Autora: María Teresa Serafini.</a:t>
            </a:r>
          </a:p>
          <a:p>
            <a:pPr marL="342900" lvl="0" indent="-342900" algn="just">
              <a:lnSpc>
                <a:spcPct val="115000"/>
              </a:lnSpc>
              <a:spcAft>
                <a:spcPts val="0"/>
              </a:spcAft>
              <a:buFont typeface="Symbol" panose="05050102010706020507" pitchFamily="18" charset="2"/>
              <a:buChar char=""/>
            </a:pPr>
            <a:r>
              <a:rPr lang="es-MX" sz="2500" dirty="0">
                <a:effectLst/>
                <a:highlight>
                  <a:srgbClr val="FFFF00"/>
                </a:highlight>
                <a:latin typeface="Calibri Light" panose="020F0302020204030204" pitchFamily="34" charset="0"/>
                <a:ea typeface="Calibri" panose="020F0502020204030204" pitchFamily="34" charset="0"/>
                <a:cs typeface="Times New Roman" panose="02020603050405020304" pitchFamily="18" charset="0"/>
              </a:rPr>
              <a:t>Como se escribe. Autora María Teresa Serafini.</a:t>
            </a:r>
          </a:p>
          <a:p>
            <a:pPr marL="342900" lvl="0" indent="-342900" algn="just">
              <a:lnSpc>
                <a:spcPct val="115000"/>
              </a:lnSpc>
              <a:spcAft>
                <a:spcPts val="0"/>
              </a:spcAft>
              <a:buFont typeface="Symbol" panose="05050102010706020507" pitchFamily="18" charset="2"/>
              <a:buChar char=""/>
            </a:pPr>
            <a:r>
              <a:rPr lang="es-MX" sz="2500" dirty="0">
                <a:effectLst/>
                <a:latin typeface="Calibri Light" panose="020F0302020204030204" pitchFamily="34" charset="0"/>
                <a:ea typeface="Calibri" panose="020F0502020204030204" pitchFamily="34" charset="0"/>
                <a:cs typeface="Times New Roman" panose="02020603050405020304" pitchFamily="18" charset="0"/>
              </a:rPr>
              <a:t>Consideraciones Generales para la Integración de Documentos de Investigación. Comisión Nacional de Derechos Humanos</a:t>
            </a:r>
          </a:p>
          <a:p>
            <a:pPr marL="342900" lvl="0" indent="-342900" algn="just">
              <a:lnSpc>
                <a:spcPct val="115000"/>
              </a:lnSpc>
              <a:spcAft>
                <a:spcPts val="0"/>
              </a:spcAft>
              <a:buFont typeface="Symbol" panose="05050102010706020507" pitchFamily="18" charset="2"/>
              <a:buChar char=""/>
            </a:pPr>
            <a:r>
              <a:rPr lang="es-MX" sz="2500" dirty="0">
                <a:effectLst/>
                <a:latin typeface="Calibri Light" panose="020F0302020204030204" pitchFamily="34" charset="0"/>
                <a:ea typeface="Calibri" panose="020F0502020204030204" pitchFamily="34" charset="0"/>
                <a:cs typeface="Times New Roman" panose="02020603050405020304" pitchFamily="18" charset="0"/>
              </a:rPr>
              <a:t>Guía del módulo de comunicación asertiva. Comisión Ejecutiva de Atención a víctimas.</a:t>
            </a:r>
          </a:p>
          <a:p>
            <a:pPr marL="342900" lvl="0" indent="-342900" algn="just">
              <a:lnSpc>
                <a:spcPct val="115000"/>
              </a:lnSpc>
              <a:spcAft>
                <a:spcPts val="0"/>
              </a:spcAft>
              <a:buFont typeface="Symbol" panose="05050102010706020507" pitchFamily="18" charset="2"/>
              <a:buChar char=""/>
            </a:pPr>
            <a:r>
              <a:rPr lang="es-MX" sz="2500" dirty="0">
                <a:effectLst/>
                <a:latin typeface="Calibri Light" panose="020F0302020204030204" pitchFamily="34" charset="0"/>
                <a:ea typeface="Calibri" panose="020F0502020204030204" pitchFamily="34" charset="0"/>
                <a:cs typeface="Times New Roman" panose="02020603050405020304" pitchFamily="18" charset="0"/>
              </a:rPr>
              <a:t>Lineamientos y criterios del proceso editorial del Instituto de Investigaciones Jurídicas de la Universidad Autónoma de México.</a:t>
            </a:r>
          </a:p>
          <a:p>
            <a:pPr marL="342900" lvl="0" indent="-342900" algn="just">
              <a:lnSpc>
                <a:spcPct val="115000"/>
              </a:lnSpc>
              <a:spcAft>
                <a:spcPts val="0"/>
              </a:spcAft>
              <a:buFont typeface="Symbol" panose="05050102010706020507" pitchFamily="18" charset="2"/>
              <a:buChar char=""/>
            </a:pPr>
            <a:r>
              <a:rPr lang="es-MX" sz="2500" dirty="0">
                <a:effectLst/>
                <a:latin typeface="Calibri Light" panose="020F0302020204030204" pitchFamily="34" charset="0"/>
                <a:ea typeface="Calibri" panose="020F0502020204030204" pitchFamily="34" charset="0"/>
                <a:cs typeface="Times New Roman" panose="02020603050405020304" pitchFamily="18" charset="0"/>
              </a:rPr>
              <a:t>Lineamientos y criterios del proceso. Editorial Porrúa</a:t>
            </a:r>
          </a:p>
          <a:p>
            <a:pPr marL="342900" lvl="0" indent="-342900" algn="just">
              <a:lnSpc>
                <a:spcPct val="115000"/>
              </a:lnSpc>
              <a:spcAft>
                <a:spcPts val="0"/>
              </a:spcAft>
              <a:buFont typeface="Symbol" panose="05050102010706020507" pitchFamily="18" charset="2"/>
              <a:buChar char=""/>
            </a:pPr>
            <a:r>
              <a:rPr lang="es-MX" sz="2500" dirty="0">
                <a:effectLst/>
                <a:latin typeface="Calibri Light" panose="020F0302020204030204" pitchFamily="34" charset="0"/>
                <a:ea typeface="Calibri" panose="020F0502020204030204" pitchFamily="34" charset="0"/>
                <a:cs typeface="Times New Roman" panose="02020603050405020304" pitchFamily="18" charset="0"/>
              </a:rPr>
              <a:t>Los usos de la argumentación. Stephen Toulmin</a:t>
            </a:r>
          </a:p>
          <a:p>
            <a:pPr marL="342900" lvl="0" indent="-342900" algn="just">
              <a:lnSpc>
                <a:spcPct val="115000"/>
              </a:lnSpc>
              <a:spcAft>
                <a:spcPts val="0"/>
              </a:spcAft>
              <a:buFont typeface="Symbol" panose="05050102010706020507" pitchFamily="18" charset="2"/>
              <a:buChar char=""/>
            </a:pPr>
            <a:r>
              <a:rPr lang="es-MX" sz="2500" dirty="0">
                <a:effectLst/>
                <a:latin typeface="Calibri Light" panose="020F0302020204030204" pitchFamily="34" charset="0"/>
                <a:ea typeface="Calibri" panose="020F0502020204030204" pitchFamily="34" charset="0"/>
                <a:cs typeface="Times New Roman" panose="02020603050405020304" pitchFamily="18" charset="0"/>
              </a:rPr>
              <a:t>Manual de redacción jurisdiccional para la Primera Sala de la Suprema Corte de Justicia de la Nación.</a:t>
            </a:r>
          </a:p>
          <a:p>
            <a:pPr marL="342900" lvl="0" indent="-342900" algn="just">
              <a:lnSpc>
                <a:spcPct val="115000"/>
              </a:lnSpc>
              <a:spcAft>
                <a:spcPts val="1200"/>
              </a:spcAft>
              <a:buFont typeface="Symbol" panose="05050102010706020507" pitchFamily="18" charset="2"/>
              <a:buChar char=""/>
            </a:pPr>
            <a:r>
              <a:rPr lang="es-MX" sz="2500" dirty="0">
                <a:effectLst/>
                <a:latin typeface="Calibri Light" panose="020F0302020204030204" pitchFamily="34" charset="0"/>
                <a:ea typeface="Calibri" panose="020F0502020204030204" pitchFamily="34" charset="0"/>
                <a:cs typeface="Times New Roman" panose="02020603050405020304" pitchFamily="18" charset="0"/>
              </a:rPr>
              <a:t>Tratado de la argumentación. La nueva retorica. Autor: Chaim </a:t>
            </a:r>
            <a:r>
              <a:rPr lang="es-MX" sz="2500" dirty="0" err="1">
                <a:effectLst/>
                <a:latin typeface="Calibri Light" panose="020F0302020204030204" pitchFamily="34" charset="0"/>
                <a:ea typeface="Calibri" panose="020F0502020204030204" pitchFamily="34" charset="0"/>
                <a:cs typeface="Times New Roman" panose="02020603050405020304" pitchFamily="18" charset="0"/>
              </a:rPr>
              <a:t>Perelman</a:t>
            </a:r>
            <a:r>
              <a:rPr lang="es-MX" sz="2500" dirty="0">
                <a:effectLst/>
                <a:latin typeface="Calibri Light" panose="020F0302020204030204" pitchFamily="34" charset="0"/>
                <a:ea typeface="Calibri" panose="020F0502020204030204" pitchFamily="34" charset="0"/>
                <a:cs typeface="Times New Roman" panose="02020603050405020304" pitchFamily="18" charset="0"/>
              </a:rPr>
              <a:t> Lucie </a:t>
            </a:r>
            <a:r>
              <a:rPr lang="es-MX" sz="2500" dirty="0" err="1">
                <a:effectLst/>
                <a:latin typeface="Calibri Light" panose="020F0302020204030204" pitchFamily="34" charset="0"/>
                <a:ea typeface="Calibri" panose="020F0502020204030204" pitchFamily="34" charset="0"/>
                <a:cs typeface="Times New Roman" panose="02020603050405020304" pitchFamily="18" charset="0"/>
              </a:rPr>
              <a:t>Olbrechts-Tyteca</a:t>
            </a:r>
            <a:r>
              <a:rPr lang="es-MX" sz="2500" dirty="0">
                <a:effectLst/>
                <a:latin typeface="Calibri Light" panose="020F0302020204030204" pitchFamily="34" charset="0"/>
                <a:ea typeface="Calibri" panose="020F0502020204030204" pitchFamily="34" charset="0"/>
                <a:cs typeface="Times New Roman" panose="02020603050405020304" pitchFamily="18" charset="0"/>
              </a:rPr>
              <a:t>. </a:t>
            </a:r>
          </a:p>
          <a:p>
            <a:endParaRPr lang="es-MX" dirty="0"/>
          </a:p>
        </p:txBody>
      </p:sp>
    </p:spTree>
    <p:extLst>
      <p:ext uri="{BB962C8B-B14F-4D97-AF65-F5344CB8AC3E}">
        <p14:creationId xmlns:p14="http://schemas.microsoft.com/office/powerpoint/2010/main" val="2266361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xmlns="" id="{C01F8188-63D6-4CFD-AEDE-96FAA56C97BD}"/>
              </a:ext>
            </a:extLst>
          </p:cNvPr>
          <p:cNvSpPr txBox="1"/>
          <p:nvPr/>
        </p:nvSpPr>
        <p:spPr>
          <a:xfrm>
            <a:off x="4952992" y="2363720"/>
            <a:ext cx="5969977" cy="861774"/>
          </a:xfrm>
          <a:prstGeom prst="rect">
            <a:avLst/>
          </a:prstGeom>
          <a:noFill/>
        </p:spPr>
        <p:txBody>
          <a:bodyPr wrap="square" rtlCol="0">
            <a:spAutoFit/>
          </a:bodyPr>
          <a:lstStyle/>
          <a:p>
            <a:r>
              <a:rPr lang="es-MX" sz="2500" dirty="0"/>
              <a:t>M. JUAN CARLOS ISAAC JIMENEZ AQUINO</a:t>
            </a:r>
          </a:p>
        </p:txBody>
      </p:sp>
      <p:pic>
        <p:nvPicPr>
          <p:cNvPr id="10" name="Marcador de contenido 9">
            <a:extLst>
              <a:ext uri="{FF2B5EF4-FFF2-40B4-BE49-F238E27FC236}">
                <a16:creationId xmlns:a16="http://schemas.microsoft.com/office/drawing/2014/main" xmlns="" id="{C5073969-67FA-42F3-8B6D-198E1A0DA06E}"/>
              </a:ext>
            </a:extLst>
          </p:cNvPr>
          <p:cNvPicPr>
            <a:picLocks noGrp="1" noChangeAspect="1"/>
          </p:cNvPicPr>
          <p:nvPr>
            <p:ph idx="1"/>
          </p:nvPr>
        </p:nvPicPr>
        <p:blipFill>
          <a:blip r:embed="rId2"/>
          <a:stretch>
            <a:fillRect/>
          </a:stretch>
        </p:blipFill>
        <p:spPr>
          <a:xfrm>
            <a:off x="3844803" y="3225494"/>
            <a:ext cx="1659181" cy="867056"/>
          </a:xfrm>
        </p:spPr>
      </p:pic>
      <p:sp>
        <p:nvSpPr>
          <p:cNvPr id="11" name="CuadroTexto 10">
            <a:extLst>
              <a:ext uri="{FF2B5EF4-FFF2-40B4-BE49-F238E27FC236}">
                <a16:creationId xmlns:a16="http://schemas.microsoft.com/office/drawing/2014/main" xmlns="" id="{48C43FEF-F94B-475A-A25C-BA4E6D7A3279}"/>
              </a:ext>
            </a:extLst>
          </p:cNvPr>
          <p:cNvSpPr txBox="1"/>
          <p:nvPr/>
        </p:nvSpPr>
        <p:spPr>
          <a:xfrm>
            <a:off x="5679831" y="3253154"/>
            <a:ext cx="5375023" cy="646331"/>
          </a:xfrm>
          <a:prstGeom prst="rect">
            <a:avLst/>
          </a:prstGeom>
          <a:noFill/>
        </p:spPr>
        <p:txBody>
          <a:bodyPr wrap="square" rtlCol="0">
            <a:spAutoFit/>
          </a:bodyPr>
          <a:lstStyle/>
          <a:p>
            <a:r>
              <a:rPr lang="es-MX" dirty="0">
                <a:hlinkClick r:id="rId3"/>
              </a:rPr>
              <a:t>jucai140788@gmail.com</a:t>
            </a:r>
            <a:endParaRPr lang="es-MX" dirty="0"/>
          </a:p>
          <a:p>
            <a:r>
              <a:rPr lang="es-MX" dirty="0"/>
              <a:t>7341011950</a:t>
            </a:r>
          </a:p>
        </p:txBody>
      </p:sp>
    </p:spTree>
    <p:extLst>
      <p:ext uri="{BB962C8B-B14F-4D97-AF65-F5344CB8AC3E}">
        <p14:creationId xmlns:p14="http://schemas.microsoft.com/office/powerpoint/2010/main" val="3521582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805E279-A43A-47F0-AD41-6BD908AC76BF}"/>
              </a:ext>
            </a:extLst>
          </p:cNvPr>
          <p:cNvSpPr>
            <a:spLocks noGrp="1"/>
          </p:cNvSpPr>
          <p:nvPr>
            <p:ph type="title"/>
          </p:nvPr>
        </p:nvSpPr>
        <p:spPr>
          <a:xfrm>
            <a:off x="1294362" y="2731391"/>
            <a:ext cx="9603275" cy="1049235"/>
          </a:xfrm>
        </p:spPr>
        <p:txBody>
          <a:bodyPr/>
          <a:lstStyle/>
          <a:p>
            <a:pPr algn="ctr"/>
            <a:r>
              <a:rPr lang="es-MX" dirty="0"/>
              <a:t/>
            </a:r>
            <a:br>
              <a:rPr lang="es-MX" dirty="0"/>
            </a:br>
            <a:r>
              <a:rPr lang="es-MX" dirty="0"/>
              <a:t>Gracias por su atención</a:t>
            </a:r>
          </a:p>
        </p:txBody>
      </p:sp>
    </p:spTree>
    <p:extLst>
      <p:ext uri="{BB962C8B-B14F-4D97-AF65-F5344CB8AC3E}">
        <p14:creationId xmlns:p14="http://schemas.microsoft.com/office/powerpoint/2010/main" val="9360059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xmlns="" id="{A52E94BF-3F4E-4954-9EB2-FCB57882B049}"/>
              </a:ext>
            </a:extLst>
          </p:cNvPr>
          <p:cNvSpPr txBox="1"/>
          <p:nvPr/>
        </p:nvSpPr>
        <p:spPr>
          <a:xfrm>
            <a:off x="1292469" y="342900"/>
            <a:ext cx="9794631" cy="369332"/>
          </a:xfrm>
          <a:prstGeom prst="rect">
            <a:avLst/>
          </a:prstGeom>
          <a:noFill/>
        </p:spPr>
        <p:txBody>
          <a:bodyPr wrap="square" rtlCol="0">
            <a:spAutoFit/>
          </a:bodyPr>
          <a:lstStyle/>
          <a:p>
            <a:endParaRPr lang="es-MX" dirty="0"/>
          </a:p>
        </p:txBody>
      </p:sp>
      <p:graphicFrame>
        <p:nvGraphicFramePr>
          <p:cNvPr id="11" name="Tabla 10">
            <a:extLst>
              <a:ext uri="{FF2B5EF4-FFF2-40B4-BE49-F238E27FC236}">
                <a16:creationId xmlns:a16="http://schemas.microsoft.com/office/drawing/2014/main" xmlns="" id="{5B4907CD-E5ED-48C9-9CDE-5AAC1CB10203}"/>
              </a:ext>
            </a:extLst>
          </p:cNvPr>
          <p:cNvGraphicFramePr>
            <a:graphicFrameLocks noGrp="1"/>
          </p:cNvGraphicFramePr>
          <p:nvPr>
            <p:extLst>
              <p:ext uri="{D42A27DB-BD31-4B8C-83A1-F6EECF244321}">
                <p14:modId xmlns:p14="http://schemas.microsoft.com/office/powerpoint/2010/main" val="142153492"/>
              </p:ext>
            </p:extLst>
          </p:nvPr>
        </p:nvGraphicFramePr>
        <p:xfrm>
          <a:off x="404446" y="254977"/>
          <a:ext cx="11490373" cy="7722108"/>
        </p:xfrm>
        <a:graphic>
          <a:graphicData uri="http://schemas.openxmlformats.org/drawingml/2006/table">
            <a:tbl>
              <a:tblPr firstRow="1" firstCol="1" bandRow="1">
                <a:tableStyleId>{5C22544A-7EE6-4342-B048-85BDC9FD1C3A}</a:tableStyleId>
              </a:tblPr>
              <a:tblGrid>
                <a:gridCol w="11490373">
                  <a:extLst>
                    <a:ext uri="{9D8B030D-6E8A-4147-A177-3AD203B41FA5}">
                      <a16:colId xmlns:a16="http://schemas.microsoft.com/office/drawing/2014/main" xmlns="" val="1684336965"/>
                    </a:ext>
                  </a:extLst>
                </a:gridCol>
              </a:tblGrid>
              <a:tr h="6435383">
                <a:tc>
                  <a:txBody>
                    <a:bodyPr/>
                    <a:lstStyle/>
                    <a:p>
                      <a:pPr marL="90170" marR="69850" indent="-180340" algn="just">
                        <a:lnSpc>
                          <a:spcPct val="150000"/>
                        </a:lnSpc>
                        <a:spcBef>
                          <a:spcPts val="600"/>
                        </a:spcBef>
                        <a:spcAft>
                          <a:spcPts val="600"/>
                        </a:spcAft>
                      </a:pPr>
                      <a:r>
                        <a:rPr lang="es-MX" sz="500" dirty="0">
                          <a:effectLst/>
                        </a:rPr>
                        <a:t>       1.- (primer testigo) El testigo ADAN LUNA CORTES en relación al contrato verbal alegado por la parte actora, se limitó a confirmar los hechos contenidos en las preguntas realizadas, </a:t>
                      </a:r>
                      <a:r>
                        <a:rPr lang="es-MX" sz="500" dirty="0">
                          <a:effectLst/>
                          <a:highlight>
                            <a:srgbClr val="FFFF00"/>
                          </a:highlight>
                        </a:rPr>
                        <a:t>sin aportar circunstancias de modo, tiempo y lugar que apoyaran su declaración</a:t>
                      </a:r>
                      <a:r>
                        <a:rPr lang="es-MX" sz="500" dirty="0">
                          <a:effectLst/>
                        </a:rPr>
                        <a:t>, esto al señalar que: el inmueble materia de juicio lo compró ALFREDO PICHARDO MENDOZA y tuvo a su vista los recibos parciales de dicho contrato ya que acompaño al acto a hacer los pagos parciales.</a:t>
                      </a:r>
                    </a:p>
                    <a:p>
                      <a:pPr marL="90170" marR="69850" indent="-180340" algn="just">
                        <a:lnSpc>
                          <a:spcPct val="150000"/>
                        </a:lnSpc>
                        <a:spcBef>
                          <a:spcPts val="600"/>
                        </a:spcBef>
                        <a:spcAft>
                          <a:spcPts val="600"/>
                        </a:spcAft>
                      </a:pPr>
                      <a:r>
                        <a:rPr lang="es-MX" sz="500" dirty="0">
                          <a:effectLst/>
                        </a:rPr>
                        <a:t>        Prueba a la cual, en términos del artículo 490 del Código Procesal Civil del Estado de Morelos, se le resta valor y eficacia probatoria para acreditar la existencia del contrato verbal supuestamente realizado por ANGEL VAZQUEZ LEYVA como vendedora y ALFREDO PICAHRDO MENDOZA como comprador, del predio materia de juicio, esto derivado, que el ateste </a:t>
                      </a:r>
                      <a:r>
                        <a:rPr lang="es-MX" sz="500" dirty="0">
                          <a:effectLst/>
                          <a:highlight>
                            <a:srgbClr val="FFFF00"/>
                          </a:highlight>
                        </a:rPr>
                        <a:t>omitió referir circunstancias de modo, tiempo y lugar</a:t>
                      </a:r>
                      <a:r>
                        <a:rPr lang="es-MX" sz="500" dirty="0">
                          <a:effectLst/>
                        </a:rPr>
                        <a:t> en donde fue celebrado dicho acto jurídico, aunado a que las respuestas dadas por el testigo son inducidas del interrogatorio realizado, consecuentemente, no aporta al presente juicio hechos que conozca de manera directa.</a:t>
                      </a:r>
                    </a:p>
                    <a:p>
                      <a:pPr marL="90170" marR="69850" indent="-180340" algn="just">
                        <a:lnSpc>
                          <a:spcPct val="150000"/>
                        </a:lnSpc>
                        <a:spcBef>
                          <a:spcPts val="600"/>
                        </a:spcBef>
                        <a:spcAft>
                          <a:spcPts val="600"/>
                        </a:spcAft>
                      </a:pPr>
                      <a:r>
                        <a:rPr lang="es-MX" sz="500" dirty="0">
                          <a:effectLst/>
                        </a:rPr>
                        <a:t>        Lo anterior, </a:t>
                      </a:r>
                      <a:r>
                        <a:rPr lang="es-MX" sz="500" dirty="0">
                          <a:effectLst/>
                          <a:highlight>
                            <a:srgbClr val="FFFF00"/>
                          </a:highlight>
                        </a:rPr>
                        <a:t>al no haber referido el lugar, la fecha y las circunstancias</a:t>
                      </a:r>
                      <a:r>
                        <a:rPr lang="es-MX" sz="500" dirty="0">
                          <a:effectLst/>
                        </a:rPr>
                        <a:t> en que supuestamente aconteció el contrato verbal alegado por la parte actora, así como el momento en que ANGEL VAZQUEZ LEYVA puso en posesión a ALFREDO PICHARDO MENDOZA del predio materia de juicio y los términos del contrato aludido, reiterando que las respuestas dadas por el testigo son inducidas por el interrogatorio propuesto, lo que demerita sus manifestaciones al limitarse a corroborar lo asentado en dicho pliego, sin que el ateste aporte al presente juicio datos de manera espontánea que hagan convicción de la existencia del acuerdo de voluntades materia de este asunto, ya que, incluso si bien, el ateste no se limitó a contestar las preguntas de manera afirmativa, </a:t>
                      </a:r>
                      <a:r>
                        <a:rPr lang="es-MX" sz="500" dirty="0">
                          <a:effectLst/>
                          <a:highlight>
                            <a:srgbClr val="FFFF00"/>
                          </a:highlight>
                        </a:rPr>
                        <a:t>lo cierto es que omitió exponer circunstancias de modo, tiempo y lugar que apoyaran su declaración.</a:t>
                      </a:r>
                      <a:endParaRPr lang="es-MX" sz="500" dirty="0">
                        <a:effectLst/>
                      </a:endParaRPr>
                    </a:p>
                    <a:p>
                      <a:pPr marL="90170" marR="69850" indent="-180340" algn="just">
                        <a:lnSpc>
                          <a:spcPct val="150000"/>
                        </a:lnSpc>
                        <a:spcBef>
                          <a:spcPts val="600"/>
                        </a:spcBef>
                        <a:spcAft>
                          <a:spcPts val="600"/>
                        </a:spcAft>
                      </a:pPr>
                      <a:r>
                        <a:rPr lang="es-MX" sz="500" dirty="0">
                          <a:effectLst/>
                        </a:rPr>
                        <a:t>        Incluso el testigo, </a:t>
                      </a:r>
                      <a:r>
                        <a:rPr lang="es-MX" sz="500" dirty="0">
                          <a:effectLst/>
                          <a:highlight>
                            <a:srgbClr val="FFFF00"/>
                          </a:highlight>
                        </a:rPr>
                        <a:t>no </a:t>
                      </a:r>
                      <a:r>
                        <a:rPr lang="es-MX" sz="500" u="sng" dirty="0">
                          <a:effectLst/>
                          <a:highlight>
                            <a:srgbClr val="FFFF00"/>
                          </a:highlight>
                        </a:rPr>
                        <a:t>abundó en cuanto a la forma y modo</a:t>
                      </a:r>
                      <a:r>
                        <a:rPr lang="es-MX" sz="500" dirty="0">
                          <a:effectLst/>
                        </a:rPr>
                        <a:t> en que ANGEL VAZQUEZ LEYVA vendió a ALFREDO PICHARDO MENDOZA el inmueble objeto del litigio, que produce la consecuencia de que no se tenga por demostrada la causa generadora de la posesión que alega la parte actora en términos de lo expresado en su demanda, de ahí que no es posible que se acredite con el elemento de convicción de análisis el ejercicio alegado por ALFREDO PICAHRDO MENDOZA de la posesión en calidad de propietario del predio materia de juicio.</a:t>
                      </a:r>
                    </a:p>
                    <a:p>
                      <a:pPr marL="90170" marR="69850" indent="-180340" algn="just">
                        <a:lnSpc>
                          <a:spcPct val="150000"/>
                        </a:lnSpc>
                        <a:spcBef>
                          <a:spcPts val="600"/>
                        </a:spcBef>
                        <a:spcAft>
                          <a:spcPts val="600"/>
                        </a:spcAft>
                      </a:pPr>
                      <a:r>
                        <a:rPr lang="es-MX" sz="500" dirty="0">
                          <a:effectLst/>
                        </a:rPr>
                        <a:t>     2.- (segundo testigo)   Ahora bien, el ateste JULIO FRANCO DOMINGUEZ, en relación al contrato verbal alegado por la parte actora, se limitó a confirmar los hechos contenidos en las preguntas </a:t>
                      </a:r>
                      <a:r>
                        <a:rPr lang="es-MX" sz="500" dirty="0">
                          <a:effectLst/>
                          <a:highlight>
                            <a:srgbClr val="FFFF00"/>
                          </a:highlight>
                        </a:rPr>
                        <a:t>realizadas sin aportar circunstancias de modo, tiempo y lugar</a:t>
                      </a:r>
                      <a:r>
                        <a:rPr lang="es-MX" sz="500" dirty="0">
                          <a:effectLst/>
                        </a:rPr>
                        <a:t> que apoyara su declaración, al referir que: ALFREDO PICHARDO MENDOZA adquirió el inmueble materia de juicio mediante una compraventa que realizó con ANGEL VAZQUEZ LEYVA, siendo que incluso acompaño al actor a realizar los pagos parciales del citado documento basal </a:t>
                      </a:r>
                    </a:p>
                    <a:p>
                      <a:pPr marL="90170" marR="69850" indent="-180340" algn="just">
                        <a:lnSpc>
                          <a:spcPct val="150000"/>
                        </a:lnSpc>
                        <a:spcBef>
                          <a:spcPts val="600"/>
                        </a:spcBef>
                        <a:spcAft>
                          <a:spcPts val="600"/>
                        </a:spcAft>
                      </a:pPr>
                      <a:r>
                        <a:rPr lang="es-MX" sz="500" dirty="0">
                          <a:effectLst/>
                        </a:rPr>
                        <a:t>        Prueba a la cual, en términos del artículo 490 del Código Procesal Civil del Estado de Morelos, se le resta valor y eficacia probatoria para acreditar la existencia del contrato verbal supuestamente realizado por ANGEL VAZQUEZ LEYVA como vendedora y ALFREDO PICAHRDO MENDOZA como comprador, del predio materia de juicio, esto derivado, que el ateste </a:t>
                      </a:r>
                      <a:r>
                        <a:rPr lang="es-MX" sz="500" dirty="0">
                          <a:effectLst/>
                          <a:highlight>
                            <a:srgbClr val="FFFF00"/>
                          </a:highlight>
                        </a:rPr>
                        <a:t>omitió referir circunstancias de modo, tiempo y lugar</a:t>
                      </a:r>
                      <a:r>
                        <a:rPr lang="es-MX" sz="500" dirty="0">
                          <a:effectLst/>
                        </a:rPr>
                        <a:t> en donde fue celebrado dicho acto jurídico, aunado a que las respuestas dadas por el testigo son inducidas del interrogatorio realizado, consecuentemente, no aporta al presente juicio hechos que conozca de manera directa.</a:t>
                      </a:r>
                    </a:p>
                    <a:p>
                      <a:pPr marL="90170" marR="69850" indent="-180340" algn="just">
                        <a:lnSpc>
                          <a:spcPct val="150000"/>
                        </a:lnSpc>
                        <a:spcBef>
                          <a:spcPts val="600"/>
                        </a:spcBef>
                        <a:spcAft>
                          <a:spcPts val="600"/>
                        </a:spcAft>
                      </a:pPr>
                      <a:r>
                        <a:rPr lang="es-MX" sz="500" dirty="0">
                          <a:effectLst/>
                        </a:rPr>
                        <a:t>        Lo anterior, </a:t>
                      </a:r>
                      <a:r>
                        <a:rPr lang="es-MX" sz="500" dirty="0">
                          <a:effectLst/>
                          <a:highlight>
                            <a:srgbClr val="FFFF00"/>
                          </a:highlight>
                        </a:rPr>
                        <a:t>al no haber referido el lugar, la fecha y las circunstancias</a:t>
                      </a:r>
                      <a:r>
                        <a:rPr lang="es-MX" sz="500" dirty="0">
                          <a:effectLst/>
                        </a:rPr>
                        <a:t> en que supuestamente aconteció el contrato verbal alegado por la parte actora, así como el momento en que ANGEL VAZQUEZ LEYVA puso en posesión a ALFREDO PICHARDO MENDOZA del predio materia de juicio y los términos del contrato aludido, reiterando que las respuestas dadas por el testigo son inducidas por el interrogatorio propuesto, lo que demerita sus manifestaciones al limitarse a corroborar lo asentado en dicho pliego, sin que el ateste aporte al presente juicio datos de manera espontánea que hagan convicción de la existencia del acuerdo de voluntades materia de este asunto, ya que, incluso si bien, el ateste no se limitó a contestar las preguntas de manera afirmativa, </a:t>
                      </a:r>
                      <a:r>
                        <a:rPr lang="es-MX" sz="500" dirty="0">
                          <a:effectLst/>
                          <a:highlight>
                            <a:srgbClr val="FFFF00"/>
                          </a:highlight>
                        </a:rPr>
                        <a:t>lo cierto es que omitió exponer circunstancias de modo, tiempo y lugar que apoyaran su declaración.</a:t>
                      </a:r>
                      <a:endParaRPr lang="es-MX" sz="500" dirty="0">
                        <a:effectLst/>
                      </a:endParaRPr>
                    </a:p>
                    <a:p>
                      <a:pPr marL="90170" marR="69850" indent="-180340" algn="just">
                        <a:lnSpc>
                          <a:spcPct val="150000"/>
                        </a:lnSpc>
                        <a:spcBef>
                          <a:spcPts val="600"/>
                        </a:spcBef>
                        <a:spcAft>
                          <a:spcPts val="600"/>
                        </a:spcAft>
                      </a:pPr>
                      <a:r>
                        <a:rPr lang="es-MX" sz="500" dirty="0">
                          <a:effectLst/>
                        </a:rPr>
                        <a:t>        Incluso el testigo, </a:t>
                      </a:r>
                      <a:r>
                        <a:rPr lang="es-MX" sz="500" dirty="0">
                          <a:effectLst/>
                          <a:highlight>
                            <a:srgbClr val="FFFF00"/>
                          </a:highlight>
                        </a:rPr>
                        <a:t>no </a:t>
                      </a:r>
                      <a:r>
                        <a:rPr lang="es-MX" sz="500" u="sng" dirty="0">
                          <a:effectLst/>
                          <a:highlight>
                            <a:srgbClr val="FFFF00"/>
                          </a:highlight>
                        </a:rPr>
                        <a:t>abundó en cuanto a la forma y modo</a:t>
                      </a:r>
                      <a:r>
                        <a:rPr lang="es-MX" sz="500" dirty="0">
                          <a:effectLst/>
                        </a:rPr>
                        <a:t> en que ANGEL VAZQUEZ LEYVA vendió a ALFREDO PICHARDO MENDOZA el inmueble objeto del litigio, que produce la consecuencia de que no se tenga por demostrada la causa generadora de la posesión que alega la parte actora en términos de lo expresado en su demanda, de ahí que no es posible que se acredite con el elemento de convicción de análisis el ejercicio alegado por ALFREDO PICAHRDO MENDOZA de la posesión en calidad de propietario del predio materia de juicio.</a:t>
                      </a:r>
                    </a:p>
                    <a:p>
                      <a:pPr marL="90170" marR="69850" indent="-180340" algn="just">
                        <a:lnSpc>
                          <a:spcPct val="150000"/>
                        </a:lnSpc>
                        <a:spcBef>
                          <a:spcPts val="600"/>
                        </a:spcBef>
                        <a:spcAft>
                          <a:spcPts val="600"/>
                        </a:spcAft>
                      </a:pPr>
                      <a:r>
                        <a:rPr lang="es-MX" sz="500" dirty="0">
                          <a:effectLst/>
                        </a:rPr>
                        <a:t>       3.- (tercer testigo) Ahora bien, el ateste ROMAN VICENTE ALARON PEREIRA, en relación al contrato verbal alegado por la parte actora, también se limitó a confirmar los hechos contenidos en las preguntas </a:t>
                      </a:r>
                      <a:r>
                        <a:rPr lang="es-MX" sz="500" dirty="0">
                          <a:effectLst/>
                          <a:highlight>
                            <a:srgbClr val="FFFF00"/>
                          </a:highlight>
                        </a:rPr>
                        <a:t>realizadas sin aportar circunstancias de modo, tiempo y lugar</a:t>
                      </a:r>
                      <a:r>
                        <a:rPr lang="es-MX" sz="500" dirty="0">
                          <a:effectLst/>
                        </a:rPr>
                        <a:t> que apoyara su declaración, al referir que: ALFREDO PICHARDO MENDOZA adquirió el inmueble materia de juicio mediante una compraventa que realizó con ANGEL VAZQUEZ LEYVA, siendo que incluso acompaño al actor a realizar los pagos parciales del mismo (…)</a:t>
                      </a:r>
                    </a:p>
                    <a:p>
                      <a:pPr marL="90170" marR="69850" indent="-180340" algn="just">
                        <a:lnSpc>
                          <a:spcPct val="150000"/>
                        </a:lnSpc>
                        <a:spcBef>
                          <a:spcPts val="600"/>
                        </a:spcBef>
                        <a:spcAft>
                          <a:spcPts val="600"/>
                        </a:spcAft>
                      </a:pPr>
                      <a:r>
                        <a:rPr lang="es-MX" sz="500" dirty="0">
                          <a:effectLst/>
                        </a:rPr>
                        <a:t>        Sirve de apoyo a la valoración individual de la prueba testimonial ofrecida por la parte actora, los siguientes criterios jurisprudenciales que se citan:</a:t>
                      </a:r>
                    </a:p>
                    <a:p>
                      <a:pPr marL="449580" marR="69850" indent="-180340" algn="just">
                        <a:lnSpc>
                          <a:spcPct val="150000"/>
                        </a:lnSpc>
                        <a:spcBef>
                          <a:spcPts val="600"/>
                        </a:spcBef>
                        <a:spcAft>
                          <a:spcPts val="600"/>
                        </a:spcAft>
                      </a:pPr>
                      <a:r>
                        <a:rPr lang="es-MX" sz="500" dirty="0">
                          <a:effectLst/>
                        </a:rPr>
                        <a:t>“PRESCRIPCIÓN ADQUISITIVA. CUANDO SE INVOCA UN CONTRATO VERBAL DE COMPRAVENTA COMO CAUSA GENERADORA DE LA POSESIÓN, CUYA EXISTENCIA PRETENDE ACREDITARSE CON PRUEBA TESTIMONIAL, LOS TESTIGOS </a:t>
                      </a:r>
                      <a:r>
                        <a:rPr lang="es-MX" sz="500" dirty="0">
                          <a:effectLst/>
                          <a:highlight>
                            <a:srgbClr val="FFFF00"/>
                          </a:highlight>
                        </a:rPr>
                        <a:t>DEBEN MANIFESTAR LA FECHA EXACTA</a:t>
                      </a:r>
                      <a:r>
                        <a:rPr lang="es-MX" sz="500" dirty="0">
                          <a:effectLst/>
                        </a:rPr>
                        <a:t> EN QUE AQUÉL SE CELEBRÓ (LEGISLACIÓN DEL ESTADO DE NUEVO LEÓN) (…)” </a:t>
                      </a:r>
                    </a:p>
                    <a:p>
                      <a:pPr marL="449580" marR="69850" indent="-180340" algn="just">
                        <a:lnSpc>
                          <a:spcPct val="150000"/>
                        </a:lnSpc>
                        <a:spcBef>
                          <a:spcPts val="600"/>
                        </a:spcBef>
                        <a:spcAft>
                          <a:spcPts val="600"/>
                        </a:spcAft>
                      </a:pPr>
                      <a:r>
                        <a:rPr lang="es-MX" sz="500" dirty="0">
                          <a:effectLst/>
                        </a:rPr>
                        <a:t>“PRUEBA TESTIMONIAL. CASO EN QUE NO CARECE DE VALOR AUN CUANDO SE RINDA AL TENOR DEL INTERROGATORIO INDUCTIVO (…)”</a:t>
                      </a:r>
                    </a:p>
                    <a:p>
                      <a:pPr marL="90170" marR="69850" indent="-180340" algn="just">
                        <a:lnSpc>
                          <a:spcPct val="150000"/>
                        </a:lnSpc>
                        <a:spcBef>
                          <a:spcPts val="1200"/>
                        </a:spcBef>
                        <a:spcAft>
                          <a:spcPts val="600"/>
                        </a:spcAft>
                      </a:pPr>
                      <a:r>
                        <a:rPr lang="es-MX" sz="500" dirty="0">
                          <a:effectLst/>
                        </a:rPr>
                        <a:t>        Testimoniales antes valoradas, que de manera conjunta se les resta eficacia probatoria de acuerdo a lo previsto en los artículos 471 y 490 del Código Procesal Civil del Estado de Morelos, ya que, </a:t>
                      </a:r>
                      <a:r>
                        <a:rPr lang="es-MX" sz="500" dirty="0">
                          <a:effectLst/>
                          <a:highlight>
                            <a:srgbClr val="FFFF00"/>
                          </a:highlight>
                        </a:rPr>
                        <a:t>los testigos omitieron referir circunstancias de modo, tiempo y lugar</a:t>
                      </a:r>
                      <a:r>
                        <a:rPr lang="es-MX" sz="500" dirty="0">
                          <a:effectLst/>
                        </a:rPr>
                        <a:t> en donde fue celebrado el contrato de compraventa alegado por la parte actora, además se evidencia que las respuestas dadas por los testigos son inducidas, por lo tanto, no aportan al presente juicio hechos que conozcan de manera directa, sino por inducción del interrogatorio efectuado, lo que demerita sus manifestaciones, toda vez que si bien, los atestes no se limitaron a contestar las preguntas de manera afirmativa, </a:t>
                      </a:r>
                      <a:r>
                        <a:rPr lang="es-MX" sz="500" dirty="0">
                          <a:effectLst/>
                          <a:highlight>
                            <a:srgbClr val="FFFF00"/>
                          </a:highlight>
                        </a:rPr>
                        <a:t>lo cierto es que omitieron exponer circunstancias de modo, tiempo y lugar que apoyaran sus declaraciones.</a:t>
                      </a:r>
                      <a:endParaRPr lang="es-MX" sz="500" dirty="0">
                        <a:effectLst/>
                      </a:endParaRPr>
                    </a:p>
                    <a:p>
                      <a:pPr marL="90170" marR="69850" indent="-180340" algn="just">
                        <a:lnSpc>
                          <a:spcPct val="150000"/>
                        </a:lnSpc>
                        <a:spcBef>
                          <a:spcPts val="1200"/>
                        </a:spcBef>
                        <a:spcAft>
                          <a:spcPts val="600"/>
                        </a:spcAft>
                      </a:pPr>
                      <a:r>
                        <a:rPr lang="es-MX" sz="500" dirty="0">
                          <a:effectLst/>
                        </a:rPr>
                        <a:t>        Así entonces, </a:t>
                      </a:r>
                      <a:r>
                        <a:rPr lang="es-MX" sz="500" dirty="0">
                          <a:effectLst/>
                          <a:highlight>
                            <a:srgbClr val="FFFF00"/>
                          </a:highlight>
                        </a:rPr>
                        <a:t>al no señalar las circunstancias de modo, tiempo y lugar</a:t>
                      </a:r>
                      <a:r>
                        <a:rPr lang="es-MX" sz="500" dirty="0">
                          <a:effectLst/>
                        </a:rPr>
                        <a:t> en que refieren ocurrieron los hechos sobre los cuales deponen, es inconcuso que su dicho carece de credibilidad, lo que se entiende, si se toma en consideración que lo que se busca al analizar la probanza en cuestión, es la veracidad del testigo de que se trata, lo cual tiene como presupuesto lógico necesario, que aquél afirme como percibió los hechos sobre los cuales declara, </a:t>
                      </a:r>
                      <a:r>
                        <a:rPr lang="es-MX" sz="500" dirty="0">
                          <a:effectLst/>
                          <a:highlight>
                            <a:srgbClr val="FFFF00"/>
                          </a:highlight>
                        </a:rPr>
                        <a:t>y en qué condiciones objetivas de tiempo, lugar y modo</a:t>
                      </a:r>
                      <a:r>
                        <a:rPr lang="es-MX" sz="500" dirty="0">
                          <a:effectLst/>
                        </a:rPr>
                        <a:t> adquirió ese conocimiento, por lo que deben ser lo más precisos posible de acuerdo a las circunstancias de los hechos en estudio, ya que de lo contrario, la credibilidad de su declaración se ve demeritada, al solo limitarse a hacer afirmaciones de manera imprecisa, </a:t>
                      </a:r>
                      <a:r>
                        <a:rPr lang="es-MX" sz="500" dirty="0">
                          <a:effectLst/>
                          <a:highlight>
                            <a:srgbClr val="FFFF00"/>
                          </a:highlight>
                        </a:rPr>
                        <a:t>sin aportar elementos objetivos que evidencien la veracidad de su dicho, como fechas ciertas, lugares o circunstancias de modo.</a:t>
                      </a:r>
                      <a:r>
                        <a:rPr lang="es-MX" sz="500" dirty="0">
                          <a:effectLst/>
                        </a:rPr>
                        <a:t> </a:t>
                      </a:r>
                    </a:p>
                    <a:p>
                      <a:pPr marL="90170" marR="69850" indent="-180340" algn="just">
                        <a:lnSpc>
                          <a:spcPct val="150000"/>
                        </a:lnSpc>
                        <a:spcBef>
                          <a:spcPts val="1200"/>
                        </a:spcBef>
                        <a:spcAft>
                          <a:spcPts val="600"/>
                        </a:spcAft>
                      </a:pPr>
                      <a:r>
                        <a:rPr lang="es-MX" sz="500" dirty="0">
                          <a:effectLst/>
                        </a:rPr>
                        <a:t>        Por tanto, el dicho de los testigos ofrecidos por la parte actora resultan insuficientes para tener por demostrada la causa generadora de la posesión que alega ostenta en concepto de propietario, respecto del inmueble materia de la controversia, ya que, para arribar a tal conclusión, era menester que dichos testificantes evidenciaran de manera clara y precisa, no sólo que existió tal compraventa, sino en qué condiciones se celebró la misma, es decir, </a:t>
                      </a:r>
                      <a:r>
                        <a:rPr lang="es-MX" sz="500" dirty="0">
                          <a:effectLst/>
                          <a:highlight>
                            <a:srgbClr val="FFFF00"/>
                          </a:highlight>
                        </a:rPr>
                        <a:t>debieron referir las circunstancias de lugar tiempo y modo.</a:t>
                      </a:r>
                      <a:r>
                        <a:rPr lang="es-MX" sz="500" dirty="0">
                          <a:effectLst/>
                        </a:rPr>
                        <a:t> </a:t>
                      </a:r>
                    </a:p>
                    <a:p>
                      <a:pPr marL="90170" marR="69850" indent="-180340" algn="just">
                        <a:lnSpc>
                          <a:spcPct val="150000"/>
                        </a:lnSpc>
                        <a:spcBef>
                          <a:spcPts val="1200"/>
                        </a:spcBef>
                        <a:spcAft>
                          <a:spcPts val="600"/>
                        </a:spcAft>
                      </a:pPr>
                      <a:r>
                        <a:rPr lang="es-MX" sz="500" dirty="0">
                          <a:effectLst/>
                        </a:rPr>
                        <a:t>Sirve de apoyo los siguientes criterios jurisprudenciales, emitidos por nuestro Máximo Tribunal Constitucional: </a:t>
                      </a:r>
                    </a:p>
                    <a:p>
                      <a:pPr marL="90170" marR="69850" indent="-180340" algn="just">
                        <a:lnSpc>
                          <a:spcPct val="150000"/>
                        </a:lnSpc>
                        <a:spcBef>
                          <a:spcPts val="1200"/>
                        </a:spcBef>
                        <a:spcAft>
                          <a:spcPts val="600"/>
                        </a:spcAft>
                      </a:pPr>
                      <a:r>
                        <a:rPr lang="es-MX" sz="500" dirty="0">
                          <a:effectLst/>
                        </a:rPr>
                        <a:t>        “PRUEBA TESTIMONIAL. SU VALORACIÓN(...)” </a:t>
                      </a:r>
                    </a:p>
                    <a:p>
                      <a:pPr marL="90170" marR="69850" indent="-180340" algn="just">
                        <a:lnSpc>
                          <a:spcPct val="150000"/>
                        </a:lnSpc>
                        <a:spcBef>
                          <a:spcPts val="1200"/>
                        </a:spcBef>
                        <a:spcAft>
                          <a:spcPts val="600"/>
                        </a:spcAft>
                      </a:pPr>
                      <a:r>
                        <a:rPr lang="es-MX" sz="500" dirty="0">
                          <a:effectLst/>
                        </a:rPr>
                        <a:t>        “PRUEBA TESTIMONIAL, VALORACIÓN DE LA, CUANDO EXISTE PLURALIDAD DE TESTIGOS (…)”</a:t>
                      </a:r>
                    </a:p>
                    <a:p>
                      <a:pPr marL="90170" marR="69850" indent="-180340" algn="just">
                        <a:lnSpc>
                          <a:spcPct val="150000"/>
                        </a:lnSpc>
                        <a:spcBef>
                          <a:spcPts val="1200"/>
                        </a:spcBef>
                        <a:spcAft>
                          <a:spcPts val="600"/>
                        </a:spcAft>
                      </a:pPr>
                      <a:r>
                        <a:rPr lang="es-MX" sz="500" dirty="0">
                          <a:effectLst/>
                        </a:rPr>
                        <a:t>        “PRUEBA TESTIMONIAL. REQUISITOS PARA SU VALIDEZ Y POSTERIOR VALORACIÓN (...)”</a:t>
                      </a:r>
                    </a:p>
                    <a:p>
                      <a:pPr marL="90170" marR="69850" indent="-180340" algn="just">
                        <a:lnSpc>
                          <a:spcPct val="150000"/>
                        </a:lnSpc>
                        <a:spcBef>
                          <a:spcPts val="1200"/>
                        </a:spcBef>
                        <a:spcAft>
                          <a:spcPts val="600"/>
                        </a:spcAft>
                      </a:pPr>
                      <a:r>
                        <a:rPr lang="es-MX" sz="500" dirty="0">
                          <a:effectLst/>
                        </a:rPr>
                        <a:t>        En consecuencia, no se les concede valor probatorio a los testimonios ofrecidos por la parte actora, ya que como se pudo demostrar, al momento de declarar </a:t>
                      </a:r>
                      <a:r>
                        <a:rPr lang="es-MX" sz="500" dirty="0">
                          <a:effectLst/>
                          <a:highlight>
                            <a:srgbClr val="FFFF00"/>
                          </a:highlight>
                        </a:rPr>
                        <a:t>no refirieron las </a:t>
                      </a:r>
                      <a:r>
                        <a:rPr lang="es-MX" sz="500" u="sng" dirty="0">
                          <a:effectLst/>
                          <a:highlight>
                            <a:srgbClr val="FFFF00"/>
                          </a:highlight>
                        </a:rPr>
                        <a:t>circunstancias de lugar tiempo y modo</a:t>
                      </a:r>
                      <a:r>
                        <a:rPr lang="es-MX" sz="500" dirty="0">
                          <a:effectLst/>
                          <a:highlight>
                            <a:srgbClr val="FFFF00"/>
                          </a:highlight>
                        </a:rPr>
                        <a:t>.</a:t>
                      </a:r>
                      <a:r>
                        <a:rPr lang="es-MX" sz="500" dirty="0">
                          <a:effectLst/>
                        </a:rPr>
                        <a:t> Lo que es indispensable para poder darles valor.</a:t>
                      </a:r>
                      <a:endParaRPr lang="es-MX" sz="500" dirty="0">
                        <a:effectLst/>
                        <a:latin typeface="Calibri Light" panose="020F0302020204030204" pitchFamily="34" charset="0"/>
                        <a:ea typeface="Calibri" panose="020F0502020204030204" pitchFamily="34" charset="0"/>
                        <a:cs typeface="Times New Roman" panose="02020603050405020304" pitchFamily="18" charset="0"/>
                      </a:endParaRPr>
                    </a:p>
                  </a:txBody>
                  <a:tcPr marL="8680" marR="8680" marT="0" marB="0"/>
                </a:tc>
                <a:extLst>
                  <a:ext uri="{0D108BD9-81ED-4DB2-BD59-A6C34878D82A}">
                    <a16:rowId xmlns:a16="http://schemas.microsoft.com/office/drawing/2014/main" xmlns="" val="2838094803"/>
                  </a:ext>
                </a:extLst>
              </a:tr>
            </a:tbl>
          </a:graphicData>
        </a:graphic>
      </p:graphicFrame>
    </p:spTree>
    <p:extLst>
      <p:ext uri="{BB962C8B-B14F-4D97-AF65-F5344CB8AC3E}">
        <p14:creationId xmlns:p14="http://schemas.microsoft.com/office/powerpoint/2010/main" val="37098596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D2C8F3F-0C47-4CDE-A15C-DA15216D54FD}"/>
              </a:ext>
            </a:extLst>
          </p:cNvPr>
          <p:cNvSpPr>
            <a:spLocks noGrp="1"/>
          </p:cNvSpPr>
          <p:nvPr>
            <p:ph type="title"/>
          </p:nvPr>
        </p:nvSpPr>
        <p:spPr/>
        <p:txBody>
          <a:bodyPr/>
          <a:lstStyle/>
          <a:p>
            <a:endParaRPr lang="es-MX"/>
          </a:p>
        </p:txBody>
      </p:sp>
      <p:sp>
        <p:nvSpPr>
          <p:cNvPr id="3" name="Marcador de contenido 2">
            <a:extLst>
              <a:ext uri="{FF2B5EF4-FFF2-40B4-BE49-F238E27FC236}">
                <a16:creationId xmlns:a16="http://schemas.microsoft.com/office/drawing/2014/main" xmlns="" id="{1FB8F441-0DFA-4C4A-8D94-77942C026732}"/>
              </a:ext>
            </a:extLst>
          </p:cNvPr>
          <p:cNvSpPr>
            <a:spLocks noGrp="1"/>
          </p:cNvSpPr>
          <p:nvPr>
            <p:ph idx="1"/>
          </p:nvPr>
        </p:nvSpPr>
        <p:spPr/>
        <p:txBody>
          <a:bodyPr>
            <a:normAutofit fontScale="62500" lnSpcReduction="20000"/>
          </a:bodyPr>
          <a:lstStyle/>
          <a:p>
            <a:pPr marL="180340" marR="161290" indent="179705" algn="just">
              <a:lnSpc>
                <a:spcPct val="150000"/>
              </a:lnSpc>
              <a:spcBef>
                <a:spcPts val="600"/>
              </a:spcBef>
              <a:spcAft>
                <a:spcPts val="600"/>
              </a:spcAft>
            </a:pPr>
            <a:r>
              <a:rPr lang="es-MX" sz="1800" b="1" dirty="0">
                <a:effectLst/>
                <a:latin typeface="Arial" panose="020B0604020202020204" pitchFamily="34" charset="0"/>
                <a:ea typeface="Calibri" panose="020F0502020204030204" pitchFamily="34" charset="0"/>
                <a:cs typeface="Times New Roman" panose="02020603050405020304" pitchFamily="18" charset="0"/>
              </a:rPr>
              <a:t>LENGUAJE EMOTIVO</a:t>
            </a:r>
            <a:endParaRPr lang="es-MX" sz="1800" dirty="0">
              <a:effectLst/>
              <a:latin typeface="Calibri Light" panose="020F0302020204030204" pitchFamily="34" charset="0"/>
              <a:ea typeface="Calibri" panose="020F0502020204030204" pitchFamily="34" charset="0"/>
              <a:cs typeface="Times New Roman" panose="02020603050405020304" pitchFamily="18" charset="0"/>
            </a:endParaRPr>
          </a:p>
          <a:p>
            <a:pPr marL="180340" marR="161290" indent="179705" algn="just">
              <a:lnSpc>
                <a:spcPct val="150000"/>
              </a:lnSpc>
              <a:spcBef>
                <a:spcPts val="600"/>
              </a:spcBef>
              <a:spcAft>
                <a:spcPts val="600"/>
              </a:spcAft>
            </a:pPr>
            <a:r>
              <a:rPr lang="es-MX" sz="1800" dirty="0">
                <a:effectLst/>
                <a:latin typeface="Arial" panose="020B0604020202020204" pitchFamily="34" charset="0"/>
                <a:ea typeface="Calibri" panose="020F0502020204030204" pitchFamily="34" charset="0"/>
                <a:cs typeface="Times New Roman" panose="02020603050405020304" pitchFamily="18" charset="0"/>
              </a:rPr>
              <a:t>El accidente trágico provocado por el acusado </a:t>
            </a:r>
            <a:r>
              <a:rPr lang="es-MX" sz="1800" b="1" dirty="0">
                <a:effectLst/>
                <a:latin typeface="Arial" panose="020B0604020202020204" pitchFamily="34" charset="0"/>
                <a:ea typeface="Calibri" panose="020F0502020204030204" pitchFamily="34" charset="0"/>
                <a:cs typeface="Times New Roman" panose="02020603050405020304" pitchFamily="18" charset="0"/>
              </a:rPr>
              <a:t>MARCO BARRERA HERNÁNDEZ</a:t>
            </a:r>
            <a:r>
              <a:rPr lang="es-MX" sz="1800" dirty="0">
                <a:effectLst/>
                <a:latin typeface="Arial" panose="020B0604020202020204" pitchFamily="34" charset="0"/>
                <a:ea typeface="Calibri" panose="020F0502020204030204" pitchFamily="34" charset="0"/>
                <a:cs typeface="Times New Roman" panose="02020603050405020304" pitchFamily="18" charset="0"/>
              </a:rPr>
              <a:t> y que acabó con la vida la señora </a:t>
            </a:r>
            <a:r>
              <a:rPr lang="es-MX" sz="1800" b="1" dirty="0">
                <a:effectLst/>
                <a:latin typeface="Arial" panose="020B0604020202020204" pitchFamily="34" charset="0"/>
                <a:ea typeface="Calibri" panose="020F0502020204030204" pitchFamily="34" charset="0"/>
                <a:cs typeface="Times New Roman" panose="02020603050405020304" pitchFamily="18" charset="0"/>
              </a:rPr>
              <a:t>ARIANA VELARDE SALGADO</a:t>
            </a:r>
            <a:r>
              <a:rPr lang="es-MX" sz="1800" dirty="0">
                <a:effectLst/>
                <a:latin typeface="Arial" panose="020B0604020202020204" pitchFamily="34" charset="0"/>
                <a:ea typeface="Calibri" panose="020F0502020204030204" pitchFamily="34" charset="0"/>
                <a:cs typeface="Times New Roman" panose="02020603050405020304" pitchFamily="18" charset="0"/>
              </a:rPr>
              <a:t> y del señor </a:t>
            </a:r>
            <a:r>
              <a:rPr lang="es-MX" sz="1800" b="1" dirty="0">
                <a:effectLst/>
                <a:latin typeface="Arial" panose="020B0604020202020204" pitchFamily="34" charset="0"/>
                <a:ea typeface="Calibri" panose="020F0502020204030204" pitchFamily="34" charset="0"/>
                <a:cs typeface="Times New Roman" panose="02020603050405020304" pitchFamily="18" charset="0"/>
              </a:rPr>
              <a:t>JOSUE ESPINOZA AYALA, </a:t>
            </a:r>
            <a:r>
              <a:rPr lang="es-MX" sz="1800" dirty="0">
                <a:effectLst/>
                <a:latin typeface="Arial" panose="020B0604020202020204" pitchFamily="34" charset="0"/>
                <a:ea typeface="Calibri" panose="020F0502020204030204" pitchFamily="34" charset="0"/>
                <a:cs typeface="Times New Roman" panose="02020603050405020304" pitchFamily="18" charset="0"/>
              </a:rPr>
              <a:t>también abarca de manera preponderante al pequeño hijo que las victimas acababan de concebir; es decir al inocente niño de nombre </a:t>
            </a:r>
            <a:r>
              <a:rPr lang="es-MX" sz="1800" b="1" dirty="0">
                <a:effectLst/>
                <a:latin typeface="Arial" panose="020B0604020202020204" pitchFamily="34" charset="0"/>
                <a:ea typeface="Calibri" panose="020F0502020204030204" pitchFamily="34" charset="0"/>
                <a:cs typeface="Times New Roman" panose="02020603050405020304" pitchFamily="18" charset="0"/>
              </a:rPr>
              <a:t>Josué Espinoza Velarde; </a:t>
            </a:r>
            <a:r>
              <a:rPr lang="es-MX" sz="1800" dirty="0">
                <a:effectLst/>
                <a:latin typeface="Arial" panose="020B0604020202020204" pitchFamily="34" charset="0"/>
                <a:ea typeface="Calibri" panose="020F0502020204030204" pitchFamily="34" charset="0"/>
                <a:cs typeface="Times New Roman" panose="02020603050405020304" pitchFamily="18" charset="0"/>
              </a:rPr>
              <a:t>quien actualmente</a:t>
            </a:r>
            <a:r>
              <a:rPr lang="es-MX" sz="1800" b="1" dirty="0">
                <a:effectLst/>
                <a:latin typeface="Arial" panose="020B0604020202020204" pitchFamily="34" charset="0"/>
                <a:ea typeface="Calibri" panose="020F0502020204030204" pitchFamily="34" charset="0"/>
                <a:cs typeface="Times New Roman" panose="02020603050405020304" pitchFamily="18" charset="0"/>
              </a:rPr>
              <a:t> </a:t>
            </a:r>
            <a:r>
              <a:rPr lang="es-MX" sz="1800" dirty="0">
                <a:effectLst/>
                <a:latin typeface="Arial" panose="020B0604020202020204" pitchFamily="34" charset="0"/>
                <a:ea typeface="Calibri" panose="020F0502020204030204" pitchFamily="34" charset="0"/>
                <a:cs typeface="Times New Roman" panose="02020603050405020304" pitchFamily="18" charset="0"/>
              </a:rPr>
              <a:t>tan solo cuenta con la edad de nueve meses. A quien también se le debe considerar como una víctima directa del evento fatídico; ya que, el pequeño infante al no tener la oportunidad de crecer bajo el amparo y cariño de sus padres, sino bajo la protección de los abuelos; (suceso que desde luego no se debió a la culpa de sus progenitores, sino a la deficiente actuación que produjo el acusado), tiene por consecuencia que el infante crezca sin la figura materna y paterna. </a:t>
            </a:r>
            <a:endParaRPr lang="es-MX" sz="1800" dirty="0">
              <a:effectLst/>
              <a:latin typeface="Calibri Light" panose="020F0302020204030204" pitchFamily="34" charset="0"/>
              <a:ea typeface="Calibri" panose="020F0502020204030204" pitchFamily="34" charset="0"/>
              <a:cs typeface="Times New Roman" panose="02020603050405020304" pitchFamily="18" charset="0"/>
            </a:endParaRPr>
          </a:p>
          <a:p>
            <a:pPr marL="180340" marR="161290" indent="179705" algn="just">
              <a:lnSpc>
                <a:spcPct val="150000"/>
              </a:lnSpc>
              <a:spcBef>
                <a:spcPts val="600"/>
              </a:spcBef>
              <a:spcAft>
                <a:spcPts val="600"/>
              </a:spcAft>
            </a:pPr>
            <a:r>
              <a:rPr lang="es-MX" sz="1800" dirty="0">
                <a:effectLst/>
                <a:latin typeface="Arial" panose="020B0604020202020204" pitchFamily="34" charset="0"/>
                <a:ea typeface="Calibri" panose="020F0502020204030204" pitchFamily="34" charset="0"/>
                <a:cs typeface="Times New Roman" panose="02020603050405020304" pitchFamily="18" charset="0"/>
              </a:rPr>
              <a:t>Aun cuando sus abuelos le brinden todo el amor y realicen todo lo necesario para su crianza, ello nunca será suficiente para remplazar el amor de los padres, por la importancia de los cuidados y cariños que le pudieron haber brindado. El bebé nacido, tendrá que cambiar la satisfacción de vivir con sus padres por el dolor de no volver a verlos nunca más; lo que, desde luego no solo se traduce en un sufrimiento emocional; sino también y válidamente en un </a:t>
            </a:r>
            <a:r>
              <a:rPr lang="es-MX" sz="1800" b="1" dirty="0">
                <a:effectLst/>
                <a:latin typeface="Arial" panose="020B0604020202020204" pitchFamily="34" charset="0"/>
                <a:ea typeface="Calibri" panose="020F0502020204030204" pitchFamily="34" charset="0"/>
                <a:cs typeface="Times New Roman" panose="02020603050405020304" pitchFamily="18" charset="0"/>
              </a:rPr>
              <a:t>daño psicológico</a:t>
            </a:r>
            <a:r>
              <a:rPr lang="es-MX" sz="1800" dirty="0">
                <a:effectLst/>
                <a:latin typeface="Arial" panose="020B0604020202020204" pitchFamily="34" charset="0"/>
                <a:ea typeface="Calibri" panose="020F0502020204030204" pitchFamily="34" charset="0"/>
                <a:cs typeface="Times New Roman" panose="02020603050405020304" pitchFamily="18" charset="0"/>
              </a:rPr>
              <a:t> que debe ser reparado, pues esa es una de las finalidades que busca la Constitución Política de los Estados Unidos Mexicanos… </a:t>
            </a:r>
            <a:endParaRPr lang="es-MX" sz="1800" dirty="0">
              <a:effectLst/>
              <a:latin typeface="Calibri Light" panose="020F0302020204030204" pitchFamily="34" charset="0"/>
              <a:ea typeface="Calibri" panose="020F0502020204030204" pitchFamily="34" charset="0"/>
              <a:cs typeface="Times New Roman" panose="02020603050405020304" pitchFamily="18" charset="0"/>
            </a:endParaRPr>
          </a:p>
          <a:p>
            <a:endParaRPr lang="es-MX" dirty="0"/>
          </a:p>
        </p:txBody>
      </p:sp>
    </p:spTree>
    <p:extLst>
      <p:ext uri="{BB962C8B-B14F-4D97-AF65-F5344CB8AC3E}">
        <p14:creationId xmlns:p14="http://schemas.microsoft.com/office/powerpoint/2010/main" val="1710561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6387382-114F-40BC-B42B-6F518A5F4C0B}"/>
              </a:ext>
            </a:extLst>
          </p:cNvPr>
          <p:cNvSpPr>
            <a:spLocks noGrp="1"/>
          </p:cNvSpPr>
          <p:nvPr>
            <p:ph type="title"/>
          </p:nvPr>
        </p:nvSpPr>
        <p:spPr/>
        <p:txBody>
          <a:bodyPr>
            <a:normAutofit/>
          </a:bodyPr>
          <a:lstStyle/>
          <a:p>
            <a:r>
              <a:rPr lang="es-MX" sz="4000" dirty="0"/>
              <a:t>Reglas de redacción</a:t>
            </a:r>
          </a:p>
        </p:txBody>
      </p:sp>
      <p:sp>
        <p:nvSpPr>
          <p:cNvPr id="3" name="Marcador de contenido 2">
            <a:extLst>
              <a:ext uri="{FF2B5EF4-FFF2-40B4-BE49-F238E27FC236}">
                <a16:creationId xmlns:a16="http://schemas.microsoft.com/office/drawing/2014/main" xmlns="" id="{0E2F9587-9C9A-43E1-8B82-B1FB3B8A1FC7}"/>
              </a:ext>
            </a:extLst>
          </p:cNvPr>
          <p:cNvSpPr>
            <a:spLocks noGrp="1"/>
          </p:cNvSpPr>
          <p:nvPr>
            <p:ph idx="1"/>
          </p:nvPr>
        </p:nvSpPr>
        <p:spPr/>
        <p:txBody>
          <a:bodyPr>
            <a:normAutofit/>
          </a:bodyPr>
          <a:lstStyle/>
          <a:p>
            <a:endParaRPr lang="es-MX" sz="2200" dirty="0"/>
          </a:p>
          <a:p>
            <a:r>
              <a:rPr lang="es-MX" sz="3000" dirty="0"/>
              <a:t>1. COHERENCIA Y COHESION</a:t>
            </a:r>
          </a:p>
          <a:p>
            <a:pPr marL="0" indent="0">
              <a:buNone/>
            </a:pPr>
            <a:endParaRPr lang="es-MX" sz="3000" dirty="0"/>
          </a:p>
          <a:p>
            <a:r>
              <a:rPr lang="es-MX" sz="3000" dirty="0"/>
              <a:t>2. TÉCNICAS DE REDACCIÓN</a:t>
            </a:r>
          </a:p>
        </p:txBody>
      </p:sp>
    </p:spTree>
    <p:extLst>
      <p:ext uri="{BB962C8B-B14F-4D97-AF65-F5344CB8AC3E}">
        <p14:creationId xmlns:p14="http://schemas.microsoft.com/office/powerpoint/2010/main" val="267422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8BDA7AC-4228-4E81-9975-21EA149AC7A0}"/>
              </a:ext>
            </a:extLst>
          </p:cNvPr>
          <p:cNvSpPr>
            <a:spLocks noGrp="1"/>
          </p:cNvSpPr>
          <p:nvPr>
            <p:ph type="title"/>
          </p:nvPr>
        </p:nvSpPr>
        <p:spPr>
          <a:xfrm>
            <a:off x="387709" y="197850"/>
            <a:ext cx="9603275" cy="1049235"/>
          </a:xfrm>
        </p:spPr>
        <p:txBody>
          <a:bodyPr/>
          <a:lstStyle/>
          <a:p>
            <a:pPr algn="ctr"/>
            <a:r>
              <a:rPr lang="es-MX" b="1" dirty="0"/>
              <a:t>1. ERRORES QUE IMPIDEN RESPETAR LAS REGLAS DE COHERENCIA Y COHESION</a:t>
            </a:r>
          </a:p>
        </p:txBody>
      </p:sp>
      <p:sp>
        <p:nvSpPr>
          <p:cNvPr id="3" name="Marcador de contenido 2">
            <a:extLst>
              <a:ext uri="{FF2B5EF4-FFF2-40B4-BE49-F238E27FC236}">
                <a16:creationId xmlns:a16="http://schemas.microsoft.com/office/drawing/2014/main" xmlns="" id="{187E4D6D-856A-4711-BE43-58CA10CDB9EB}"/>
              </a:ext>
            </a:extLst>
          </p:cNvPr>
          <p:cNvSpPr>
            <a:spLocks noGrp="1"/>
          </p:cNvSpPr>
          <p:nvPr>
            <p:ph idx="1"/>
          </p:nvPr>
        </p:nvSpPr>
        <p:spPr/>
        <p:txBody>
          <a:bodyPr>
            <a:normAutofit fontScale="85000" lnSpcReduction="20000"/>
          </a:bodyPr>
          <a:lstStyle/>
          <a:p>
            <a:endParaRPr lang="es-MX" dirty="0"/>
          </a:p>
          <a:p>
            <a:r>
              <a:rPr lang="es-MX" sz="2300" b="1" dirty="0"/>
              <a:t>1</a:t>
            </a:r>
            <a:r>
              <a:rPr lang="es-MX" sz="2300" dirty="0"/>
              <a:t>.- ERRORES EN LAS EXPRESIONES REFERENCIALES</a:t>
            </a:r>
          </a:p>
          <a:p>
            <a:endParaRPr lang="es-MX" sz="2300" dirty="0"/>
          </a:p>
          <a:p>
            <a:r>
              <a:rPr lang="es-MX" sz="2300" dirty="0"/>
              <a:t>2.- FALTA DE COHERENCIA JURIDICA</a:t>
            </a:r>
          </a:p>
          <a:p>
            <a:endParaRPr lang="es-MX" sz="2300" dirty="0"/>
          </a:p>
          <a:p>
            <a:r>
              <a:rPr lang="es-MX" sz="2300" dirty="0"/>
              <a:t>3.- FALTA DE COHESION</a:t>
            </a:r>
          </a:p>
          <a:p>
            <a:endParaRPr lang="es-MX" sz="2300" dirty="0"/>
          </a:p>
          <a:p>
            <a:r>
              <a:rPr lang="es-MX" sz="2300" dirty="0"/>
              <a:t>4.- FALTA DE SINTESIS.</a:t>
            </a:r>
          </a:p>
        </p:txBody>
      </p:sp>
    </p:spTree>
    <p:extLst>
      <p:ext uri="{BB962C8B-B14F-4D97-AF65-F5344CB8AC3E}">
        <p14:creationId xmlns:p14="http://schemas.microsoft.com/office/powerpoint/2010/main" val="11137092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D78E6CF-AE23-4082-9109-21F60DD49F89}"/>
              </a:ext>
            </a:extLst>
          </p:cNvPr>
          <p:cNvSpPr>
            <a:spLocks noGrp="1"/>
          </p:cNvSpPr>
          <p:nvPr>
            <p:ph type="title"/>
          </p:nvPr>
        </p:nvSpPr>
        <p:spPr>
          <a:xfrm>
            <a:off x="279727" y="336138"/>
            <a:ext cx="11306908" cy="1049235"/>
          </a:xfrm>
        </p:spPr>
        <p:txBody>
          <a:bodyPr/>
          <a:lstStyle/>
          <a:p>
            <a:r>
              <a:rPr lang="es-MX" b="1" dirty="0"/>
              <a:t>1.- errores en las EXPRESIONES REFERENCIALES</a:t>
            </a:r>
          </a:p>
        </p:txBody>
      </p:sp>
      <p:sp>
        <p:nvSpPr>
          <p:cNvPr id="3" name="Marcador de contenido 2">
            <a:extLst>
              <a:ext uri="{FF2B5EF4-FFF2-40B4-BE49-F238E27FC236}">
                <a16:creationId xmlns:a16="http://schemas.microsoft.com/office/drawing/2014/main" xmlns="" id="{DF09DC1D-57A8-4B9F-ADDB-D313E9F6EA44}"/>
              </a:ext>
            </a:extLst>
          </p:cNvPr>
          <p:cNvSpPr>
            <a:spLocks noGrp="1"/>
          </p:cNvSpPr>
          <p:nvPr>
            <p:ph idx="1"/>
          </p:nvPr>
        </p:nvSpPr>
        <p:spPr>
          <a:xfrm>
            <a:off x="279727" y="935708"/>
            <a:ext cx="8287507" cy="1049235"/>
          </a:xfrm>
        </p:spPr>
        <p:txBody>
          <a:bodyPr>
            <a:normAutofit/>
          </a:bodyPr>
          <a:lstStyle/>
          <a:p>
            <a:r>
              <a:rPr lang="es-MX" dirty="0"/>
              <a:t>Al redactar debemos referirnos con claridad de </a:t>
            </a:r>
            <a:r>
              <a:rPr lang="es-MX" b="1" u="sng" dirty="0"/>
              <a:t>quien </a:t>
            </a:r>
            <a:r>
              <a:rPr lang="es-MX" dirty="0"/>
              <a:t>o de </a:t>
            </a:r>
            <a:r>
              <a:rPr lang="es-MX" b="1" u="sng" dirty="0"/>
              <a:t>que</a:t>
            </a:r>
            <a:r>
              <a:rPr lang="es-MX" dirty="0"/>
              <a:t> estamos hablando. Utilizar de manera correcta las palabras</a:t>
            </a:r>
          </a:p>
          <a:p>
            <a:pPr marL="0" indent="0">
              <a:buNone/>
            </a:pPr>
            <a:endParaRPr lang="es-MX" dirty="0"/>
          </a:p>
        </p:txBody>
      </p:sp>
      <p:sp>
        <p:nvSpPr>
          <p:cNvPr id="4" name="CuadroTexto 3">
            <a:extLst>
              <a:ext uri="{FF2B5EF4-FFF2-40B4-BE49-F238E27FC236}">
                <a16:creationId xmlns:a16="http://schemas.microsoft.com/office/drawing/2014/main" xmlns="" id="{CB0D55EF-ACB8-4C8C-B968-BF8B7216A95D}"/>
              </a:ext>
            </a:extLst>
          </p:cNvPr>
          <p:cNvSpPr txBox="1"/>
          <p:nvPr/>
        </p:nvSpPr>
        <p:spPr>
          <a:xfrm>
            <a:off x="279727" y="2584514"/>
            <a:ext cx="3135086" cy="2862322"/>
          </a:xfrm>
          <a:prstGeom prst="rect">
            <a:avLst/>
          </a:prstGeom>
          <a:noFill/>
        </p:spPr>
        <p:txBody>
          <a:bodyPr wrap="square" rtlCol="0">
            <a:spAutoFit/>
          </a:bodyPr>
          <a:lstStyle/>
          <a:p>
            <a:pPr marL="342900" indent="-342900">
              <a:buAutoNum type="alphaLcParenR"/>
            </a:pPr>
            <a:r>
              <a:rPr lang="es-MX" b="1" dirty="0"/>
              <a:t>Expresiones ambiguas</a:t>
            </a:r>
          </a:p>
          <a:p>
            <a:pPr marL="342900" indent="-342900">
              <a:buAutoNum type="alphaLcParenR"/>
            </a:pPr>
            <a:r>
              <a:rPr lang="es-MX" b="1" dirty="0"/>
              <a:t>Múltiples expresiones referenciales</a:t>
            </a:r>
          </a:p>
          <a:p>
            <a:pPr marL="342900" indent="-342900">
              <a:buAutoNum type="alphaLcParenR"/>
            </a:pPr>
            <a:r>
              <a:rPr lang="es-MX" b="1" dirty="0"/>
              <a:t>Uso de latinismos</a:t>
            </a:r>
          </a:p>
          <a:p>
            <a:pPr marL="342900" indent="-342900">
              <a:buAutoNum type="alphaLcParenR"/>
            </a:pPr>
            <a:r>
              <a:rPr lang="es-MX" b="1" dirty="0"/>
              <a:t>No referir de forma completa las disposiciones </a:t>
            </a:r>
          </a:p>
          <a:p>
            <a:pPr marL="342900" indent="-342900">
              <a:buAutoNum type="alphaLcParenR"/>
            </a:pPr>
            <a:r>
              <a:rPr lang="es-MX" b="1" dirty="0"/>
              <a:t>Arcaísmos, palabas inexistentes o sin sentido</a:t>
            </a:r>
            <a:r>
              <a:rPr lang="es-MX" dirty="0"/>
              <a:t>.</a:t>
            </a:r>
          </a:p>
        </p:txBody>
      </p:sp>
      <p:graphicFrame>
        <p:nvGraphicFramePr>
          <p:cNvPr id="7" name="Tabla 6">
            <a:extLst>
              <a:ext uri="{FF2B5EF4-FFF2-40B4-BE49-F238E27FC236}">
                <a16:creationId xmlns:a16="http://schemas.microsoft.com/office/drawing/2014/main" xmlns="" id="{54375440-67C0-45D0-98EC-33950B022145}"/>
              </a:ext>
            </a:extLst>
          </p:cNvPr>
          <p:cNvGraphicFramePr>
            <a:graphicFrameLocks noGrp="1"/>
          </p:cNvGraphicFramePr>
          <p:nvPr>
            <p:extLst>
              <p:ext uri="{D42A27DB-BD31-4B8C-83A1-F6EECF244321}">
                <p14:modId xmlns:p14="http://schemas.microsoft.com/office/powerpoint/2010/main" val="2696047966"/>
              </p:ext>
            </p:extLst>
          </p:nvPr>
        </p:nvGraphicFramePr>
        <p:xfrm>
          <a:off x="4423480" y="2154115"/>
          <a:ext cx="6778869" cy="3623617"/>
        </p:xfrm>
        <a:graphic>
          <a:graphicData uri="http://schemas.openxmlformats.org/drawingml/2006/table">
            <a:tbl>
              <a:tblPr firstRow="1" firstCol="1" bandRow="1">
                <a:tableStyleId>{5C22544A-7EE6-4342-B048-85BDC9FD1C3A}</a:tableStyleId>
              </a:tblPr>
              <a:tblGrid>
                <a:gridCol w="6778869">
                  <a:extLst>
                    <a:ext uri="{9D8B030D-6E8A-4147-A177-3AD203B41FA5}">
                      <a16:colId xmlns:a16="http://schemas.microsoft.com/office/drawing/2014/main" xmlns="" val="877390201"/>
                    </a:ext>
                  </a:extLst>
                </a:gridCol>
              </a:tblGrid>
              <a:tr h="213668">
                <a:tc>
                  <a:txBody>
                    <a:bodyPr/>
                    <a:lstStyle/>
                    <a:p>
                      <a:pPr marL="180340" indent="-180340" algn="ctr">
                        <a:lnSpc>
                          <a:spcPct val="150000"/>
                        </a:lnSpc>
                        <a:spcBef>
                          <a:spcPts val="600"/>
                        </a:spcBef>
                        <a:spcAft>
                          <a:spcPts val="1200"/>
                        </a:spcAft>
                      </a:pPr>
                      <a:r>
                        <a:rPr lang="es-MX" sz="1300" dirty="0">
                          <a:effectLst/>
                        </a:rPr>
                        <a:t>Lo que no se debe hacer:</a:t>
                      </a:r>
                      <a:endParaRPr lang="es-MX" sz="1300" dirty="0">
                        <a:effectLst/>
                        <a:latin typeface="Calibri Light" panose="020F0302020204030204" pitchFamily="34" charset="0"/>
                        <a:ea typeface="Calibri" panose="020F0502020204030204" pitchFamily="34" charset="0"/>
                        <a:cs typeface="Times New Roman" panose="02020603050405020304" pitchFamily="18" charset="0"/>
                      </a:endParaRPr>
                    </a:p>
                  </a:txBody>
                  <a:tcPr marL="68310" marR="68310" marT="0" marB="0"/>
                </a:tc>
                <a:extLst>
                  <a:ext uri="{0D108BD9-81ED-4DB2-BD59-A6C34878D82A}">
                    <a16:rowId xmlns:a16="http://schemas.microsoft.com/office/drawing/2014/main" xmlns="" val="1966800243"/>
                  </a:ext>
                </a:extLst>
              </a:tr>
              <a:tr h="990564">
                <a:tc>
                  <a:txBody>
                    <a:bodyPr/>
                    <a:lstStyle/>
                    <a:p>
                      <a:pPr marL="0" marR="191135" lvl="0" indent="0" algn="just" defTabSz="914400" rtl="0" eaLnBrk="1" fontAlgn="auto" latinLnBrk="0" hangingPunct="1">
                        <a:lnSpc>
                          <a:spcPct val="150000"/>
                        </a:lnSpc>
                        <a:spcBef>
                          <a:spcPts val="600"/>
                        </a:spcBef>
                        <a:spcAft>
                          <a:spcPts val="600"/>
                        </a:spcAft>
                        <a:buClrTx/>
                        <a:buSzTx/>
                        <a:buFont typeface="Symbol" panose="05050102010706020507" pitchFamily="18" charset="2"/>
                        <a:buNone/>
                        <a:tabLst/>
                        <a:defRPr/>
                      </a:pPr>
                      <a:r>
                        <a:rPr lang="es-MX" sz="1300" dirty="0">
                          <a:effectLst/>
                        </a:rPr>
                        <a:t>“El lugar de los hechos”. “El documento base de la acción o documento basal”, “El menor”, “El ateste, </a:t>
                      </a:r>
                      <a:r>
                        <a:rPr lang="es-MX" sz="1300" dirty="0" err="1">
                          <a:effectLst/>
                        </a:rPr>
                        <a:t>deposante</a:t>
                      </a:r>
                      <a:r>
                        <a:rPr lang="es-MX" sz="1300" dirty="0">
                          <a:effectLst/>
                        </a:rPr>
                        <a:t>, deposado, los PICS”, la alzada, los federales. </a:t>
                      </a:r>
                      <a:endParaRPr lang="es-MX" sz="1300" dirty="0">
                        <a:effectLst/>
                        <a:latin typeface="Calibri Light" panose="020F0302020204030204" pitchFamily="34" charset="0"/>
                        <a:ea typeface="Calibri" panose="020F0502020204030204" pitchFamily="34" charset="0"/>
                        <a:cs typeface="Symbol" panose="05050102010706020507" pitchFamily="18" charset="2"/>
                      </a:endParaRPr>
                    </a:p>
                    <a:p>
                      <a:pPr marL="342900" marR="191135" lvl="0" indent="-342900" algn="just">
                        <a:lnSpc>
                          <a:spcPct val="150000"/>
                        </a:lnSpc>
                        <a:spcBef>
                          <a:spcPts val="600"/>
                        </a:spcBef>
                        <a:spcAft>
                          <a:spcPts val="600"/>
                        </a:spcAft>
                        <a:buFont typeface="Symbol" panose="05050102010706020507" pitchFamily="18" charset="2"/>
                        <a:buChar char=""/>
                      </a:pPr>
                      <a:endParaRPr lang="es-MX" sz="1300" dirty="0">
                        <a:effectLst/>
                        <a:latin typeface="Calibri Light" panose="020F0302020204030204" pitchFamily="34" charset="0"/>
                        <a:ea typeface="Calibri" panose="020F0502020204030204" pitchFamily="34" charset="0"/>
                        <a:cs typeface="Symbol" panose="05050102010706020507" pitchFamily="18" charset="2"/>
                      </a:endParaRPr>
                    </a:p>
                  </a:txBody>
                  <a:tcPr marL="68310" marR="68310" marT="0" marB="0"/>
                </a:tc>
                <a:extLst>
                  <a:ext uri="{0D108BD9-81ED-4DB2-BD59-A6C34878D82A}">
                    <a16:rowId xmlns:a16="http://schemas.microsoft.com/office/drawing/2014/main" xmlns="" val="1219576710"/>
                  </a:ext>
                </a:extLst>
              </a:tr>
              <a:tr h="636848">
                <a:tc>
                  <a:txBody>
                    <a:bodyPr/>
                    <a:lstStyle/>
                    <a:p>
                      <a:pPr marL="0" marR="191135" lvl="0" indent="0" algn="just">
                        <a:lnSpc>
                          <a:spcPct val="150000"/>
                        </a:lnSpc>
                        <a:spcBef>
                          <a:spcPts val="600"/>
                        </a:spcBef>
                        <a:spcAft>
                          <a:spcPts val="600"/>
                        </a:spcAft>
                        <a:buFont typeface="Symbol" panose="05050102010706020507" pitchFamily="18" charset="2"/>
                        <a:buNone/>
                      </a:pPr>
                      <a:r>
                        <a:rPr lang="es-MX" sz="1300" dirty="0">
                          <a:effectLst/>
                        </a:rPr>
                        <a:t>“El recurrente, apelante, inconformista, agraviado, doliente, promovente, accionante” </a:t>
                      </a:r>
                      <a:endParaRPr lang="es-MX" sz="1300" dirty="0">
                        <a:effectLst/>
                        <a:latin typeface="Calibri Light" panose="020F0302020204030204" pitchFamily="34" charset="0"/>
                        <a:ea typeface="Calibri" panose="020F0502020204030204" pitchFamily="34" charset="0"/>
                        <a:cs typeface="Symbol" panose="05050102010706020507" pitchFamily="18" charset="2"/>
                      </a:endParaRPr>
                    </a:p>
                  </a:txBody>
                  <a:tcPr marL="68310" marR="68310" marT="0" marB="0"/>
                </a:tc>
                <a:extLst>
                  <a:ext uri="{0D108BD9-81ED-4DB2-BD59-A6C34878D82A}">
                    <a16:rowId xmlns:a16="http://schemas.microsoft.com/office/drawing/2014/main" xmlns="" val="1546629129"/>
                  </a:ext>
                </a:extLst>
              </a:tr>
              <a:tr h="1008801">
                <a:tc>
                  <a:txBody>
                    <a:bodyPr/>
                    <a:lstStyle/>
                    <a:p>
                      <a:pPr marL="0" marR="191135" lvl="0" indent="0" algn="just">
                        <a:lnSpc>
                          <a:spcPct val="150000"/>
                        </a:lnSpc>
                        <a:spcBef>
                          <a:spcPts val="600"/>
                        </a:spcBef>
                        <a:spcAft>
                          <a:spcPts val="600"/>
                        </a:spcAft>
                        <a:buFont typeface="Symbol" panose="05050102010706020507" pitchFamily="18" charset="2"/>
                        <a:buNone/>
                      </a:pPr>
                      <a:r>
                        <a:rPr lang="es-MX" sz="1300" dirty="0">
                          <a:effectLst/>
                        </a:rPr>
                        <a:t>De acuerdo al derecho de defensa previsto en el artículo 20 Constitucional.</a:t>
                      </a:r>
                    </a:p>
                    <a:p>
                      <a:pPr marL="0" marR="191135" lvl="0" indent="0" algn="just">
                        <a:lnSpc>
                          <a:spcPct val="150000"/>
                        </a:lnSpc>
                        <a:spcBef>
                          <a:spcPts val="600"/>
                        </a:spcBef>
                        <a:spcAft>
                          <a:spcPts val="600"/>
                        </a:spcAft>
                        <a:buFont typeface="Symbol" panose="05050102010706020507" pitchFamily="18" charset="2"/>
                        <a:buNone/>
                      </a:pPr>
                      <a:r>
                        <a:rPr lang="es-MX" sz="1300" dirty="0">
                          <a:effectLst/>
                        </a:rPr>
                        <a:t>Conforme al artículo 356 del Código Procesal Civil y demás relativos aplicables</a:t>
                      </a:r>
                      <a:endParaRPr lang="es-MX" sz="1300" dirty="0">
                        <a:effectLst/>
                        <a:latin typeface="Calibri Light" panose="020F0302020204030204" pitchFamily="34" charset="0"/>
                        <a:ea typeface="Calibri" panose="020F0502020204030204" pitchFamily="34" charset="0"/>
                        <a:cs typeface="Symbol" panose="05050102010706020507" pitchFamily="18" charset="2"/>
                      </a:endParaRPr>
                    </a:p>
                  </a:txBody>
                  <a:tcPr marL="68310" marR="68310" marT="0" marB="0"/>
                </a:tc>
                <a:extLst>
                  <a:ext uri="{0D108BD9-81ED-4DB2-BD59-A6C34878D82A}">
                    <a16:rowId xmlns:a16="http://schemas.microsoft.com/office/drawing/2014/main" xmlns="" val="2659209802"/>
                  </a:ext>
                </a:extLst>
              </a:tr>
              <a:tr h="636848">
                <a:tc>
                  <a:txBody>
                    <a:bodyPr/>
                    <a:lstStyle/>
                    <a:p>
                      <a:pPr marL="0" marR="191135" lvl="0" indent="0" algn="just">
                        <a:lnSpc>
                          <a:spcPct val="150000"/>
                        </a:lnSpc>
                        <a:spcBef>
                          <a:spcPts val="600"/>
                        </a:spcBef>
                        <a:spcAft>
                          <a:spcPts val="600"/>
                        </a:spcAft>
                        <a:buFont typeface="Symbol" panose="05050102010706020507" pitchFamily="18" charset="2"/>
                        <a:buNone/>
                      </a:pPr>
                      <a:r>
                        <a:rPr lang="es-MX" sz="1300" dirty="0">
                          <a:effectLst/>
                        </a:rPr>
                        <a:t>Corre agregado, visible a fojas, se advierte de autos, vistos para resolver, justipreciado, este órgano, la pasivo, el activo, se desprende.</a:t>
                      </a:r>
                      <a:endParaRPr lang="es-MX" sz="1300" dirty="0">
                        <a:effectLst/>
                        <a:latin typeface="Calibri Light" panose="020F0302020204030204" pitchFamily="34" charset="0"/>
                        <a:ea typeface="Calibri" panose="020F0502020204030204" pitchFamily="34" charset="0"/>
                        <a:cs typeface="Symbol" panose="05050102010706020507" pitchFamily="18" charset="2"/>
                      </a:endParaRPr>
                    </a:p>
                  </a:txBody>
                  <a:tcPr marL="68310" marR="68310" marT="0" marB="0"/>
                </a:tc>
                <a:extLst>
                  <a:ext uri="{0D108BD9-81ED-4DB2-BD59-A6C34878D82A}">
                    <a16:rowId xmlns:a16="http://schemas.microsoft.com/office/drawing/2014/main" xmlns="" val="2436693473"/>
                  </a:ext>
                </a:extLst>
              </a:tr>
            </a:tbl>
          </a:graphicData>
        </a:graphic>
      </p:graphicFrame>
    </p:spTree>
    <p:extLst>
      <p:ext uri="{BB962C8B-B14F-4D97-AF65-F5344CB8AC3E}">
        <p14:creationId xmlns:p14="http://schemas.microsoft.com/office/powerpoint/2010/main" val="177044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033A345-3CE5-433B-B4E5-9B86FDD127E4}"/>
              </a:ext>
            </a:extLst>
          </p:cNvPr>
          <p:cNvSpPr>
            <a:spLocks noGrp="1"/>
          </p:cNvSpPr>
          <p:nvPr>
            <p:ph type="title"/>
          </p:nvPr>
        </p:nvSpPr>
        <p:spPr>
          <a:xfrm>
            <a:off x="1013246" y="232063"/>
            <a:ext cx="9603275" cy="1049235"/>
          </a:xfrm>
        </p:spPr>
        <p:txBody>
          <a:bodyPr/>
          <a:lstStyle/>
          <a:p>
            <a:r>
              <a:rPr lang="es-MX" b="1" dirty="0"/>
              <a:t>2.- Falta de coherencia jurídica</a:t>
            </a:r>
          </a:p>
        </p:txBody>
      </p:sp>
      <p:sp>
        <p:nvSpPr>
          <p:cNvPr id="3" name="Marcador de contenido 2">
            <a:extLst>
              <a:ext uri="{FF2B5EF4-FFF2-40B4-BE49-F238E27FC236}">
                <a16:creationId xmlns:a16="http://schemas.microsoft.com/office/drawing/2014/main" xmlns="" id="{A164D905-2F91-4C0D-B313-B2479BECF05B}"/>
              </a:ext>
            </a:extLst>
          </p:cNvPr>
          <p:cNvSpPr>
            <a:spLocks noGrp="1"/>
          </p:cNvSpPr>
          <p:nvPr>
            <p:ph idx="1"/>
          </p:nvPr>
        </p:nvSpPr>
        <p:spPr>
          <a:xfrm>
            <a:off x="332992" y="962305"/>
            <a:ext cx="9603275" cy="735327"/>
          </a:xfrm>
        </p:spPr>
        <p:txBody>
          <a:bodyPr>
            <a:normAutofit fontScale="92500" lnSpcReduction="10000"/>
          </a:bodyPr>
          <a:lstStyle/>
          <a:p>
            <a:r>
              <a:rPr lang="es-MX" dirty="0"/>
              <a:t>La falta de coherencia implica </a:t>
            </a:r>
            <a:r>
              <a:rPr lang="es-MX" b="1" dirty="0"/>
              <a:t>NO</a:t>
            </a:r>
            <a:r>
              <a:rPr lang="es-MX" dirty="0"/>
              <a:t> variar significados y utilizar las palabras y conceptos correctas mediante un lenguaje sencillo</a:t>
            </a:r>
          </a:p>
        </p:txBody>
      </p:sp>
      <p:sp>
        <p:nvSpPr>
          <p:cNvPr id="7" name="CuadroTexto 6">
            <a:extLst>
              <a:ext uri="{FF2B5EF4-FFF2-40B4-BE49-F238E27FC236}">
                <a16:creationId xmlns:a16="http://schemas.microsoft.com/office/drawing/2014/main" xmlns="" id="{98B41A2C-47B7-423D-8807-3C23D3A33E90}"/>
              </a:ext>
            </a:extLst>
          </p:cNvPr>
          <p:cNvSpPr txBox="1"/>
          <p:nvPr/>
        </p:nvSpPr>
        <p:spPr>
          <a:xfrm>
            <a:off x="332992" y="2000010"/>
            <a:ext cx="3910263" cy="369332"/>
          </a:xfrm>
          <a:prstGeom prst="rect">
            <a:avLst/>
          </a:prstGeom>
          <a:noFill/>
        </p:spPr>
        <p:txBody>
          <a:bodyPr wrap="square" rtlCol="0">
            <a:spAutoFit/>
          </a:bodyPr>
          <a:lstStyle/>
          <a:p>
            <a:r>
              <a:rPr lang="es-MX" b="1" dirty="0"/>
              <a:t>a) No abusar del lenguaje técnico </a:t>
            </a:r>
          </a:p>
        </p:txBody>
      </p:sp>
      <p:graphicFrame>
        <p:nvGraphicFramePr>
          <p:cNvPr id="10" name="Tabla 9">
            <a:extLst>
              <a:ext uri="{FF2B5EF4-FFF2-40B4-BE49-F238E27FC236}">
                <a16:creationId xmlns:a16="http://schemas.microsoft.com/office/drawing/2014/main" xmlns="" id="{1B993ABC-E44C-41C5-B730-AE4736F39228}"/>
              </a:ext>
            </a:extLst>
          </p:cNvPr>
          <p:cNvGraphicFramePr>
            <a:graphicFrameLocks noGrp="1"/>
          </p:cNvGraphicFramePr>
          <p:nvPr>
            <p:extLst>
              <p:ext uri="{D42A27DB-BD31-4B8C-83A1-F6EECF244321}">
                <p14:modId xmlns:p14="http://schemas.microsoft.com/office/powerpoint/2010/main" val="328937182"/>
              </p:ext>
            </p:extLst>
          </p:nvPr>
        </p:nvGraphicFramePr>
        <p:xfrm>
          <a:off x="890790" y="2858829"/>
          <a:ext cx="9848183" cy="1165860"/>
        </p:xfrm>
        <a:graphic>
          <a:graphicData uri="http://schemas.openxmlformats.org/drawingml/2006/table">
            <a:tbl>
              <a:tblPr firstRow="1" firstCol="1" bandRow="1">
                <a:tableStyleId>{5C22544A-7EE6-4342-B048-85BDC9FD1C3A}</a:tableStyleId>
              </a:tblPr>
              <a:tblGrid>
                <a:gridCol w="9848183">
                  <a:extLst>
                    <a:ext uri="{9D8B030D-6E8A-4147-A177-3AD203B41FA5}">
                      <a16:colId xmlns:a16="http://schemas.microsoft.com/office/drawing/2014/main" xmlns="" val="2518309560"/>
                    </a:ext>
                  </a:extLst>
                </a:gridCol>
              </a:tblGrid>
              <a:tr h="883176">
                <a:tc>
                  <a:txBody>
                    <a:bodyPr/>
                    <a:lstStyle/>
                    <a:p>
                      <a:pPr marL="0" marR="160020" lvl="0" indent="0" algn="just">
                        <a:lnSpc>
                          <a:spcPct val="150000"/>
                        </a:lnSpc>
                        <a:spcBef>
                          <a:spcPts val="600"/>
                        </a:spcBef>
                        <a:spcAft>
                          <a:spcPts val="600"/>
                        </a:spcAft>
                        <a:buFont typeface="Symbol" panose="05050102010706020507" pitchFamily="18" charset="2"/>
                        <a:buNone/>
                      </a:pPr>
                      <a:r>
                        <a:rPr lang="es-MX" sz="1700" b="0" dirty="0">
                          <a:effectLst/>
                        </a:rPr>
                        <a:t>1. Al no correr traslado a la contraparte, se le deja en </a:t>
                      </a:r>
                      <a:r>
                        <a:rPr lang="es-MX" sz="1700" b="1" u="sng" dirty="0">
                          <a:solidFill>
                            <a:schemeClr val="tx1"/>
                          </a:solidFill>
                          <a:effectLst/>
                          <a:highlight>
                            <a:srgbClr val="FFFF00"/>
                          </a:highlight>
                        </a:rPr>
                        <a:t>estado de indefensión</a:t>
                      </a:r>
                      <a:r>
                        <a:rPr lang="es-MX" sz="1700" b="0" u="sng" dirty="0">
                          <a:effectLst/>
                          <a:highlight>
                            <a:srgbClr val="FFFF00"/>
                          </a:highlight>
                        </a:rPr>
                        <a:t> </a:t>
                      </a:r>
                      <a:r>
                        <a:rPr lang="es-MX" sz="1700" b="0" dirty="0">
                          <a:effectLst/>
                        </a:rPr>
                        <a:t>y se vulnera el </a:t>
                      </a:r>
                      <a:r>
                        <a:rPr lang="es-MX" sz="1700" b="1" u="sng" dirty="0">
                          <a:solidFill>
                            <a:schemeClr val="tx1"/>
                          </a:solidFill>
                          <a:effectLst/>
                          <a:highlight>
                            <a:srgbClr val="FFFF00"/>
                          </a:highlight>
                        </a:rPr>
                        <a:t>derecho fundamental</a:t>
                      </a:r>
                      <a:r>
                        <a:rPr lang="es-MX" sz="1700" b="1" dirty="0">
                          <a:solidFill>
                            <a:schemeClr val="tx1"/>
                          </a:solidFill>
                          <a:effectLst/>
                          <a:highlight>
                            <a:srgbClr val="FFFF00"/>
                          </a:highlight>
                        </a:rPr>
                        <a:t> </a:t>
                      </a:r>
                      <a:r>
                        <a:rPr lang="es-MX" sz="1700" b="0" dirty="0">
                          <a:solidFill>
                            <a:schemeClr val="bg1"/>
                          </a:solidFill>
                          <a:effectLst/>
                        </a:rPr>
                        <a:t>al</a:t>
                      </a:r>
                      <a:r>
                        <a:rPr lang="es-MX" sz="1700" b="1" dirty="0">
                          <a:solidFill>
                            <a:schemeClr val="bg1"/>
                          </a:solidFill>
                          <a:effectLst/>
                        </a:rPr>
                        <a:t> </a:t>
                      </a:r>
                      <a:r>
                        <a:rPr lang="es-MX" sz="1700" b="1" u="sng" dirty="0">
                          <a:solidFill>
                            <a:schemeClr val="tx1"/>
                          </a:solidFill>
                          <a:effectLst/>
                          <a:highlight>
                            <a:srgbClr val="FFFF00"/>
                          </a:highlight>
                        </a:rPr>
                        <a:t>debido proceso </a:t>
                      </a:r>
                      <a:r>
                        <a:rPr lang="es-MX" sz="1700" b="0" dirty="0">
                          <a:effectLst/>
                        </a:rPr>
                        <a:t>porque se le dejó en </a:t>
                      </a:r>
                      <a:r>
                        <a:rPr lang="es-MX" sz="1700" b="1" u="sng" dirty="0">
                          <a:solidFill>
                            <a:schemeClr val="tx1"/>
                          </a:solidFill>
                          <a:effectLst/>
                          <a:highlight>
                            <a:srgbClr val="FFFF00"/>
                          </a:highlight>
                        </a:rPr>
                        <a:t>estado de incertidumbre jurídica</a:t>
                      </a:r>
                      <a:r>
                        <a:rPr lang="es-MX" sz="1700" b="0" dirty="0">
                          <a:solidFill>
                            <a:schemeClr val="tx1"/>
                          </a:solidFill>
                          <a:effectLst/>
                          <a:highlight>
                            <a:srgbClr val="FFFF00"/>
                          </a:highlight>
                        </a:rPr>
                        <a:t>,</a:t>
                      </a:r>
                      <a:r>
                        <a:rPr lang="es-MX" sz="1700" b="0" dirty="0">
                          <a:effectLst/>
                          <a:highlight>
                            <a:srgbClr val="FFFF00"/>
                          </a:highlight>
                        </a:rPr>
                        <a:t> </a:t>
                      </a:r>
                      <a:r>
                        <a:rPr lang="es-MX" sz="1700" b="0" dirty="0">
                          <a:effectLst/>
                        </a:rPr>
                        <a:t>ya que no tuvo el documento a la vista; por lo tanto, no se tomará en cuenta.</a:t>
                      </a:r>
                      <a:endParaRPr lang="es-MX" sz="1700" b="0" dirty="0">
                        <a:effectLst/>
                        <a:latin typeface="Calibri Light" panose="020F0302020204030204" pitchFamily="34" charset="0"/>
                        <a:ea typeface="Calibri" panose="020F0502020204030204" pitchFamily="34" charset="0"/>
                        <a:cs typeface="Symbol" panose="05050102010706020507" pitchFamily="18" charset="2"/>
                      </a:endParaRPr>
                    </a:p>
                  </a:txBody>
                  <a:tcPr marL="68580" marR="68580" marT="0" marB="0"/>
                </a:tc>
                <a:extLst>
                  <a:ext uri="{0D108BD9-81ED-4DB2-BD59-A6C34878D82A}">
                    <a16:rowId xmlns:a16="http://schemas.microsoft.com/office/drawing/2014/main" xmlns="" val="2792030621"/>
                  </a:ext>
                </a:extLst>
              </a:tr>
            </a:tbl>
          </a:graphicData>
        </a:graphic>
      </p:graphicFrame>
      <p:graphicFrame>
        <p:nvGraphicFramePr>
          <p:cNvPr id="12" name="Tabla 11">
            <a:extLst>
              <a:ext uri="{FF2B5EF4-FFF2-40B4-BE49-F238E27FC236}">
                <a16:creationId xmlns:a16="http://schemas.microsoft.com/office/drawing/2014/main" xmlns="" id="{81160BDD-D390-4144-ABB8-BAB5E41F82D2}"/>
              </a:ext>
            </a:extLst>
          </p:cNvPr>
          <p:cNvGraphicFramePr>
            <a:graphicFrameLocks noGrp="1"/>
          </p:cNvGraphicFramePr>
          <p:nvPr>
            <p:extLst>
              <p:ext uri="{D42A27DB-BD31-4B8C-83A1-F6EECF244321}">
                <p14:modId xmlns:p14="http://schemas.microsoft.com/office/powerpoint/2010/main" val="3751803137"/>
              </p:ext>
            </p:extLst>
          </p:nvPr>
        </p:nvGraphicFramePr>
        <p:xfrm>
          <a:off x="890790" y="4334338"/>
          <a:ext cx="9745441" cy="1554480"/>
        </p:xfrm>
        <a:graphic>
          <a:graphicData uri="http://schemas.openxmlformats.org/drawingml/2006/table">
            <a:tbl>
              <a:tblPr firstRow="1" firstCol="1" bandRow="1">
                <a:tableStyleId>{5C22544A-7EE6-4342-B048-85BDC9FD1C3A}</a:tableStyleId>
              </a:tblPr>
              <a:tblGrid>
                <a:gridCol w="9745441">
                  <a:extLst>
                    <a:ext uri="{9D8B030D-6E8A-4147-A177-3AD203B41FA5}">
                      <a16:colId xmlns:a16="http://schemas.microsoft.com/office/drawing/2014/main" xmlns="" val="4021978733"/>
                    </a:ext>
                  </a:extLst>
                </a:gridCol>
              </a:tblGrid>
              <a:tr h="0">
                <a:tc>
                  <a:txBody>
                    <a:bodyPr/>
                    <a:lstStyle/>
                    <a:p>
                      <a:pPr marL="0" marR="160020" lvl="0" indent="0" algn="just">
                        <a:lnSpc>
                          <a:spcPct val="150000"/>
                        </a:lnSpc>
                        <a:spcBef>
                          <a:spcPts val="600"/>
                        </a:spcBef>
                        <a:spcAft>
                          <a:spcPts val="600"/>
                        </a:spcAft>
                        <a:buFont typeface="Symbol" panose="05050102010706020507" pitchFamily="18" charset="2"/>
                        <a:buNone/>
                      </a:pPr>
                      <a:r>
                        <a:rPr lang="es-MX" sz="1700" b="0" dirty="0">
                          <a:effectLst/>
                        </a:rPr>
                        <a:t>2. Además, en atención al </a:t>
                      </a:r>
                      <a:r>
                        <a:rPr lang="es-MX" sz="1700" b="1" u="sng" dirty="0">
                          <a:solidFill>
                            <a:schemeClr val="tx1"/>
                          </a:solidFill>
                          <a:effectLst/>
                          <a:highlight>
                            <a:srgbClr val="FFFF00"/>
                          </a:highlight>
                        </a:rPr>
                        <a:t>principio procesal de objetividad y buena fe, las partes tienen la obligación de correrse traslado de las actuaciones</a:t>
                      </a:r>
                      <a:r>
                        <a:rPr lang="es-MX" sz="1700" b="0" dirty="0">
                          <a:effectLst/>
                        </a:rPr>
                        <a:t>. Aplicando el control constitucional del artículo 20 de la Carta Magna en relación al derecho de defensa técnica, no se toma en cuenta el documento.</a:t>
                      </a:r>
                      <a:endParaRPr lang="es-MX" sz="1700" b="0" dirty="0">
                        <a:effectLst/>
                        <a:latin typeface="Calibri Light" panose="020F0302020204030204" pitchFamily="34" charset="0"/>
                        <a:ea typeface="Calibri" panose="020F0502020204030204" pitchFamily="34" charset="0"/>
                        <a:cs typeface="Symbol" panose="05050102010706020507" pitchFamily="18" charset="2"/>
                      </a:endParaRPr>
                    </a:p>
                  </a:txBody>
                  <a:tcPr marL="68580" marR="68580" marT="0" marB="0"/>
                </a:tc>
                <a:extLst>
                  <a:ext uri="{0D108BD9-81ED-4DB2-BD59-A6C34878D82A}">
                    <a16:rowId xmlns:a16="http://schemas.microsoft.com/office/drawing/2014/main" xmlns="" val="373037982"/>
                  </a:ext>
                </a:extLst>
              </a:tr>
            </a:tbl>
          </a:graphicData>
        </a:graphic>
      </p:graphicFrame>
      <p:sp>
        <p:nvSpPr>
          <p:cNvPr id="14" name="CuadroTexto 13">
            <a:extLst>
              <a:ext uri="{FF2B5EF4-FFF2-40B4-BE49-F238E27FC236}">
                <a16:creationId xmlns:a16="http://schemas.microsoft.com/office/drawing/2014/main" xmlns="" id="{6C42DB42-CFE2-417E-8C49-0864AB5291D0}"/>
              </a:ext>
            </a:extLst>
          </p:cNvPr>
          <p:cNvSpPr txBox="1"/>
          <p:nvPr/>
        </p:nvSpPr>
        <p:spPr>
          <a:xfrm>
            <a:off x="4870939" y="1861511"/>
            <a:ext cx="6550270" cy="646331"/>
          </a:xfrm>
          <a:prstGeom prst="rect">
            <a:avLst/>
          </a:prstGeom>
          <a:noFill/>
        </p:spPr>
        <p:txBody>
          <a:bodyPr wrap="square" rtlCol="0">
            <a:spAutoFit/>
          </a:bodyPr>
          <a:lstStyle/>
          <a:p>
            <a:r>
              <a:rPr lang="es-MX" b="1" dirty="0"/>
              <a:t>c) No abusar de los conceptos jurídicos porque en ocasiones son erróneos</a:t>
            </a:r>
          </a:p>
        </p:txBody>
      </p:sp>
    </p:spTree>
    <p:extLst>
      <p:ext uri="{BB962C8B-B14F-4D97-AF65-F5344CB8AC3E}">
        <p14:creationId xmlns:p14="http://schemas.microsoft.com/office/powerpoint/2010/main" val="13332033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EEE03D05-873A-4B02-8F5D-C1AC5E825D14}"/>
              </a:ext>
            </a:extLst>
          </p:cNvPr>
          <p:cNvSpPr>
            <a:spLocks noGrp="1"/>
          </p:cNvSpPr>
          <p:nvPr>
            <p:ph type="title"/>
          </p:nvPr>
        </p:nvSpPr>
        <p:spPr>
          <a:xfrm>
            <a:off x="1045179" y="281685"/>
            <a:ext cx="9603275" cy="1049235"/>
          </a:xfrm>
        </p:spPr>
        <p:txBody>
          <a:bodyPr/>
          <a:lstStyle/>
          <a:p>
            <a:r>
              <a:rPr lang="es-MX" dirty="0"/>
              <a:t>3.- FALTA DE COHESION</a:t>
            </a:r>
          </a:p>
        </p:txBody>
      </p:sp>
      <p:sp>
        <p:nvSpPr>
          <p:cNvPr id="3" name="Marcador de contenido 2">
            <a:extLst>
              <a:ext uri="{FF2B5EF4-FFF2-40B4-BE49-F238E27FC236}">
                <a16:creationId xmlns:a16="http://schemas.microsoft.com/office/drawing/2014/main" xmlns="" id="{B340F2E4-2C08-4736-8073-56ACA7B48F2F}"/>
              </a:ext>
            </a:extLst>
          </p:cNvPr>
          <p:cNvSpPr>
            <a:spLocks noGrp="1"/>
          </p:cNvSpPr>
          <p:nvPr>
            <p:ph idx="1"/>
          </p:nvPr>
        </p:nvSpPr>
        <p:spPr>
          <a:xfrm>
            <a:off x="174830" y="908570"/>
            <a:ext cx="10726608" cy="844699"/>
          </a:xfrm>
        </p:spPr>
        <p:txBody>
          <a:bodyPr>
            <a:normAutofit/>
          </a:bodyPr>
          <a:lstStyle/>
          <a:p>
            <a:r>
              <a:rPr lang="es-MX" dirty="0"/>
              <a:t>Debemos respetar las conexiones semánticas, reglas ortográficas, para ello debemos seguir las siguientes reglas:</a:t>
            </a:r>
          </a:p>
          <a:p>
            <a:pPr marL="0" indent="0">
              <a:buNone/>
            </a:pPr>
            <a:endParaRPr lang="es-MX" dirty="0"/>
          </a:p>
        </p:txBody>
      </p:sp>
      <p:sp>
        <p:nvSpPr>
          <p:cNvPr id="4" name="CuadroTexto 3">
            <a:extLst>
              <a:ext uri="{FF2B5EF4-FFF2-40B4-BE49-F238E27FC236}">
                <a16:creationId xmlns:a16="http://schemas.microsoft.com/office/drawing/2014/main" xmlns="" id="{2D498CEC-9B2C-43E9-967F-3B89FE8305C2}"/>
              </a:ext>
            </a:extLst>
          </p:cNvPr>
          <p:cNvSpPr txBox="1"/>
          <p:nvPr/>
        </p:nvSpPr>
        <p:spPr>
          <a:xfrm>
            <a:off x="308352" y="2081023"/>
            <a:ext cx="4734703" cy="369332"/>
          </a:xfrm>
          <a:prstGeom prst="rect">
            <a:avLst/>
          </a:prstGeom>
          <a:noFill/>
        </p:spPr>
        <p:txBody>
          <a:bodyPr wrap="square" rtlCol="0">
            <a:spAutoFit/>
          </a:bodyPr>
          <a:lstStyle/>
          <a:p>
            <a:r>
              <a:rPr lang="es-MX" b="1" dirty="0"/>
              <a:t>a) Regla del sujeto verbo y predicado</a:t>
            </a:r>
          </a:p>
        </p:txBody>
      </p:sp>
      <p:sp>
        <p:nvSpPr>
          <p:cNvPr id="5" name="CuadroTexto 4">
            <a:extLst>
              <a:ext uri="{FF2B5EF4-FFF2-40B4-BE49-F238E27FC236}">
                <a16:creationId xmlns:a16="http://schemas.microsoft.com/office/drawing/2014/main" xmlns="" id="{7A1F3FAC-7BDC-453C-AFA9-C18DFD202406}"/>
              </a:ext>
            </a:extLst>
          </p:cNvPr>
          <p:cNvSpPr txBox="1"/>
          <p:nvPr/>
        </p:nvSpPr>
        <p:spPr>
          <a:xfrm>
            <a:off x="308349" y="2827858"/>
            <a:ext cx="4734703" cy="646331"/>
          </a:xfrm>
          <a:prstGeom prst="rect">
            <a:avLst/>
          </a:prstGeom>
          <a:noFill/>
        </p:spPr>
        <p:txBody>
          <a:bodyPr wrap="square" rtlCol="0">
            <a:spAutoFit/>
          </a:bodyPr>
          <a:lstStyle/>
          <a:p>
            <a:r>
              <a:rPr lang="es-MX" b="1" dirty="0"/>
              <a:t>c) Usar correctamente los conectores lógicos	</a:t>
            </a:r>
          </a:p>
        </p:txBody>
      </p:sp>
      <p:sp>
        <p:nvSpPr>
          <p:cNvPr id="6" name="CuadroTexto 5">
            <a:extLst>
              <a:ext uri="{FF2B5EF4-FFF2-40B4-BE49-F238E27FC236}">
                <a16:creationId xmlns:a16="http://schemas.microsoft.com/office/drawing/2014/main" xmlns="" id="{38DD7D94-AF45-42D9-8E52-7DEA04D4C230}"/>
              </a:ext>
            </a:extLst>
          </p:cNvPr>
          <p:cNvSpPr txBox="1"/>
          <p:nvPr/>
        </p:nvSpPr>
        <p:spPr>
          <a:xfrm>
            <a:off x="308350" y="2470373"/>
            <a:ext cx="4734703" cy="369332"/>
          </a:xfrm>
          <a:prstGeom prst="rect">
            <a:avLst/>
          </a:prstGeom>
          <a:noFill/>
        </p:spPr>
        <p:txBody>
          <a:bodyPr wrap="square" rtlCol="0">
            <a:spAutoFit/>
          </a:bodyPr>
          <a:lstStyle/>
          <a:p>
            <a:r>
              <a:rPr lang="es-MX" b="1" dirty="0"/>
              <a:t>a) No usar verbos intransigentes	</a:t>
            </a:r>
          </a:p>
        </p:txBody>
      </p:sp>
      <p:graphicFrame>
        <p:nvGraphicFramePr>
          <p:cNvPr id="8" name="Tabla 7">
            <a:extLst>
              <a:ext uri="{FF2B5EF4-FFF2-40B4-BE49-F238E27FC236}">
                <a16:creationId xmlns:a16="http://schemas.microsoft.com/office/drawing/2014/main" xmlns="" id="{2C149731-50E4-4284-8081-2E45C5FB8B9D}"/>
              </a:ext>
            </a:extLst>
          </p:cNvPr>
          <p:cNvGraphicFramePr>
            <a:graphicFrameLocks noGrp="1"/>
          </p:cNvGraphicFramePr>
          <p:nvPr>
            <p:extLst>
              <p:ext uri="{D42A27DB-BD31-4B8C-83A1-F6EECF244321}">
                <p14:modId xmlns:p14="http://schemas.microsoft.com/office/powerpoint/2010/main" val="1277681666"/>
              </p:ext>
            </p:extLst>
          </p:nvPr>
        </p:nvGraphicFramePr>
        <p:xfrm>
          <a:off x="308348" y="3660810"/>
          <a:ext cx="5435504" cy="2424497"/>
        </p:xfrm>
        <a:graphic>
          <a:graphicData uri="http://schemas.openxmlformats.org/drawingml/2006/table">
            <a:tbl>
              <a:tblPr firstRow="1" firstCol="1" bandRow="1">
                <a:tableStyleId>{5C22544A-7EE6-4342-B048-85BDC9FD1C3A}</a:tableStyleId>
              </a:tblPr>
              <a:tblGrid>
                <a:gridCol w="2717752">
                  <a:extLst>
                    <a:ext uri="{9D8B030D-6E8A-4147-A177-3AD203B41FA5}">
                      <a16:colId xmlns:a16="http://schemas.microsoft.com/office/drawing/2014/main" xmlns="" val="2273160869"/>
                    </a:ext>
                  </a:extLst>
                </a:gridCol>
                <a:gridCol w="2717752">
                  <a:extLst>
                    <a:ext uri="{9D8B030D-6E8A-4147-A177-3AD203B41FA5}">
                      <a16:colId xmlns:a16="http://schemas.microsoft.com/office/drawing/2014/main" xmlns="" val="1986532284"/>
                    </a:ext>
                  </a:extLst>
                </a:gridCol>
              </a:tblGrid>
              <a:tr h="229937">
                <a:tc>
                  <a:txBody>
                    <a:bodyPr/>
                    <a:lstStyle/>
                    <a:p>
                      <a:pPr marL="180340" indent="-180340" algn="ctr">
                        <a:lnSpc>
                          <a:spcPct val="150000"/>
                        </a:lnSpc>
                        <a:spcBef>
                          <a:spcPts val="600"/>
                        </a:spcBef>
                        <a:spcAft>
                          <a:spcPts val="600"/>
                        </a:spcAft>
                      </a:pPr>
                      <a:r>
                        <a:rPr lang="es-MX" sz="1000">
                          <a:effectLst/>
                        </a:rPr>
                        <a:t>Lo que no debe hacerse:</a:t>
                      </a:r>
                      <a:endParaRPr lang="es-MX" sz="1000">
                        <a:effectLst/>
                        <a:latin typeface="Calibri Light" panose="020F03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180340" indent="-180340" algn="ctr">
                        <a:lnSpc>
                          <a:spcPct val="150000"/>
                        </a:lnSpc>
                        <a:spcBef>
                          <a:spcPts val="600"/>
                        </a:spcBef>
                        <a:spcAft>
                          <a:spcPts val="600"/>
                        </a:spcAft>
                      </a:pPr>
                      <a:r>
                        <a:rPr lang="es-MX" sz="1000">
                          <a:effectLst/>
                        </a:rPr>
                        <a:t>Lo correcto sería</a:t>
                      </a:r>
                      <a:endParaRPr lang="es-MX" sz="1000">
                        <a:effectLst/>
                        <a:latin typeface="Calibri Light" panose="020F03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367796511"/>
                  </a:ext>
                </a:extLst>
              </a:tr>
              <a:tr h="1001872">
                <a:tc>
                  <a:txBody>
                    <a:bodyPr/>
                    <a:lstStyle/>
                    <a:p>
                      <a:pPr marL="0" marR="191135" lvl="0" indent="0" algn="just">
                        <a:lnSpc>
                          <a:spcPct val="150000"/>
                        </a:lnSpc>
                        <a:spcBef>
                          <a:spcPts val="600"/>
                        </a:spcBef>
                        <a:spcAft>
                          <a:spcPts val="600"/>
                        </a:spcAft>
                        <a:buFont typeface="Symbol" panose="05050102010706020507" pitchFamily="18" charset="2"/>
                        <a:buNone/>
                      </a:pPr>
                      <a:r>
                        <a:rPr lang="es-MX" sz="1200" dirty="0">
                          <a:effectLst/>
                        </a:rPr>
                        <a:t>La demanda inicial fue interpuesta por el Actor CARLOS GUILLERMO MARTÍNEZ SOTELO contra ROBERTO CASTELO JUAREZ. </a:t>
                      </a:r>
                      <a:endParaRPr lang="es-MX" sz="1200" dirty="0">
                        <a:effectLst/>
                        <a:latin typeface="Calibri Light" panose="020F0302020204030204" pitchFamily="34" charset="0"/>
                        <a:ea typeface="Calibri" panose="020F0502020204030204" pitchFamily="34" charset="0"/>
                        <a:cs typeface="Symbol" panose="05050102010706020507" pitchFamily="18" charset="2"/>
                      </a:endParaRPr>
                    </a:p>
                  </a:txBody>
                  <a:tcPr marL="68580" marR="68580" marT="0" marB="0"/>
                </a:tc>
                <a:tc>
                  <a:txBody>
                    <a:bodyPr/>
                    <a:lstStyle/>
                    <a:p>
                      <a:pPr marL="342900" marR="191135" lvl="0" indent="-342900" algn="just">
                        <a:lnSpc>
                          <a:spcPct val="150000"/>
                        </a:lnSpc>
                        <a:spcBef>
                          <a:spcPts val="600"/>
                        </a:spcBef>
                        <a:spcAft>
                          <a:spcPts val="600"/>
                        </a:spcAft>
                        <a:buFont typeface="Symbol" panose="05050102010706020507" pitchFamily="18" charset="2"/>
                        <a:buChar char=""/>
                      </a:pPr>
                      <a:r>
                        <a:rPr lang="es-MX" sz="1200" dirty="0">
                          <a:effectLst/>
                        </a:rPr>
                        <a:t>El actor CARLOS GUILLERMO MARTÍNEZ SOTELO demandó a ROBERTO CASTELO JUAREZ.</a:t>
                      </a:r>
                      <a:endParaRPr lang="es-MX" sz="1200" dirty="0">
                        <a:effectLst/>
                        <a:latin typeface="Calibri Light" panose="020F0302020204030204" pitchFamily="34" charset="0"/>
                        <a:ea typeface="Calibri" panose="020F0502020204030204" pitchFamily="34" charset="0"/>
                        <a:cs typeface="Symbol" panose="05050102010706020507" pitchFamily="18" charset="2"/>
                      </a:endParaRPr>
                    </a:p>
                  </a:txBody>
                  <a:tcPr marL="68580" marR="68580" marT="0" marB="0"/>
                </a:tc>
                <a:extLst>
                  <a:ext uri="{0D108BD9-81ED-4DB2-BD59-A6C34878D82A}">
                    <a16:rowId xmlns:a16="http://schemas.microsoft.com/office/drawing/2014/main" xmlns="" val="2014013524"/>
                  </a:ext>
                </a:extLst>
              </a:tr>
              <a:tr h="487248">
                <a:tc>
                  <a:txBody>
                    <a:bodyPr/>
                    <a:lstStyle/>
                    <a:p>
                      <a:pPr marL="0" marR="191135" lvl="0" indent="0" algn="just">
                        <a:lnSpc>
                          <a:spcPct val="150000"/>
                        </a:lnSpc>
                        <a:spcBef>
                          <a:spcPts val="600"/>
                        </a:spcBef>
                        <a:spcAft>
                          <a:spcPts val="600"/>
                        </a:spcAft>
                        <a:buFont typeface="Symbol" panose="05050102010706020507" pitchFamily="18" charset="2"/>
                        <a:buNone/>
                      </a:pPr>
                      <a:r>
                        <a:rPr lang="es-MX" sz="1200" dirty="0">
                          <a:effectLst/>
                        </a:rPr>
                        <a:t>Fueron expuestos en la audiencia final los alegatos de la parte actora.</a:t>
                      </a:r>
                      <a:endParaRPr lang="es-MX" sz="1200" dirty="0">
                        <a:effectLst/>
                        <a:latin typeface="Calibri Light" panose="020F0302020204030204" pitchFamily="34" charset="0"/>
                        <a:ea typeface="Calibri" panose="020F0502020204030204" pitchFamily="34" charset="0"/>
                        <a:cs typeface="Symbol" panose="05050102010706020507" pitchFamily="18" charset="2"/>
                      </a:endParaRPr>
                    </a:p>
                  </a:txBody>
                  <a:tcPr marL="68580" marR="68580" marT="0" marB="0"/>
                </a:tc>
                <a:tc>
                  <a:txBody>
                    <a:bodyPr/>
                    <a:lstStyle/>
                    <a:p>
                      <a:pPr marL="342900" marR="191135" lvl="0" indent="-342900" algn="just">
                        <a:lnSpc>
                          <a:spcPct val="150000"/>
                        </a:lnSpc>
                        <a:spcBef>
                          <a:spcPts val="600"/>
                        </a:spcBef>
                        <a:spcAft>
                          <a:spcPts val="600"/>
                        </a:spcAft>
                        <a:buFont typeface="Symbol" panose="05050102010706020507" pitchFamily="18" charset="2"/>
                        <a:buChar char=""/>
                      </a:pPr>
                      <a:r>
                        <a:rPr lang="es-MX" sz="1200" dirty="0">
                          <a:effectLst/>
                        </a:rPr>
                        <a:t>La parte actora expuso sus alegatos en la audiencia final </a:t>
                      </a:r>
                      <a:endParaRPr lang="es-MX" sz="1200" dirty="0">
                        <a:effectLst/>
                        <a:latin typeface="Calibri Light" panose="020F0302020204030204" pitchFamily="34" charset="0"/>
                        <a:ea typeface="Calibri" panose="020F0502020204030204" pitchFamily="34" charset="0"/>
                        <a:cs typeface="Symbol" panose="05050102010706020507" pitchFamily="18" charset="2"/>
                      </a:endParaRPr>
                    </a:p>
                  </a:txBody>
                  <a:tcPr marL="68580" marR="68580" marT="0" marB="0"/>
                </a:tc>
                <a:extLst>
                  <a:ext uri="{0D108BD9-81ED-4DB2-BD59-A6C34878D82A}">
                    <a16:rowId xmlns:a16="http://schemas.microsoft.com/office/drawing/2014/main" xmlns="" val="3155195164"/>
                  </a:ext>
                </a:extLst>
              </a:tr>
            </a:tbl>
          </a:graphicData>
        </a:graphic>
      </p:graphicFrame>
      <p:graphicFrame>
        <p:nvGraphicFramePr>
          <p:cNvPr id="9" name="Tabla 8">
            <a:extLst>
              <a:ext uri="{FF2B5EF4-FFF2-40B4-BE49-F238E27FC236}">
                <a16:creationId xmlns:a16="http://schemas.microsoft.com/office/drawing/2014/main" xmlns="" id="{0AD4BF5C-B9AD-480F-9EDB-7FCBC238DEF9}"/>
              </a:ext>
            </a:extLst>
          </p:cNvPr>
          <p:cNvGraphicFramePr>
            <a:graphicFrameLocks noGrp="1"/>
          </p:cNvGraphicFramePr>
          <p:nvPr>
            <p:extLst>
              <p:ext uri="{D42A27DB-BD31-4B8C-83A1-F6EECF244321}">
                <p14:modId xmlns:p14="http://schemas.microsoft.com/office/powerpoint/2010/main" val="2307432912"/>
              </p:ext>
            </p:extLst>
          </p:nvPr>
        </p:nvGraphicFramePr>
        <p:xfrm>
          <a:off x="6264043" y="3052108"/>
          <a:ext cx="5340350" cy="274320"/>
        </p:xfrm>
        <a:graphic>
          <a:graphicData uri="http://schemas.openxmlformats.org/drawingml/2006/table">
            <a:tbl>
              <a:tblPr firstRow="1" firstCol="1" bandRow="1">
                <a:tableStyleId>{5C22544A-7EE6-4342-B048-85BDC9FD1C3A}</a:tableStyleId>
              </a:tblPr>
              <a:tblGrid>
                <a:gridCol w="2670175">
                  <a:extLst>
                    <a:ext uri="{9D8B030D-6E8A-4147-A177-3AD203B41FA5}">
                      <a16:colId xmlns:a16="http://schemas.microsoft.com/office/drawing/2014/main" xmlns="" val="3066391053"/>
                    </a:ext>
                  </a:extLst>
                </a:gridCol>
                <a:gridCol w="2670175">
                  <a:extLst>
                    <a:ext uri="{9D8B030D-6E8A-4147-A177-3AD203B41FA5}">
                      <a16:colId xmlns:a16="http://schemas.microsoft.com/office/drawing/2014/main" xmlns="" val="3981517589"/>
                    </a:ext>
                  </a:extLst>
                </a:gridCol>
              </a:tblGrid>
              <a:tr h="0">
                <a:tc>
                  <a:txBody>
                    <a:bodyPr/>
                    <a:lstStyle/>
                    <a:p>
                      <a:pPr marL="180340" indent="-180340" algn="ctr">
                        <a:lnSpc>
                          <a:spcPct val="150000"/>
                        </a:lnSpc>
                        <a:spcBef>
                          <a:spcPts val="600"/>
                        </a:spcBef>
                        <a:spcAft>
                          <a:spcPts val="600"/>
                        </a:spcAft>
                      </a:pPr>
                      <a:r>
                        <a:rPr lang="es-MX" sz="1200" dirty="0">
                          <a:effectLst/>
                        </a:rPr>
                        <a:t>Lo que no se debe hacer:</a:t>
                      </a:r>
                      <a:endParaRPr lang="es-MX" sz="1200" dirty="0">
                        <a:effectLst/>
                        <a:latin typeface="Calibri Light" panose="020F03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180340" indent="-180340" algn="ctr">
                        <a:lnSpc>
                          <a:spcPct val="150000"/>
                        </a:lnSpc>
                        <a:spcBef>
                          <a:spcPts val="600"/>
                        </a:spcBef>
                        <a:spcAft>
                          <a:spcPts val="600"/>
                        </a:spcAft>
                      </a:pPr>
                      <a:r>
                        <a:rPr lang="es-MX" sz="1200" dirty="0">
                          <a:solidFill>
                            <a:schemeClr val="tx1"/>
                          </a:solidFill>
                          <a:effectLst/>
                        </a:rPr>
                        <a:t>Lo correcto sería:</a:t>
                      </a:r>
                      <a:endParaRPr lang="es-MX" sz="1200" dirty="0">
                        <a:solidFill>
                          <a:schemeClr val="tx1"/>
                        </a:solidFill>
                        <a:effectLst/>
                        <a:latin typeface="Calibri Light" panose="020F03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extLst>
                  <a:ext uri="{0D108BD9-81ED-4DB2-BD59-A6C34878D82A}">
                    <a16:rowId xmlns:a16="http://schemas.microsoft.com/office/drawing/2014/main" xmlns="" val="512588066"/>
                  </a:ext>
                </a:extLst>
              </a:tr>
            </a:tbl>
          </a:graphicData>
        </a:graphic>
      </p:graphicFrame>
      <p:graphicFrame>
        <p:nvGraphicFramePr>
          <p:cNvPr id="10" name="Tabla 9">
            <a:extLst>
              <a:ext uri="{FF2B5EF4-FFF2-40B4-BE49-F238E27FC236}">
                <a16:creationId xmlns:a16="http://schemas.microsoft.com/office/drawing/2014/main" xmlns="" id="{7A8E0F65-F90F-4772-9E02-10B1312323EE}"/>
              </a:ext>
            </a:extLst>
          </p:cNvPr>
          <p:cNvGraphicFramePr>
            <a:graphicFrameLocks noGrp="1"/>
          </p:cNvGraphicFramePr>
          <p:nvPr>
            <p:extLst>
              <p:ext uri="{D42A27DB-BD31-4B8C-83A1-F6EECF244321}">
                <p14:modId xmlns:p14="http://schemas.microsoft.com/office/powerpoint/2010/main" val="775693407"/>
              </p:ext>
            </p:extLst>
          </p:nvPr>
        </p:nvGraphicFramePr>
        <p:xfrm>
          <a:off x="6264043" y="3297282"/>
          <a:ext cx="5340350" cy="822960"/>
        </p:xfrm>
        <a:graphic>
          <a:graphicData uri="http://schemas.openxmlformats.org/drawingml/2006/table">
            <a:tbl>
              <a:tblPr firstRow="1" firstCol="1" bandRow="1">
                <a:tableStyleId>{5C22544A-7EE6-4342-B048-85BDC9FD1C3A}</a:tableStyleId>
              </a:tblPr>
              <a:tblGrid>
                <a:gridCol w="2670175">
                  <a:extLst>
                    <a:ext uri="{9D8B030D-6E8A-4147-A177-3AD203B41FA5}">
                      <a16:colId xmlns:a16="http://schemas.microsoft.com/office/drawing/2014/main" xmlns="" val="3208393425"/>
                    </a:ext>
                  </a:extLst>
                </a:gridCol>
                <a:gridCol w="2670175">
                  <a:extLst>
                    <a:ext uri="{9D8B030D-6E8A-4147-A177-3AD203B41FA5}">
                      <a16:colId xmlns:a16="http://schemas.microsoft.com/office/drawing/2014/main" xmlns="" val="1019376234"/>
                    </a:ext>
                  </a:extLst>
                </a:gridCol>
              </a:tblGrid>
              <a:tr h="56747">
                <a:tc>
                  <a:txBody>
                    <a:bodyPr/>
                    <a:lstStyle/>
                    <a:p>
                      <a:pPr marL="0" marR="100965" lvl="0" indent="0" algn="just">
                        <a:lnSpc>
                          <a:spcPct val="150000"/>
                        </a:lnSpc>
                        <a:spcBef>
                          <a:spcPts val="600"/>
                        </a:spcBef>
                        <a:spcAft>
                          <a:spcPts val="600"/>
                        </a:spcAft>
                        <a:buFont typeface="Symbol" panose="05050102010706020507" pitchFamily="18" charset="2"/>
                        <a:buNone/>
                      </a:pPr>
                      <a:r>
                        <a:rPr lang="es-MX" sz="1200" dirty="0">
                          <a:effectLst/>
                        </a:rPr>
                        <a:t>Se tuvo al demandado oponiendo como excepciones, las siguientes:</a:t>
                      </a:r>
                      <a:endParaRPr lang="es-MX" sz="1200" dirty="0">
                        <a:effectLst/>
                        <a:latin typeface="Calibri Light" panose="020F0302020204030204" pitchFamily="34" charset="0"/>
                        <a:ea typeface="Calibri" panose="020F0502020204030204" pitchFamily="34" charset="0"/>
                        <a:cs typeface="Symbol" panose="05050102010706020507" pitchFamily="18" charset="2"/>
                      </a:endParaRPr>
                    </a:p>
                  </a:txBody>
                  <a:tcPr marL="68580" marR="68580" marT="0" marB="0"/>
                </a:tc>
                <a:tc>
                  <a:txBody>
                    <a:bodyPr/>
                    <a:lstStyle/>
                    <a:p>
                      <a:pPr marL="342900" marR="100965" lvl="0" indent="-342900" algn="just">
                        <a:lnSpc>
                          <a:spcPct val="150000"/>
                        </a:lnSpc>
                        <a:spcBef>
                          <a:spcPts val="600"/>
                        </a:spcBef>
                        <a:spcAft>
                          <a:spcPts val="600"/>
                        </a:spcAft>
                        <a:buFont typeface="Symbol" panose="05050102010706020507" pitchFamily="18" charset="2"/>
                        <a:buChar char=""/>
                      </a:pPr>
                      <a:r>
                        <a:rPr lang="es-MX" sz="1200" dirty="0">
                          <a:solidFill>
                            <a:schemeClr val="tx1"/>
                          </a:solidFill>
                          <a:effectLst/>
                        </a:rPr>
                        <a:t>El demandado opuso las siguientes excepciones: </a:t>
                      </a:r>
                      <a:endParaRPr lang="es-MX" sz="1200" dirty="0">
                        <a:solidFill>
                          <a:schemeClr val="tx1"/>
                        </a:solidFill>
                        <a:effectLst/>
                        <a:latin typeface="Calibri Light" panose="020F0302020204030204" pitchFamily="34" charset="0"/>
                        <a:ea typeface="Calibri" panose="020F0502020204030204" pitchFamily="34" charset="0"/>
                        <a:cs typeface="Symbol" panose="05050102010706020507" pitchFamily="18" charset="2"/>
                      </a:endParaRPr>
                    </a:p>
                  </a:txBody>
                  <a:tcPr marL="68580" marR="68580" marT="0" marB="0">
                    <a:solidFill>
                      <a:schemeClr val="bg1">
                        <a:lumMod val="50000"/>
                      </a:schemeClr>
                    </a:solidFill>
                  </a:tcPr>
                </a:tc>
                <a:extLst>
                  <a:ext uri="{0D108BD9-81ED-4DB2-BD59-A6C34878D82A}">
                    <a16:rowId xmlns:a16="http://schemas.microsoft.com/office/drawing/2014/main" xmlns="" val="4031035142"/>
                  </a:ext>
                </a:extLst>
              </a:tr>
            </a:tbl>
          </a:graphicData>
        </a:graphic>
      </p:graphicFrame>
      <p:graphicFrame>
        <p:nvGraphicFramePr>
          <p:cNvPr id="11" name="Tabla 10">
            <a:extLst>
              <a:ext uri="{FF2B5EF4-FFF2-40B4-BE49-F238E27FC236}">
                <a16:creationId xmlns:a16="http://schemas.microsoft.com/office/drawing/2014/main" xmlns="" id="{F481E410-7D76-4522-8022-CDBFF3E88D2E}"/>
              </a:ext>
            </a:extLst>
          </p:cNvPr>
          <p:cNvGraphicFramePr>
            <a:graphicFrameLocks noGrp="1"/>
          </p:cNvGraphicFramePr>
          <p:nvPr>
            <p:extLst>
              <p:ext uri="{D42A27DB-BD31-4B8C-83A1-F6EECF244321}">
                <p14:modId xmlns:p14="http://schemas.microsoft.com/office/powerpoint/2010/main" val="3570990928"/>
              </p:ext>
            </p:extLst>
          </p:nvPr>
        </p:nvGraphicFramePr>
        <p:xfrm>
          <a:off x="6264043" y="3816776"/>
          <a:ext cx="5340350" cy="548640"/>
        </p:xfrm>
        <a:graphic>
          <a:graphicData uri="http://schemas.openxmlformats.org/drawingml/2006/table">
            <a:tbl>
              <a:tblPr firstRow="1" firstCol="1" bandRow="1">
                <a:tableStyleId>{5C22544A-7EE6-4342-B048-85BDC9FD1C3A}</a:tableStyleId>
              </a:tblPr>
              <a:tblGrid>
                <a:gridCol w="2670175">
                  <a:extLst>
                    <a:ext uri="{9D8B030D-6E8A-4147-A177-3AD203B41FA5}">
                      <a16:colId xmlns:a16="http://schemas.microsoft.com/office/drawing/2014/main" xmlns="" val="1489255752"/>
                    </a:ext>
                  </a:extLst>
                </a:gridCol>
                <a:gridCol w="2670175">
                  <a:extLst>
                    <a:ext uri="{9D8B030D-6E8A-4147-A177-3AD203B41FA5}">
                      <a16:colId xmlns:a16="http://schemas.microsoft.com/office/drawing/2014/main" xmlns="" val="2738193496"/>
                    </a:ext>
                  </a:extLst>
                </a:gridCol>
              </a:tblGrid>
              <a:tr h="0">
                <a:tc>
                  <a:txBody>
                    <a:bodyPr/>
                    <a:lstStyle/>
                    <a:p>
                      <a:pPr marL="0" marR="100965" lvl="0" indent="0" algn="just">
                        <a:lnSpc>
                          <a:spcPct val="150000"/>
                        </a:lnSpc>
                        <a:spcBef>
                          <a:spcPts val="600"/>
                        </a:spcBef>
                        <a:spcAft>
                          <a:spcPts val="600"/>
                        </a:spcAft>
                        <a:buFont typeface="Symbol" panose="05050102010706020507" pitchFamily="18" charset="2"/>
                        <a:buNone/>
                      </a:pPr>
                      <a:r>
                        <a:rPr lang="es-MX" sz="1200" dirty="0">
                          <a:effectLst/>
                        </a:rPr>
                        <a:t>Cuando el testigo estaba llegando…</a:t>
                      </a:r>
                      <a:endParaRPr lang="es-MX" sz="1200" dirty="0">
                        <a:effectLst/>
                        <a:latin typeface="Calibri Light" panose="020F0302020204030204" pitchFamily="34" charset="0"/>
                        <a:ea typeface="Calibri" panose="020F0502020204030204" pitchFamily="34" charset="0"/>
                        <a:cs typeface="Symbol" panose="05050102010706020507" pitchFamily="18" charset="2"/>
                      </a:endParaRPr>
                    </a:p>
                  </a:txBody>
                  <a:tcPr marL="68580" marR="68580" marT="0" marB="0"/>
                </a:tc>
                <a:tc>
                  <a:txBody>
                    <a:bodyPr/>
                    <a:lstStyle/>
                    <a:p>
                      <a:pPr marL="342900" marR="100965" lvl="0" indent="-342900" algn="just">
                        <a:lnSpc>
                          <a:spcPct val="150000"/>
                        </a:lnSpc>
                        <a:spcBef>
                          <a:spcPts val="600"/>
                        </a:spcBef>
                        <a:spcAft>
                          <a:spcPts val="600"/>
                        </a:spcAft>
                        <a:buFont typeface="Symbol" panose="05050102010706020507" pitchFamily="18" charset="2"/>
                        <a:buChar char=""/>
                      </a:pPr>
                      <a:r>
                        <a:rPr lang="es-MX" sz="1200" dirty="0">
                          <a:solidFill>
                            <a:schemeClr val="tx1"/>
                          </a:solidFill>
                          <a:effectLst/>
                        </a:rPr>
                        <a:t>Cuando el testigo llegó …</a:t>
                      </a:r>
                      <a:endParaRPr lang="es-MX" sz="1200" dirty="0">
                        <a:solidFill>
                          <a:schemeClr val="tx1"/>
                        </a:solidFill>
                        <a:effectLst/>
                        <a:latin typeface="Calibri Light" panose="020F0302020204030204" pitchFamily="34" charset="0"/>
                        <a:ea typeface="Calibri" panose="020F0502020204030204" pitchFamily="34" charset="0"/>
                        <a:cs typeface="Symbol" panose="05050102010706020507" pitchFamily="18" charset="2"/>
                      </a:endParaRPr>
                    </a:p>
                  </a:txBody>
                  <a:tcPr marL="68580" marR="68580" marT="0" marB="0">
                    <a:solidFill>
                      <a:schemeClr val="bg1">
                        <a:lumMod val="50000"/>
                      </a:schemeClr>
                    </a:solidFill>
                  </a:tcPr>
                </a:tc>
                <a:extLst>
                  <a:ext uri="{0D108BD9-81ED-4DB2-BD59-A6C34878D82A}">
                    <a16:rowId xmlns:a16="http://schemas.microsoft.com/office/drawing/2014/main" xmlns="" val="2794738436"/>
                  </a:ext>
                </a:extLst>
              </a:tr>
            </a:tbl>
          </a:graphicData>
        </a:graphic>
      </p:graphicFrame>
    </p:spTree>
    <p:extLst>
      <p:ext uri="{BB962C8B-B14F-4D97-AF65-F5344CB8AC3E}">
        <p14:creationId xmlns:p14="http://schemas.microsoft.com/office/powerpoint/2010/main" val="36936154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926110FD-CDEF-4929-BC65-4CB76636ABD7}"/>
              </a:ext>
            </a:extLst>
          </p:cNvPr>
          <p:cNvSpPr>
            <a:spLocks noGrp="1"/>
          </p:cNvSpPr>
          <p:nvPr>
            <p:ph type="title"/>
          </p:nvPr>
        </p:nvSpPr>
        <p:spPr>
          <a:xfrm>
            <a:off x="389397" y="222348"/>
            <a:ext cx="9603275" cy="812126"/>
          </a:xfrm>
        </p:spPr>
        <p:txBody>
          <a:bodyPr/>
          <a:lstStyle/>
          <a:p>
            <a:r>
              <a:rPr lang="es-MX" b="1" dirty="0"/>
              <a:t>c) Conectores lógicos</a:t>
            </a:r>
          </a:p>
        </p:txBody>
      </p:sp>
      <p:sp>
        <p:nvSpPr>
          <p:cNvPr id="3" name="Marcador de contenido 2">
            <a:extLst>
              <a:ext uri="{FF2B5EF4-FFF2-40B4-BE49-F238E27FC236}">
                <a16:creationId xmlns:a16="http://schemas.microsoft.com/office/drawing/2014/main" xmlns="" id="{01FB0F1F-F3A9-4487-B535-6A556604B663}"/>
              </a:ext>
            </a:extLst>
          </p:cNvPr>
          <p:cNvSpPr>
            <a:spLocks noGrp="1"/>
          </p:cNvSpPr>
          <p:nvPr>
            <p:ph idx="1"/>
          </p:nvPr>
        </p:nvSpPr>
        <p:spPr>
          <a:xfrm>
            <a:off x="269324" y="944313"/>
            <a:ext cx="9603275" cy="727469"/>
          </a:xfrm>
        </p:spPr>
        <p:txBody>
          <a:bodyPr>
            <a:normAutofit fontScale="92500" lnSpcReduction="10000"/>
          </a:bodyPr>
          <a:lstStyle/>
          <a:p>
            <a:r>
              <a:rPr lang="es-MX" dirty="0"/>
              <a:t>Se utilizan para la argumentar, razonar, conectar/enlazar ideas o premisas. No son para todos los párrafos. Lo importante es saberlos usar no conocerlos</a:t>
            </a:r>
          </a:p>
        </p:txBody>
      </p:sp>
      <p:sp>
        <p:nvSpPr>
          <p:cNvPr id="5" name="CuadroTexto 4">
            <a:extLst>
              <a:ext uri="{FF2B5EF4-FFF2-40B4-BE49-F238E27FC236}">
                <a16:creationId xmlns:a16="http://schemas.microsoft.com/office/drawing/2014/main" xmlns="" id="{5C617F60-56E6-4FA5-B2D9-C9E0C1A25DC8}"/>
              </a:ext>
            </a:extLst>
          </p:cNvPr>
          <p:cNvSpPr txBox="1"/>
          <p:nvPr/>
        </p:nvSpPr>
        <p:spPr>
          <a:xfrm>
            <a:off x="389397" y="1958758"/>
            <a:ext cx="5163678" cy="3954929"/>
          </a:xfrm>
          <a:prstGeom prst="rect">
            <a:avLst/>
          </a:prstGeom>
          <a:noFill/>
        </p:spPr>
        <p:txBody>
          <a:bodyPr wrap="square">
            <a:spAutoFit/>
          </a:bodyPr>
          <a:lstStyle/>
          <a:p>
            <a:pPr algn="just">
              <a:spcAft>
                <a:spcPts val="600"/>
              </a:spcAft>
            </a:pPr>
            <a:r>
              <a:rPr lang="es-MX" b="1" dirty="0">
                <a:effectLst/>
                <a:latin typeface="Calibri Light" panose="020F0302020204030204" pitchFamily="34" charset="0"/>
                <a:ea typeface="Times New Roman" panose="02020603050405020304" pitchFamily="18" charset="0"/>
                <a:cs typeface="Times New Roman" panose="02020603050405020304" pitchFamily="18" charset="0"/>
              </a:rPr>
              <a:t>Iniciales</a:t>
            </a:r>
          </a:p>
          <a:p>
            <a:pPr algn="just">
              <a:spcAft>
                <a:spcPts val="600"/>
              </a:spcAft>
            </a:pPr>
            <a:r>
              <a:rPr lang="es-MX" dirty="0">
                <a:effectLst/>
                <a:latin typeface="Calibri Light" panose="020F0302020204030204" pitchFamily="34" charset="0"/>
                <a:ea typeface="Calibri" panose="020F0502020204030204" pitchFamily="34" charset="0"/>
                <a:cs typeface="Times New Roman" panose="02020603050405020304" pitchFamily="18" charset="0"/>
              </a:rPr>
              <a:t>De entrada, para empezar, primeramente, de inicio.</a:t>
            </a:r>
          </a:p>
          <a:p>
            <a:pPr algn="just">
              <a:spcAft>
                <a:spcPts val="600"/>
              </a:spcAft>
            </a:pPr>
            <a:r>
              <a:rPr lang="es-MX" b="1" dirty="0">
                <a:effectLst/>
                <a:latin typeface="Calibri Light" panose="020F0302020204030204" pitchFamily="34" charset="0"/>
                <a:ea typeface="Times New Roman" panose="02020603050405020304" pitchFamily="18" charset="0"/>
                <a:cs typeface="Times New Roman" panose="02020603050405020304" pitchFamily="18" charset="0"/>
              </a:rPr>
              <a:t>Aditivas</a:t>
            </a:r>
          </a:p>
          <a:p>
            <a:pPr algn="just">
              <a:spcAft>
                <a:spcPts val="600"/>
              </a:spcAft>
            </a:pPr>
            <a:r>
              <a:rPr lang="es-MX" dirty="0">
                <a:effectLst/>
                <a:latin typeface="Calibri Light" panose="020F0302020204030204" pitchFamily="34" charset="0"/>
                <a:ea typeface="Calibri" panose="020F0502020204030204" pitchFamily="34" charset="0"/>
                <a:cs typeface="Times New Roman" panose="02020603050405020304" pitchFamily="18" charset="0"/>
              </a:rPr>
              <a:t>Además, asimismo, de igual forma, incluso, aunado, también, de la misma manera, del mismo modo.</a:t>
            </a:r>
            <a:endParaRPr lang="es-MX" b="1" dirty="0">
              <a:latin typeface="Calibri Light" panose="020F0302020204030204" pitchFamily="34" charset="0"/>
              <a:ea typeface="Calibri" panose="020F0502020204030204" pitchFamily="34" charset="0"/>
              <a:cs typeface="Times New Roman" panose="02020603050405020304" pitchFamily="18" charset="0"/>
            </a:endParaRPr>
          </a:p>
          <a:p>
            <a:pPr algn="just">
              <a:spcAft>
                <a:spcPts val="600"/>
              </a:spcAft>
            </a:pPr>
            <a:r>
              <a:rPr lang="es-MX" b="1" dirty="0">
                <a:effectLst/>
                <a:latin typeface="Calibri Light" panose="020F0302020204030204" pitchFamily="34" charset="0"/>
                <a:ea typeface="Calibri" panose="020F0502020204030204" pitchFamily="34" charset="0"/>
                <a:cs typeface="Times New Roman" panose="02020603050405020304" pitchFamily="18" charset="0"/>
              </a:rPr>
              <a:t>Explicativas  </a:t>
            </a:r>
            <a:endParaRPr lang="es-MX" dirty="0">
              <a:effectLst/>
              <a:latin typeface="Calibri Light" panose="020F0302020204030204" pitchFamily="34" charset="0"/>
              <a:ea typeface="Calibri" panose="020F0502020204030204" pitchFamily="34" charset="0"/>
              <a:cs typeface="Times New Roman" panose="02020603050405020304" pitchFamily="18" charset="0"/>
            </a:endParaRPr>
          </a:p>
          <a:p>
            <a:pPr algn="just">
              <a:spcAft>
                <a:spcPts val="600"/>
              </a:spcAft>
            </a:pPr>
            <a:r>
              <a:rPr lang="es-MX" dirty="0">
                <a:effectLst/>
                <a:latin typeface="Calibri Light" panose="020F0302020204030204" pitchFamily="34" charset="0"/>
                <a:ea typeface="Calibri" panose="020F0502020204030204" pitchFamily="34" charset="0"/>
                <a:cs typeface="Times New Roman" panose="02020603050405020304" pitchFamily="18" charset="0"/>
              </a:rPr>
              <a:t>Por ejemplo, o sea, verbigracia, en otras palabras, es decir, cómo.</a:t>
            </a:r>
          </a:p>
          <a:p>
            <a:pPr algn="just">
              <a:spcAft>
                <a:spcPts val="600"/>
              </a:spcAft>
            </a:pPr>
            <a:r>
              <a:rPr lang="es-MX" b="1" dirty="0">
                <a:effectLst/>
                <a:latin typeface="Calibri Light" panose="020F0302020204030204" pitchFamily="34" charset="0"/>
                <a:ea typeface="Times New Roman" panose="02020603050405020304" pitchFamily="18" charset="0"/>
                <a:cs typeface="Times New Roman" panose="02020603050405020304" pitchFamily="18" charset="0"/>
              </a:rPr>
              <a:t> Segmentación</a:t>
            </a:r>
          </a:p>
          <a:p>
            <a:pPr algn="just">
              <a:spcAft>
                <a:spcPts val="600"/>
              </a:spcAft>
            </a:pPr>
            <a:r>
              <a:rPr lang="es-MX" dirty="0">
                <a:effectLst/>
                <a:latin typeface="Calibri Light" panose="020F0302020204030204" pitchFamily="34" charset="0"/>
                <a:ea typeface="Calibri" panose="020F0502020204030204" pitchFamily="34" charset="0"/>
                <a:cs typeface="Times New Roman" panose="02020603050405020304" pitchFamily="18" charset="0"/>
              </a:rPr>
              <a:t>Primeramente, en primer lugar, en segundo término, por otra parte, por otro lado, en último lugar, por último.</a:t>
            </a:r>
          </a:p>
        </p:txBody>
      </p:sp>
      <p:sp>
        <p:nvSpPr>
          <p:cNvPr id="7" name="CuadroTexto 6">
            <a:extLst>
              <a:ext uri="{FF2B5EF4-FFF2-40B4-BE49-F238E27FC236}">
                <a16:creationId xmlns:a16="http://schemas.microsoft.com/office/drawing/2014/main" xmlns="" id="{7AB83D9C-87BD-4162-B6BF-E201498F696A}"/>
              </a:ext>
            </a:extLst>
          </p:cNvPr>
          <p:cNvSpPr txBox="1"/>
          <p:nvPr/>
        </p:nvSpPr>
        <p:spPr>
          <a:xfrm>
            <a:off x="5701841" y="2088659"/>
            <a:ext cx="6100762" cy="3524042"/>
          </a:xfrm>
          <a:prstGeom prst="rect">
            <a:avLst/>
          </a:prstGeom>
          <a:noFill/>
        </p:spPr>
        <p:txBody>
          <a:bodyPr wrap="square">
            <a:spAutoFit/>
          </a:bodyPr>
          <a:lstStyle/>
          <a:p>
            <a:pPr algn="just">
              <a:spcAft>
                <a:spcPts val="600"/>
              </a:spcAft>
            </a:pPr>
            <a:r>
              <a:rPr lang="es-MX" sz="1800" b="1" dirty="0">
                <a:effectLst/>
                <a:latin typeface="Calibri Light" panose="020F0302020204030204" pitchFamily="34" charset="0"/>
                <a:ea typeface="Times New Roman" panose="02020603050405020304" pitchFamily="18" charset="0"/>
                <a:cs typeface="Times New Roman" panose="02020603050405020304" pitchFamily="18" charset="0"/>
              </a:rPr>
              <a:t> Adversativas</a:t>
            </a:r>
          </a:p>
          <a:p>
            <a:pPr algn="just">
              <a:spcAft>
                <a:spcPts val="600"/>
              </a:spcAft>
            </a:pPr>
            <a:r>
              <a:rPr lang="es-MX" sz="1800" dirty="0">
                <a:effectLst/>
                <a:latin typeface="Calibri Light" panose="020F0302020204030204" pitchFamily="34" charset="0"/>
                <a:ea typeface="Calibri" panose="020F0502020204030204" pitchFamily="34" charset="0"/>
                <a:cs typeface="Times New Roman" panose="02020603050405020304" pitchFamily="18" charset="0"/>
              </a:rPr>
              <a:t>Sin embargo, pero, empero, no obstante, aun así, en cambio, por el contrario, sino que, a pesar de, en lugar de, contrariamente, contrario a, si bien – también.</a:t>
            </a:r>
          </a:p>
          <a:p>
            <a:pPr algn="just">
              <a:spcAft>
                <a:spcPts val="600"/>
              </a:spcAft>
            </a:pPr>
            <a:r>
              <a:rPr lang="es-MX" sz="1800" b="1" dirty="0">
                <a:effectLst/>
                <a:latin typeface="Calibri Light" panose="020F0302020204030204" pitchFamily="34" charset="0"/>
                <a:ea typeface="Times New Roman" panose="02020603050405020304" pitchFamily="18" charset="0"/>
                <a:cs typeface="Times New Roman" panose="02020603050405020304" pitchFamily="18" charset="0"/>
              </a:rPr>
              <a:t>Consecutivas y secuenciales</a:t>
            </a:r>
          </a:p>
          <a:p>
            <a:pPr algn="just">
              <a:spcAft>
                <a:spcPts val="600"/>
              </a:spcAft>
            </a:pPr>
            <a:r>
              <a:rPr lang="es-MX" sz="1800" dirty="0">
                <a:effectLst/>
                <a:latin typeface="Calibri Light" panose="020F0302020204030204" pitchFamily="34" charset="0"/>
                <a:ea typeface="Calibri" panose="020F0502020204030204" pitchFamily="34" charset="0"/>
                <a:cs typeface="Times New Roman" panose="02020603050405020304" pitchFamily="18" charset="0"/>
              </a:rPr>
              <a:t>Por consiguiente, por tanto, pues, puesto que, por qué, ya que, entonces, se deduce, se infiere, corolario, en relación a, respecto de, conforme a, con base en. </a:t>
            </a:r>
          </a:p>
          <a:p>
            <a:pPr algn="just">
              <a:spcAft>
                <a:spcPts val="600"/>
              </a:spcAft>
            </a:pPr>
            <a:r>
              <a:rPr lang="es-MX" sz="1800" b="1" dirty="0">
                <a:effectLst/>
                <a:latin typeface="Calibri Light" panose="020F0302020204030204" pitchFamily="34" charset="0"/>
                <a:ea typeface="Times New Roman" panose="02020603050405020304" pitchFamily="18" charset="0"/>
                <a:cs typeface="Times New Roman" panose="02020603050405020304" pitchFamily="18" charset="0"/>
              </a:rPr>
              <a:t> Conclusivas </a:t>
            </a:r>
          </a:p>
          <a:p>
            <a:pPr algn="just">
              <a:spcAft>
                <a:spcPts val="600"/>
              </a:spcAft>
            </a:pPr>
            <a:r>
              <a:rPr lang="es-MX" sz="1800" dirty="0">
                <a:effectLst/>
                <a:latin typeface="Calibri Light" panose="020F0302020204030204" pitchFamily="34" charset="0"/>
                <a:ea typeface="Calibri" panose="020F0502020204030204" pitchFamily="34" charset="0"/>
                <a:cs typeface="Times New Roman" panose="02020603050405020304" pitchFamily="18" charset="0"/>
              </a:rPr>
              <a:t>En conclusión, finalmente, se concluye, en suma, en resumen, en definitiva, en fin,</a:t>
            </a:r>
          </a:p>
        </p:txBody>
      </p:sp>
    </p:spTree>
    <p:extLst>
      <p:ext uri="{BB962C8B-B14F-4D97-AF65-F5344CB8AC3E}">
        <p14:creationId xmlns:p14="http://schemas.microsoft.com/office/powerpoint/2010/main" val="17956241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B4EDE57-468A-443B-8512-8ED5C74C89BD}"/>
              </a:ext>
            </a:extLst>
          </p:cNvPr>
          <p:cNvSpPr>
            <a:spLocks noGrp="1"/>
          </p:cNvSpPr>
          <p:nvPr>
            <p:ph type="title"/>
          </p:nvPr>
        </p:nvSpPr>
        <p:spPr>
          <a:xfrm>
            <a:off x="388326" y="759584"/>
            <a:ext cx="9511804" cy="509931"/>
          </a:xfrm>
        </p:spPr>
        <p:txBody>
          <a:bodyPr>
            <a:normAutofit fontScale="90000"/>
          </a:bodyPr>
          <a:lstStyle/>
          <a:p>
            <a:r>
              <a:rPr lang="es-MX" b="1" dirty="0"/>
              <a:t>Uso de FALSOS CONECTORES Y aplicación Excesiva</a:t>
            </a:r>
          </a:p>
        </p:txBody>
      </p:sp>
      <p:graphicFrame>
        <p:nvGraphicFramePr>
          <p:cNvPr id="4" name="Tabla 3">
            <a:extLst>
              <a:ext uri="{FF2B5EF4-FFF2-40B4-BE49-F238E27FC236}">
                <a16:creationId xmlns:a16="http://schemas.microsoft.com/office/drawing/2014/main" xmlns="" id="{BA7469F1-E279-4922-A163-75D56502771A}"/>
              </a:ext>
            </a:extLst>
          </p:cNvPr>
          <p:cNvGraphicFramePr>
            <a:graphicFrameLocks noGrp="1"/>
          </p:cNvGraphicFramePr>
          <p:nvPr>
            <p:extLst>
              <p:ext uri="{D42A27DB-BD31-4B8C-83A1-F6EECF244321}">
                <p14:modId xmlns:p14="http://schemas.microsoft.com/office/powerpoint/2010/main" val="857001442"/>
              </p:ext>
            </p:extLst>
          </p:nvPr>
        </p:nvGraphicFramePr>
        <p:xfrm>
          <a:off x="388326" y="2044034"/>
          <a:ext cx="5541419" cy="4074074"/>
        </p:xfrm>
        <a:graphic>
          <a:graphicData uri="http://schemas.openxmlformats.org/drawingml/2006/table">
            <a:tbl>
              <a:tblPr firstRow="1" firstCol="1" bandRow="1">
                <a:tableStyleId>{5C22544A-7EE6-4342-B048-85BDC9FD1C3A}</a:tableStyleId>
              </a:tblPr>
              <a:tblGrid>
                <a:gridCol w="5541419">
                  <a:extLst>
                    <a:ext uri="{9D8B030D-6E8A-4147-A177-3AD203B41FA5}">
                      <a16:colId xmlns:a16="http://schemas.microsoft.com/office/drawing/2014/main" xmlns="" val="857274239"/>
                    </a:ext>
                  </a:extLst>
                </a:gridCol>
              </a:tblGrid>
              <a:tr h="323207">
                <a:tc>
                  <a:txBody>
                    <a:bodyPr/>
                    <a:lstStyle/>
                    <a:p>
                      <a:pPr marL="180340" indent="-180340" algn="ctr">
                        <a:lnSpc>
                          <a:spcPct val="150000"/>
                        </a:lnSpc>
                        <a:spcBef>
                          <a:spcPts val="600"/>
                        </a:spcBef>
                        <a:spcAft>
                          <a:spcPts val="600"/>
                        </a:spcAft>
                      </a:pPr>
                      <a:r>
                        <a:rPr lang="es-MX" sz="1500" dirty="0">
                          <a:effectLst/>
                        </a:rPr>
                        <a:t>Lo que no se debe hacer</a:t>
                      </a:r>
                      <a:endParaRPr lang="es-MX" sz="1500" dirty="0">
                        <a:effectLst/>
                        <a:latin typeface="Calibri Light" panose="020F0302020204030204" pitchFamily="34" charset="0"/>
                        <a:ea typeface="Calibri" panose="020F0502020204030204" pitchFamily="34" charset="0"/>
                        <a:cs typeface="Times New Roman" panose="02020603050405020304" pitchFamily="18" charset="0"/>
                      </a:endParaRPr>
                    </a:p>
                  </a:txBody>
                  <a:tcPr marL="52219" marR="52219" marT="0" marB="0"/>
                </a:tc>
                <a:extLst>
                  <a:ext uri="{0D108BD9-81ED-4DB2-BD59-A6C34878D82A}">
                    <a16:rowId xmlns:a16="http://schemas.microsoft.com/office/drawing/2014/main" xmlns="" val="1802612268"/>
                  </a:ext>
                </a:extLst>
              </a:tr>
              <a:tr h="3731174">
                <a:tc>
                  <a:txBody>
                    <a:bodyPr/>
                    <a:lstStyle/>
                    <a:p>
                      <a:pPr marL="90170" marR="102870" indent="180340" algn="just">
                        <a:lnSpc>
                          <a:spcPct val="150000"/>
                        </a:lnSpc>
                        <a:spcBef>
                          <a:spcPts val="600"/>
                        </a:spcBef>
                        <a:spcAft>
                          <a:spcPts val="600"/>
                        </a:spcAft>
                      </a:pPr>
                      <a:r>
                        <a:rPr lang="es-MX" sz="1300" u="sng" dirty="0">
                          <a:solidFill>
                            <a:schemeClr val="tx1"/>
                          </a:solidFill>
                          <a:effectLst/>
                          <a:highlight>
                            <a:srgbClr val="FFFF00"/>
                          </a:highlight>
                        </a:rPr>
                        <a:t>Ahora bien</a:t>
                      </a:r>
                      <a:r>
                        <a:rPr lang="es-MX" sz="1300" dirty="0">
                          <a:solidFill>
                            <a:schemeClr val="tx1"/>
                          </a:solidFill>
                          <a:effectLst/>
                          <a:highlight>
                            <a:srgbClr val="FFFF00"/>
                          </a:highlight>
                        </a:rPr>
                        <a:t>, y </a:t>
                      </a:r>
                      <a:r>
                        <a:rPr lang="es-MX" sz="1300" u="sng" dirty="0">
                          <a:solidFill>
                            <a:schemeClr val="tx1"/>
                          </a:solidFill>
                          <a:effectLst/>
                          <a:highlight>
                            <a:srgbClr val="FFFF00"/>
                          </a:highlight>
                        </a:rPr>
                        <a:t>respecto a</a:t>
                      </a:r>
                      <a:r>
                        <a:rPr lang="es-MX" sz="1300" dirty="0">
                          <a:solidFill>
                            <a:schemeClr val="tx1"/>
                          </a:solidFill>
                          <a:effectLst/>
                          <a:highlight>
                            <a:srgbClr val="FFFF00"/>
                          </a:highlight>
                        </a:rPr>
                        <a:t> </a:t>
                      </a:r>
                      <a:r>
                        <a:rPr lang="es-MX" sz="1300" dirty="0">
                          <a:effectLst/>
                        </a:rPr>
                        <a:t>lo que señaló el testigo Juan Gabriel Domínguez, </a:t>
                      </a:r>
                      <a:r>
                        <a:rPr lang="es-MX" sz="1300" dirty="0">
                          <a:solidFill>
                            <a:schemeClr val="tx1"/>
                          </a:solidFill>
                          <a:effectLst/>
                          <a:highlight>
                            <a:srgbClr val="FFFF00"/>
                          </a:highlight>
                        </a:rPr>
                        <a:t>en el sentido de que </a:t>
                      </a:r>
                      <a:r>
                        <a:rPr lang="es-MX" sz="1300" dirty="0">
                          <a:effectLst/>
                        </a:rPr>
                        <a:t>la propiedad del inmueble comúnmente llamado Finca los Aguacates, pertenece a la institución de Bienes Particulares S.A. de C.V: </a:t>
                      </a:r>
                      <a:r>
                        <a:rPr lang="es-MX" sz="1300" u="sng" dirty="0">
                          <a:solidFill>
                            <a:schemeClr val="tx1"/>
                          </a:solidFill>
                          <a:effectLst/>
                          <a:highlight>
                            <a:srgbClr val="FFFF00"/>
                          </a:highlight>
                        </a:rPr>
                        <a:t>por lo tanto</a:t>
                      </a:r>
                      <a:r>
                        <a:rPr lang="es-MX" sz="1300" dirty="0">
                          <a:solidFill>
                            <a:schemeClr val="tx1"/>
                          </a:solidFill>
                          <a:effectLst/>
                          <a:highlight>
                            <a:srgbClr val="FFFF00"/>
                          </a:highlight>
                        </a:rPr>
                        <a:t>, </a:t>
                      </a:r>
                      <a:r>
                        <a:rPr lang="es-MX" sz="1300" u="sng" dirty="0">
                          <a:solidFill>
                            <a:schemeClr val="tx1"/>
                          </a:solidFill>
                          <a:effectLst/>
                          <a:highlight>
                            <a:srgbClr val="FFFF00"/>
                          </a:highlight>
                        </a:rPr>
                        <a:t>tal y como</a:t>
                      </a:r>
                      <a:r>
                        <a:rPr lang="es-MX" sz="1300" dirty="0">
                          <a:solidFill>
                            <a:schemeClr val="tx1"/>
                          </a:solidFill>
                          <a:effectLst/>
                          <a:highlight>
                            <a:srgbClr val="FFFF00"/>
                          </a:highlight>
                        </a:rPr>
                        <a:t> </a:t>
                      </a:r>
                      <a:r>
                        <a:rPr lang="es-MX" sz="1300" dirty="0">
                          <a:effectLst/>
                        </a:rPr>
                        <a:t>esta corroborado con la cesión de derechos firmada por el Presidente Municipal, misma que obra en la foja 27, </a:t>
                      </a:r>
                      <a:r>
                        <a:rPr lang="es-MX" sz="1300" u="sng" dirty="0">
                          <a:solidFill>
                            <a:schemeClr val="tx1"/>
                          </a:solidFill>
                          <a:effectLst/>
                          <a:highlight>
                            <a:srgbClr val="FFFF00"/>
                          </a:highlight>
                        </a:rPr>
                        <a:t>por ende</a:t>
                      </a:r>
                      <a:r>
                        <a:rPr lang="es-MX" sz="1300" dirty="0">
                          <a:effectLst/>
                        </a:rPr>
                        <a:t>, se estima que no puede considerarse al actor propietario del inmueble materia del presente asunto. </a:t>
                      </a:r>
                      <a:r>
                        <a:rPr lang="es-MX" sz="1300" dirty="0">
                          <a:solidFill>
                            <a:schemeClr val="tx1"/>
                          </a:solidFill>
                          <a:effectLst/>
                          <a:highlight>
                            <a:srgbClr val="FFFF00"/>
                          </a:highlight>
                        </a:rPr>
                        <a:t>Lo anterior </a:t>
                      </a:r>
                      <a:r>
                        <a:rPr lang="es-MX" sz="1300" u="sng" dirty="0">
                          <a:solidFill>
                            <a:schemeClr val="tx1"/>
                          </a:solidFill>
                          <a:effectLst/>
                          <a:highlight>
                            <a:srgbClr val="FFFF00"/>
                          </a:highlight>
                        </a:rPr>
                        <a:t>en razón de que,</a:t>
                      </a:r>
                      <a:r>
                        <a:rPr lang="es-MX" sz="1300" dirty="0">
                          <a:solidFill>
                            <a:schemeClr val="tx1"/>
                          </a:solidFill>
                          <a:effectLst/>
                          <a:highlight>
                            <a:srgbClr val="FFFF00"/>
                          </a:highlight>
                        </a:rPr>
                        <a:t> </a:t>
                      </a:r>
                      <a:r>
                        <a:rPr lang="es-MX" sz="1300" u="sng" dirty="0">
                          <a:solidFill>
                            <a:schemeClr val="tx1"/>
                          </a:solidFill>
                          <a:effectLst/>
                          <a:highlight>
                            <a:srgbClr val="FFFF00"/>
                          </a:highlight>
                        </a:rPr>
                        <a:t>como ya se dijo</a:t>
                      </a:r>
                      <a:r>
                        <a:rPr lang="es-MX" sz="1300" dirty="0">
                          <a:effectLst/>
                        </a:rPr>
                        <a:t>, el actor no es el propietario legal del inmueble, </a:t>
                      </a:r>
                      <a:r>
                        <a:rPr lang="es-MX" sz="1300" u="sng" dirty="0">
                          <a:solidFill>
                            <a:schemeClr val="tx1"/>
                          </a:solidFill>
                          <a:effectLst/>
                          <a:highlight>
                            <a:srgbClr val="FFFF00"/>
                          </a:highlight>
                        </a:rPr>
                        <a:t>por consiguiente</a:t>
                      </a:r>
                      <a:r>
                        <a:rPr lang="es-MX" sz="1300" dirty="0">
                          <a:effectLst/>
                        </a:rPr>
                        <a:t>, no sufre los perjuicios de forma directa; </a:t>
                      </a:r>
                      <a:r>
                        <a:rPr lang="es-MX" sz="1300" u="sng" dirty="0">
                          <a:solidFill>
                            <a:schemeClr val="tx1"/>
                          </a:solidFill>
                          <a:effectLst/>
                          <a:highlight>
                            <a:srgbClr val="FFFF00"/>
                          </a:highlight>
                        </a:rPr>
                        <a:t>es decir</a:t>
                      </a:r>
                      <a:r>
                        <a:rPr lang="es-MX" sz="1300" dirty="0">
                          <a:solidFill>
                            <a:schemeClr val="tx1"/>
                          </a:solidFill>
                          <a:effectLst/>
                          <a:highlight>
                            <a:srgbClr val="FFFF00"/>
                          </a:highlight>
                        </a:rPr>
                        <a:t> </a:t>
                      </a:r>
                      <a:r>
                        <a:rPr lang="es-MX" sz="1300" dirty="0">
                          <a:effectLst/>
                        </a:rPr>
                        <a:t>, la figura de la a reparación del daño, solo protege al titular de los bienes, </a:t>
                      </a:r>
                      <a:r>
                        <a:rPr lang="es-MX" sz="1300" u="sng" dirty="0" err="1">
                          <a:solidFill>
                            <a:schemeClr val="tx1"/>
                          </a:solidFill>
                          <a:effectLst/>
                          <a:highlight>
                            <a:srgbClr val="FFFF00"/>
                          </a:highlight>
                        </a:rPr>
                        <a:t>osea</a:t>
                      </a:r>
                      <a:r>
                        <a:rPr lang="es-MX" sz="1300" dirty="0">
                          <a:solidFill>
                            <a:schemeClr val="tx1"/>
                          </a:solidFill>
                          <a:effectLst/>
                          <a:highlight>
                            <a:srgbClr val="FFFF00"/>
                          </a:highlight>
                        </a:rPr>
                        <a:t>, </a:t>
                      </a:r>
                      <a:r>
                        <a:rPr lang="es-MX" sz="1300" dirty="0">
                          <a:effectLst/>
                        </a:rPr>
                        <a:t>a su legítimo propietario</a:t>
                      </a:r>
                      <a:r>
                        <a:rPr lang="es-MX" sz="1200" dirty="0">
                          <a:effectLst/>
                        </a:rPr>
                        <a:t>.</a:t>
                      </a:r>
                      <a:endParaRPr lang="es-MX" sz="1200" dirty="0">
                        <a:effectLst/>
                        <a:latin typeface="Calibri Light" panose="020F0302020204030204" pitchFamily="34" charset="0"/>
                        <a:ea typeface="Calibri" panose="020F0502020204030204" pitchFamily="34" charset="0"/>
                        <a:cs typeface="Times New Roman" panose="02020603050405020304" pitchFamily="18" charset="0"/>
                      </a:endParaRPr>
                    </a:p>
                  </a:txBody>
                  <a:tcPr marL="52219" marR="52219" marT="0" marB="0"/>
                </a:tc>
                <a:extLst>
                  <a:ext uri="{0D108BD9-81ED-4DB2-BD59-A6C34878D82A}">
                    <a16:rowId xmlns:a16="http://schemas.microsoft.com/office/drawing/2014/main" xmlns="" val="2185898686"/>
                  </a:ext>
                </a:extLst>
              </a:tr>
            </a:tbl>
          </a:graphicData>
        </a:graphic>
      </p:graphicFrame>
      <p:sp>
        <p:nvSpPr>
          <p:cNvPr id="5" name="CuadroTexto 4">
            <a:extLst>
              <a:ext uri="{FF2B5EF4-FFF2-40B4-BE49-F238E27FC236}">
                <a16:creationId xmlns:a16="http://schemas.microsoft.com/office/drawing/2014/main" xmlns="" id="{362C5F26-D090-4ABA-8FDF-C95815955E75}"/>
              </a:ext>
            </a:extLst>
          </p:cNvPr>
          <p:cNvSpPr txBox="1"/>
          <p:nvPr/>
        </p:nvSpPr>
        <p:spPr>
          <a:xfrm>
            <a:off x="6437745" y="3171900"/>
            <a:ext cx="4876800" cy="1477328"/>
          </a:xfrm>
          <a:prstGeom prst="rect">
            <a:avLst/>
          </a:prstGeom>
          <a:solidFill>
            <a:schemeClr val="accent2">
              <a:lumMod val="60000"/>
              <a:lumOff val="40000"/>
            </a:schemeClr>
          </a:solidFill>
        </p:spPr>
        <p:txBody>
          <a:bodyPr wrap="square">
            <a:spAutoFit/>
          </a:bodyPr>
          <a:lstStyle/>
          <a:p>
            <a:pPr algn="just"/>
            <a:r>
              <a:rPr lang="es-MX" sz="1800" dirty="0">
                <a:effectLst/>
                <a:latin typeface="Calibri Light" panose="020F0302020204030204" pitchFamily="34" charset="0"/>
                <a:ea typeface="Calibri" panose="020F0502020204030204" pitchFamily="34" charset="0"/>
                <a:cs typeface="Times New Roman" panose="02020603050405020304" pitchFamily="18" charset="0"/>
              </a:rPr>
              <a:t>El testigo Juan Gabriel Domínguez mencionó que la propiedad de la finca los Aguacates le pertenece a la Institución de Bienes Particulares, corroborado con la cesión de derechos. Por lo tanto, el actor no sufre directamente los daños que reclama</a:t>
            </a:r>
            <a:r>
              <a:rPr lang="es-MX" dirty="0">
                <a:latin typeface="Calibri Light" panose="020F0302020204030204" pitchFamily="34" charset="0"/>
                <a:ea typeface="Calibri" panose="020F0502020204030204" pitchFamily="34" charset="0"/>
                <a:cs typeface="Times New Roman" panose="02020603050405020304" pitchFamily="18" charset="0"/>
              </a:rPr>
              <a:t>.</a:t>
            </a:r>
            <a:endParaRPr lang="es-MX" dirty="0"/>
          </a:p>
        </p:txBody>
      </p:sp>
    </p:spTree>
    <p:extLst>
      <p:ext uri="{BB962C8B-B14F-4D97-AF65-F5344CB8AC3E}">
        <p14:creationId xmlns:p14="http://schemas.microsoft.com/office/powerpoint/2010/main" val="75681007"/>
      </p:ext>
    </p:extLst>
  </p:cSld>
  <p:clrMapOvr>
    <a:masterClrMapping/>
  </p:clrMapOvr>
</p:sld>
</file>

<file path=ppt/theme/theme1.xml><?xml version="1.0" encoding="utf-8"?>
<a:theme xmlns:a="http://schemas.openxmlformats.org/drawingml/2006/main" name="Galería">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TM10001114[[fn=Galería]]</Template>
  <TotalTime>1291</TotalTime>
  <Words>3742</Words>
  <Application>Microsoft Office PowerPoint</Application>
  <PresentationFormat>Personalizado</PresentationFormat>
  <Paragraphs>183</Paragraphs>
  <Slides>24</Slides>
  <Notes>0</Notes>
  <HiddenSlides>0</HiddenSlides>
  <MMClips>0</MMClips>
  <ScaleCrop>false</ScaleCrop>
  <HeadingPairs>
    <vt:vector size="4" baseType="variant">
      <vt:variant>
        <vt:lpstr>Tema</vt:lpstr>
      </vt:variant>
      <vt:variant>
        <vt:i4>1</vt:i4>
      </vt:variant>
      <vt:variant>
        <vt:lpstr>Títulos de diapositiva</vt:lpstr>
      </vt:variant>
      <vt:variant>
        <vt:i4>24</vt:i4>
      </vt:variant>
    </vt:vector>
  </HeadingPairs>
  <TitlesOfParts>
    <vt:vector size="25" baseType="lpstr">
      <vt:lpstr>Galería</vt:lpstr>
      <vt:lpstr>Técnicas de redacción</vt:lpstr>
      <vt:lpstr>Sentencias claras  y concretas</vt:lpstr>
      <vt:lpstr>Reglas de redacción</vt:lpstr>
      <vt:lpstr>1. ERRORES QUE IMPIDEN RESPETAR LAS REGLAS DE COHERENCIA Y COHESION</vt:lpstr>
      <vt:lpstr>1.- errores en las EXPRESIONES REFERENCIALES</vt:lpstr>
      <vt:lpstr>2.- Falta de coherencia jurídica</vt:lpstr>
      <vt:lpstr>3.- FALTA DE COHESION</vt:lpstr>
      <vt:lpstr>c) Conectores lógicos</vt:lpstr>
      <vt:lpstr>Uso de FALSOS CONECTORES Y aplicación Excesiva</vt:lpstr>
      <vt:lpstr>4.- falta de síntesis</vt:lpstr>
      <vt:lpstr>Presentación de PowerPoint</vt:lpstr>
      <vt:lpstr>2.- TECNICAS DE REDACCION</vt:lpstr>
      <vt:lpstr>1.- preescritura</vt:lpstr>
      <vt:lpstr>REDACCION de párrafos</vt:lpstr>
      <vt:lpstr>Tipos de párrafos: </vt:lpstr>
      <vt:lpstr>PARRAFO ARGUMENTATIVO</vt:lpstr>
      <vt:lpstr>Post redacción</vt:lpstr>
      <vt:lpstr>MANDAMIENTOS DE LA REDACCION JUIRIDICA</vt:lpstr>
      <vt:lpstr>Mas reglas de redacción:</vt:lpstr>
      <vt:lpstr>BIBLIOGRAFIA</vt:lpstr>
      <vt:lpstr>Presentación de PowerPoint</vt:lpstr>
      <vt:lpstr> Gracias por su atención</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Técnicas de redacción</dc:title>
  <dc:creator>Jucai Jimenez Aquino</dc:creator>
  <cp:lastModifiedBy>ejudicialpc02</cp:lastModifiedBy>
  <cp:revision>48</cp:revision>
  <dcterms:created xsi:type="dcterms:W3CDTF">2020-07-05T14:51:04Z</dcterms:created>
  <dcterms:modified xsi:type="dcterms:W3CDTF">2020-08-11T17:38:41Z</dcterms:modified>
</cp:coreProperties>
</file>