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Narrow"/>
          <a:ea typeface="Arial Narrow"/>
          <a:cs typeface="Arial Narrow"/>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D3CF"/>
          </a:solidFill>
        </a:fill>
      </a:tcStyle>
    </a:wholeTbl>
    <a:band2H>
      <a:tcTxStyle/>
      <a:tcStyle>
        <a:tcBdr/>
        <a:fill>
          <a:solidFill>
            <a:srgbClr val="F5EAE8"/>
          </a:solidFill>
        </a:fill>
      </a:tcStyle>
    </a:band2H>
    <a:firstCol>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Narrow"/>
          <a:ea typeface="Arial Narrow"/>
          <a:cs typeface="Arial Narrow"/>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AD4"/>
          </a:solidFill>
        </a:fill>
      </a:tcStyle>
    </a:wholeTbl>
    <a:band2H>
      <a:tcTxStyle/>
      <a:tcStyle>
        <a:tcBdr/>
        <a:fill>
          <a:solidFill>
            <a:srgbClr val="EEEDEB"/>
          </a:solidFill>
        </a:fill>
      </a:tcStyle>
    </a:band2H>
    <a:firstCol>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Narrow"/>
          <a:ea typeface="Arial Narrow"/>
          <a:cs typeface="Arial Narrow"/>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5D6"/>
          </a:solidFill>
        </a:fill>
      </a:tcStyle>
    </a:wholeTbl>
    <a:band2H>
      <a:tcTxStyle/>
      <a:tcStyle>
        <a:tcBdr/>
        <a:fill>
          <a:solidFill>
            <a:srgbClr val="EBEBEC"/>
          </a:solidFill>
        </a:fill>
      </a:tcStyle>
    </a:band2H>
    <a:firstCol>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Narrow"/>
          <a:ea typeface="Arial Narrow"/>
          <a:cs typeface="Arial Narrow"/>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Narrow"/>
          <a:ea typeface="Arial Narrow"/>
          <a:cs typeface="Arial Narrow"/>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Narrow"/>
          <a:ea typeface="Arial Narrow"/>
          <a:cs typeface="Arial Narrow"/>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Narrow"/>
          <a:ea typeface="Arial Narrow"/>
          <a:cs typeface="Arial Narrow"/>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Narrow"/>
          <a:ea typeface="Arial Narrow"/>
          <a:cs typeface="Arial Narrow"/>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Narrow"/>
          <a:ea typeface="Arial Narrow"/>
          <a:cs typeface="Arial Narrow"/>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Narrow"/>
          <a:ea typeface="Arial Narrow"/>
          <a:cs typeface="Arial Narrow"/>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Narrow"/>
          <a:ea typeface="Arial Narrow"/>
          <a:cs typeface="Arial Narrow"/>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Narrow"/>
          <a:ea typeface="Arial Narrow"/>
          <a:cs typeface="Arial Narrow"/>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Narrow"/>
          <a:ea typeface="Arial Narrow"/>
          <a:cs typeface="Arial Narrow"/>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79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 name="Shape 112"/>
          <p:cNvSpPr>
            <a:spLocks noGrp="1" noRot="1" noChangeAspect="1"/>
          </p:cNvSpPr>
          <p:nvPr>
            <p:ph type="sldImg"/>
          </p:nvPr>
        </p:nvSpPr>
        <p:spPr>
          <a:xfrm>
            <a:off x="1143000" y="685800"/>
            <a:ext cx="4572000" cy="3429000"/>
          </a:xfrm>
          <a:prstGeom prst="rect">
            <a:avLst/>
          </a:prstGeom>
        </p:spPr>
        <p:txBody>
          <a:bodyPr/>
          <a:lstStyle/>
          <a:p>
            <a:endParaRPr/>
          </a:p>
        </p:txBody>
      </p:sp>
      <p:sp>
        <p:nvSpPr>
          <p:cNvPr id="113" name="Shape 11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143624681"/>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de título">
    <p:spTree>
      <p:nvGrpSpPr>
        <p:cNvPr id="1" name=""/>
        <p:cNvGrpSpPr/>
        <p:nvPr/>
      </p:nvGrpSpPr>
      <p:grpSpPr>
        <a:xfrm>
          <a:off x="0" y="0"/>
          <a:ext cx="0" cy="0"/>
          <a:chOff x="0" y="0"/>
          <a:chExt cx="0" cy="0"/>
        </a:xfrm>
      </p:grpSpPr>
      <p:sp>
        <p:nvSpPr>
          <p:cNvPr id="13" name="Rectangle 6"/>
          <p:cNvSpPr/>
          <p:nvPr/>
        </p:nvSpPr>
        <p:spPr>
          <a:xfrm>
            <a:off x="7010400" y="152399"/>
            <a:ext cx="1981200" cy="6556248"/>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14" name="Rectangle 7"/>
          <p:cNvSpPr/>
          <p:nvPr/>
        </p:nvSpPr>
        <p:spPr>
          <a:xfrm>
            <a:off x="152400" y="153923"/>
            <a:ext cx="6705600" cy="6553201"/>
          </a:xfrm>
          <a:prstGeom prst="rect">
            <a:avLst/>
          </a:prstGeom>
          <a:solidFill>
            <a:srgbClr val="534949"/>
          </a:solidFill>
          <a:ln w="12700">
            <a:miter lim="400000"/>
          </a:ln>
        </p:spPr>
        <p:txBody>
          <a:bodyPr lIns="45719" rIns="45719" anchor="ctr"/>
          <a:lstStyle/>
          <a:p>
            <a:pPr algn="ctr">
              <a:defRPr>
                <a:solidFill>
                  <a:srgbClr val="FFFFFF"/>
                </a:solidFill>
              </a:defRPr>
            </a:pPr>
            <a:endParaRPr/>
          </a:p>
        </p:txBody>
      </p:sp>
      <p:sp>
        <p:nvSpPr>
          <p:cNvPr id="15" name="Nivel de texto 1…"/>
          <p:cNvSpPr txBox="1">
            <a:spLocks noGrp="1"/>
          </p:cNvSpPr>
          <p:nvPr>
            <p:ph type="body" sz="quarter" idx="1"/>
          </p:nvPr>
        </p:nvSpPr>
        <p:spPr>
          <a:xfrm>
            <a:off x="7010400" y="2052959"/>
            <a:ext cx="1981200" cy="1828801"/>
          </a:xfrm>
          <a:prstGeom prst="rect">
            <a:avLst/>
          </a:prstGeom>
        </p:spPr>
        <p:txBody>
          <a:bodyPr anchor="ctr"/>
          <a:lstStyle>
            <a:lvl1pPr marL="0" indent="0">
              <a:buClrTx/>
              <a:buSzTx/>
              <a:buNone/>
              <a:defRPr sz="1900">
                <a:solidFill>
                  <a:srgbClr val="FFFFFF"/>
                </a:solidFill>
              </a:defRPr>
            </a:lvl1pPr>
            <a:lvl2pPr marL="0" indent="457200">
              <a:buClrTx/>
              <a:buSzTx/>
              <a:buNone/>
              <a:defRPr sz="1900">
                <a:solidFill>
                  <a:srgbClr val="FFFFFF"/>
                </a:solidFill>
              </a:defRPr>
            </a:lvl2pPr>
            <a:lvl3pPr marL="0" indent="914400">
              <a:buClrTx/>
              <a:buSzTx/>
              <a:buNone/>
              <a:defRPr sz="1900">
                <a:solidFill>
                  <a:srgbClr val="FFFFFF"/>
                </a:solidFill>
              </a:defRPr>
            </a:lvl3pPr>
            <a:lvl4pPr marL="0" indent="1371600">
              <a:buClrTx/>
              <a:buSzTx/>
              <a:buNone/>
              <a:defRPr sz="1900">
                <a:solidFill>
                  <a:srgbClr val="FFFFFF"/>
                </a:solidFill>
              </a:defRPr>
            </a:lvl4pPr>
            <a:lvl5pPr marL="0" indent="1828800">
              <a:buClrTx/>
              <a:buSzTx/>
              <a:buNone/>
              <a:defRPr sz="1900">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16" name="Texto del título"/>
          <p:cNvSpPr txBox="1">
            <a:spLocks noGrp="1"/>
          </p:cNvSpPr>
          <p:nvPr>
            <p:ph type="title"/>
          </p:nvPr>
        </p:nvSpPr>
        <p:spPr>
          <a:xfrm>
            <a:off x="457200" y="2052959"/>
            <a:ext cx="6324600" cy="1828801"/>
          </a:xfrm>
          <a:prstGeom prst="rect">
            <a:avLst/>
          </a:prstGeom>
        </p:spPr>
        <p:txBody>
          <a:bodyPr/>
          <a:lstStyle>
            <a:lvl1pPr algn="r">
              <a:defRPr sz="4200" spc="150"/>
            </a:lvl1pPr>
          </a:lstStyle>
          <a:p>
            <a:r>
              <a:t>Texto del título</a:t>
            </a:r>
          </a:p>
        </p:txBody>
      </p:sp>
      <p:sp>
        <p:nvSpPr>
          <p:cNvPr id="17" name="Número de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Imagen con título">
    <p:bg>
      <p:bgPr>
        <a:solidFill>
          <a:srgbClr val="534949"/>
        </a:solidFill>
        <a:effectLst/>
      </p:bgPr>
    </p:bg>
    <p:spTree>
      <p:nvGrpSpPr>
        <p:cNvPr id="1" name=""/>
        <p:cNvGrpSpPr/>
        <p:nvPr/>
      </p:nvGrpSpPr>
      <p:grpSpPr>
        <a:xfrm>
          <a:off x="0" y="0"/>
          <a:ext cx="0" cy="0"/>
          <a:chOff x="0" y="0"/>
          <a:chExt cx="0" cy="0"/>
        </a:xfrm>
      </p:grpSpPr>
      <p:sp>
        <p:nvSpPr>
          <p:cNvPr id="101" name="Rectangle 7"/>
          <p:cNvSpPr/>
          <p:nvPr/>
        </p:nvSpPr>
        <p:spPr>
          <a:xfrm>
            <a:off x="0" y="0"/>
            <a:ext cx="9144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2" name="Rectangle 8"/>
          <p:cNvSpPr/>
          <p:nvPr/>
        </p:nvSpPr>
        <p:spPr>
          <a:xfrm>
            <a:off x="7010400" y="150876"/>
            <a:ext cx="1981200" cy="6556248"/>
          </a:xfrm>
          <a:prstGeom prst="rect">
            <a:avLst/>
          </a:prstGeom>
          <a:solidFill>
            <a:srgbClr val="534949"/>
          </a:solidFill>
          <a:ln w="12700">
            <a:miter lim="400000"/>
          </a:ln>
        </p:spPr>
        <p:txBody>
          <a:bodyPr lIns="45719" rIns="45719" anchor="ctr"/>
          <a:lstStyle/>
          <a:p>
            <a:pPr algn="ctr">
              <a:defRPr>
                <a:solidFill>
                  <a:srgbClr val="FFFFFF"/>
                </a:solidFill>
              </a:defRPr>
            </a:pPr>
            <a:endParaRPr/>
          </a:p>
        </p:txBody>
      </p:sp>
      <p:sp>
        <p:nvSpPr>
          <p:cNvPr id="103" name="Picture Placeholder 2"/>
          <p:cNvSpPr>
            <a:spLocks noGrp="1"/>
          </p:cNvSpPr>
          <p:nvPr>
            <p:ph type="pic" idx="13"/>
          </p:nvPr>
        </p:nvSpPr>
        <p:spPr>
          <a:xfrm>
            <a:off x="152400" y="152400"/>
            <a:ext cx="6705600" cy="6553200"/>
          </a:xfrm>
          <a:prstGeom prst="rect">
            <a:avLst/>
          </a:prstGeom>
        </p:spPr>
        <p:txBody>
          <a:bodyPr lIns="91439" rIns="91439">
            <a:noAutofit/>
          </a:bodyPr>
          <a:lstStyle/>
          <a:p>
            <a:endParaRPr/>
          </a:p>
        </p:txBody>
      </p:sp>
      <p:sp>
        <p:nvSpPr>
          <p:cNvPr id="104" name="Nivel de texto 1…"/>
          <p:cNvSpPr txBox="1">
            <a:spLocks noGrp="1"/>
          </p:cNvSpPr>
          <p:nvPr>
            <p:ph type="body" sz="quarter" idx="1"/>
          </p:nvPr>
        </p:nvSpPr>
        <p:spPr>
          <a:xfrm>
            <a:off x="7162800" y="2133600"/>
            <a:ext cx="1676400" cy="2971800"/>
          </a:xfrm>
          <a:prstGeom prst="rect">
            <a:avLst/>
          </a:prstGeom>
        </p:spPr>
        <p:txBody>
          <a:bodyPr lIns="0" tIns="0" rIns="0" bIns="0"/>
          <a:lstStyle>
            <a:lvl1pPr marL="0" indent="0">
              <a:spcBef>
                <a:spcPts val="300"/>
              </a:spcBef>
              <a:buClrTx/>
              <a:buSzTx/>
              <a:buNone/>
              <a:defRPr sz="1400">
                <a:solidFill>
                  <a:srgbClr val="FFFFFF"/>
                </a:solidFill>
              </a:defRPr>
            </a:lvl1pPr>
            <a:lvl2pPr marL="0" indent="457200">
              <a:spcBef>
                <a:spcPts val="300"/>
              </a:spcBef>
              <a:buClrTx/>
              <a:buSzTx/>
              <a:buNone/>
              <a:defRPr sz="1400">
                <a:solidFill>
                  <a:srgbClr val="FFFFFF"/>
                </a:solidFill>
              </a:defRPr>
            </a:lvl2pPr>
            <a:lvl3pPr marL="0" indent="914400">
              <a:spcBef>
                <a:spcPts val="300"/>
              </a:spcBef>
              <a:buClrTx/>
              <a:buSzTx/>
              <a:buNone/>
              <a:defRPr sz="1400">
                <a:solidFill>
                  <a:srgbClr val="FFFFFF"/>
                </a:solidFill>
              </a:defRPr>
            </a:lvl3pPr>
            <a:lvl4pPr marL="0" indent="1371600">
              <a:spcBef>
                <a:spcPts val="300"/>
              </a:spcBef>
              <a:buClrTx/>
              <a:buSzTx/>
              <a:buNone/>
              <a:defRPr sz="1400">
                <a:solidFill>
                  <a:srgbClr val="FFFFFF"/>
                </a:solidFill>
              </a:defRPr>
            </a:lvl4pPr>
            <a:lvl5pPr marL="0" indent="1828800">
              <a:spcBef>
                <a:spcPts val="300"/>
              </a:spcBef>
              <a:buClrTx/>
              <a:buSzTx/>
              <a:buNone/>
              <a:defRPr sz="1400">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105" name="Texto del título"/>
          <p:cNvSpPr txBox="1">
            <a:spLocks noGrp="1"/>
          </p:cNvSpPr>
          <p:nvPr>
            <p:ph type="title"/>
          </p:nvPr>
        </p:nvSpPr>
        <p:spPr>
          <a:xfrm>
            <a:off x="7162800" y="460248"/>
            <a:ext cx="1676400" cy="1673352"/>
          </a:xfrm>
          <a:prstGeom prst="rect">
            <a:avLst/>
          </a:prstGeom>
        </p:spPr>
        <p:txBody>
          <a:bodyPr anchor="b"/>
          <a:lstStyle>
            <a:lvl1pPr algn="l">
              <a:defRPr sz="2000" spc="150">
                <a:solidFill>
                  <a:srgbClr val="CCD1B9"/>
                </a:solidFill>
              </a:defRPr>
            </a:lvl1pPr>
          </a:lstStyle>
          <a:p>
            <a:r>
              <a:t>Texto del título</a:t>
            </a:r>
          </a:p>
        </p:txBody>
      </p:sp>
      <p:sp>
        <p:nvSpPr>
          <p:cNvPr id="106" name="Número de diapositiva"/>
          <p:cNvSpPr txBox="1">
            <a:spLocks noGrp="1"/>
          </p:cNvSpPr>
          <p:nvPr>
            <p:ph type="sldNum" sz="quarter" idx="2"/>
          </p:nvPr>
        </p:nvSpPr>
        <p:spPr>
          <a:prstGeom prst="rect">
            <a:avLst/>
          </a:prstGeom>
        </p:spPr>
        <p:txBody>
          <a:bodyPr/>
          <a:lstStyle>
            <a:lvl1pPr>
              <a:defRPr>
                <a:solidFill>
                  <a:srgbClr val="CCD1B9"/>
                </a:solidFill>
              </a:defRPr>
            </a:lvl1p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iapositiva de título 0">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4" name="Nivel de texto 1…"/>
          <p:cNvSpPr txBox="1">
            <a:spLocks noGrp="1"/>
          </p:cNvSpPr>
          <p:nvPr>
            <p:ph type="body" sz="quarter" idx="1"/>
          </p:nvPr>
        </p:nvSpPr>
        <p:spPr>
          <a:xfrm>
            <a:off x="7010400" y="2052959"/>
            <a:ext cx="1981200" cy="1828801"/>
          </a:xfrm>
          <a:prstGeom prst="rect">
            <a:avLst/>
          </a:prstGeom>
        </p:spPr>
        <p:txBody>
          <a:bodyPr anchor="ctr"/>
          <a:lstStyle>
            <a:lvl1pPr marL="0" indent="0">
              <a:buClrTx/>
              <a:buSzTx/>
              <a:buNone/>
              <a:defRPr sz="1900">
                <a:solidFill>
                  <a:srgbClr val="FFFFFF"/>
                </a:solidFill>
              </a:defRPr>
            </a:lvl1pPr>
            <a:lvl2pPr marL="0" indent="457200">
              <a:buClrTx/>
              <a:buSzTx/>
              <a:buNone/>
              <a:defRPr sz="1900">
                <a:solidFill>
                  <a:srgbClr val="FFFFFF"/>
                </a:solidFill>
              </a:defRPr>
            </a:lvl2pPr>
            <a:lvl3pPr marL="0" indent="914400">
              <a:buClrTx/>
              <a:buSzTx/>
              <a:buNone/>
              <a:defRPr sz="1900">
                <a:solidFill>
                  <a:srgbClr val="FFFFFF"/>
                </a:solidFill>
              </a:defRPr>
            </a:lvl3pPr>
            <a:lvl4pPr marL="0" indent="1371600">
              <a:buClrTx/>
              <a:buSzTx/>
              <a:buNone/>
              <a:defRPr sz="1900">
                <a:solidFill>
                  <a:srgbClr val="FFFFFF"/>
                </a:solidFill>
              </a:defRPr>
            </a:lvl4pPr>
            <a:lvl5pPr marL="0" indent="1828800">
              <a:buClrTx/>
              <a:buSzTx/>
              <a:buNone/>
              <a:defRPr sz="1900">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25" name="Texto del título"/>
          <p:cNvSpPr txBox="1">
            <a:spLocks noGrp="1"/>
          </p:cNvSpPr>
          <p:nvPr>
            <p:ph type="title"/>
          </p:nvPr>
        </p:nvSpPr>
        <p:spPr>
          <a:xfrm>
            <a:off x="457200" y="2052959"/>
            <a:ext cx="6324600" cy="1828801"/>
          </a:xfrm>
          <a:prstGeom prst="rect">
            <a:avLst/>
          </a:prstGeom>
        </p:spPr>
        <p:txBody>
          <a:bodyPr/>
          <a:lstStyle>
            <a:lvl1pPr algn="r">
              <a:defRPr sz="4200" spc="150"/>
            </a:lvl1pPr>
          </a:lstStyle>
          <a:p>
            <a:r>
              <a:t>Texto del título</a:t>
            </a:r>
          </a:p>
        </p:txBody>
      </p:sp>
      <p:sp>
        <p:nvSpPr>
          <p:cNvPr id="26" name="Número de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33"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4" name="Texto del título"/>
          <p:cNvSpPr txBox="1">
            <a:spLocks noGrp="1"/>
          </p:cNvSpPr>
          <p:nvPr>
            <p:ph type="title"/>
          </p:nvPr>
        </p:nvSpPr>
        <p:spPr>
          <a:prstGeom prst="rect">
            <a:avLst/>
          </a:prstGeom>
        </p:spPr>
        <p:txBody>
          <a:bodyPr/>
          <a:lstStyle/>
          <a:p>
            <a:r>
              <a:t>Texto del título</a:t>
            </a:r>
          </a:p>
        </p:txBody>
      </p:sp>
      <p:sp>
        <p:nvSpPr>
          <p:cNvPr id="3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Encabezado de sección">
    <p:spTree>
      <p:nvGrpSpPr>
        <p:cNvPr id="1" name=""/>
        <p:cNvGrpSpPr/>
        <p:nvPr/>
      </p:nvGrpSpPr>
      <p:grpSpPr>
        <a:xfrm>
          <a:off x="0" y="0"/>
          <a:ext cx="0" cy="0"/>
          <a:chOff x="0" y="0"/>
          <a:chExt cx="0" cy="0"/>
        </a:xfrm>
      </p:grpSpPr>
      <p:sp>
        <p:nvSpPr>
          <p:cNvPr id="42" name="Rectangle 6"/>
          <p:cNvSpPr/>
          <p:nvPr/>
        </p:nvSpPr>
        <p:spPr>
          <a:xfrm>
            <a:off x="7010400" y="152399"/>
            <a:ext cx="1981200" cy="6556248"/>
          </a:xfrm>
          <a:prstGeom prst="rect">
            <a:avLst/>
          </a:prstGeom>
          <a:solidFill>
            <a:srgbClr val="534949"/>
          </a:solidFill>
          <a:ln w="12700">
            <a:miter lim="400000"/>
          </a:ln>
        </p:spPr>
        <p:txBody>
          <a:bodyPr lIns="45719" rIns="45719" anchor="ctr"/>
          <a:lstStyle/>
          <a:p>
            <a:pPr algn="ctr">
              <a:defRPr>
                <a:solidFill>
                  <a:srgbClr val="FFFFFF"/>
                </a:solidFill>
              </a:defRPr>
            </a:pPr>
            <a:endParaRPr/>
          </a:p>
        </p:txBody>
      </p:sp>
      <p:sp>
        <p:nvSpPr>
          <p:cNvPr id="43" name="Rectangle 7"/>
          <p:cNvSpPr/>
          <p:nvPr/>
        </p:nvSpPr>
        <p:spPr>
          <a:xfrm>
            <a:off x="152400" y="153923"/>
            <a:ext cx="6705600" cy="6553201"/>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44" name="Nivel de texto 1…"/>
          <p:cNvSpPr txBox="1">
            <a:spLocks noGrp="1"/>
          </p:cNvSpPr>
          <p:nvPr>
            <p:ph type="body" sz="quarter" idx="1"/>
          </p:nvPr>
        </p:nvSpPr>
        <p:spPr>
          <a:xfrm>
            <a:off x="7162799" y="2892276"/>
            <a:ext cx="1600202" cy="1645922"/>
          </a:xfrm>
          <a:prstGeom prst="rect">
            <a:avLst/>
          </a:prstGeom>
        </p:spPr>
        <p:txBody>
          <a:bodyPr anchor="ctr"/>
          <a:lstStyle>
            <a:lvl1pPr marL="0" indent="0">
              <a:buClrTx/>
              <a:buSzTx/>
              <a:buNone/>
              <a:defRPr>
                <a:solidFill>
                  <a:srgbClr val="CCD1B9"/>
                </a:solidFill>
              </a:defRPr>
            </a:lvl1pPr>
            <a:lvl2pPr marL="0" indent="457200">
              <a:buClrTx/>
              <a:buSzTx/>
              <a:buNone/>
              <a:defRPr>
                <a:solidFill>
                  <a:srgbClr val="CCD1B9"/>
                </a:solidFill>
              </a:defRPr>
            </a:lvl2pPr>
            <a:lvl3pPr marL="0" indent="914400">
              <a:buClrTx/>
              <a:buSzTx/>
              <a:buNone/>
              <a:defRPr>
                <a:solidFill>
                  <a:srgbClr val="CCD1B9"/>
                </a:solidFill>
              </a:defRPr>
            </a:lvl3pPr>
            <a:lvl4pPr marL="0" indent="1371600">
              <a:buClrTx/>
              <a:buSzTx/>
              <a:buNone/>
              <a:defRPr>
                <a:solidFill>
                  <a:srgbClr val="CCD1B9"/>
                </a:solidFill>
              </a:defRPr>
            </a:lvl4pPr>
            <a:lvl5pPr marL="0" indent="1828800">
              <a:buClrTx/>
              <a:buSzTx/>
              <a:buNone/>
              <a:defRPr>
                <a:solidFill>
                  <a:srgbClr val="CCD1B9"/>
                </a:solidFill>
              </a:defRPr>
            </a:lvl5pPr>
          </a:lstStyle>
          <a:p>
            <a:r>
              <a:t>Nivel de texto 1</a:t>
            </a:r>
          </a:p>
          <a:p>
            <a:pPr lvl="1"/>
            <a:r>
              <a:t>Nivel de texto 2</a:t>
            </a:r>
          </a:p>
          <a:p>
            <a:pPr lvl="2"/>
            <a:r>
              <a:t>Nivel de texto 3</a:t>
            </a:r>
          </a:p>
          <a:p>
            <a:pPr lvl="3"/>
            <a:r>
              <a:t>Nivel de texto 4</a:t>
            </a:r>
          </a:p>
          <a:p>
            <a:pPr lvl="4"/>
            <a:r>
              <a:t>Nivel de texto 5</a:t>
            </a:r>
          </a:p>
        </p:txBody>
      </p:sp>
      <p:sp>
        <p:nvSpPr>
          <p:cNvPr id="45" name="Texto del título"/>
          <p:cNvSpPr txBox="1">
            <a:spLocks noGrp="1"/>
          </p:cNvSpPr>
          <p:nvPr>
            <p:ph type="title"/>
          </p:nvPr>
        </p:nvSpPr>
        <p:spPr>
          <a:xfrm>
            <a:off x="381000" y="2892276"/>
            <a:ext cx="6324600" cy="1645922"/>
          </a:xfrm>
          <a:prstGeom prst="rect">
            <a:avLst/>
          </a:prstGeom>
        </p:spPr>
        <p:txBody>
          <a:bodyPr/>
          <a:lstStyle>
            <a:lvl1pPr algn="r">
              <a:defRPr sz="4200" spc="150"/>
            </a:lvl1pPr>
          </a:lstStyle>
          <a:p>
            <a:r>
              <a:t>Texto del título</a:t>
            </a:r>
          </a:p>
        </p:txBody>
      </p:sp>
      <p:sp>
        <p:nvSpPr>
          <p:cNvPr id="46" name="Número de diapositiva"/>
          <p:cNvSpPr txBox="1">
            <a:spLocks noGrp="1"/>
          </p:cNvSpPr>
          <p:nvPr>
            <p:ph type="sldNum" sz="quarter" idx="2"/>
          </p:nvPr>
        </p:nvSpPr>
        <p:spPr>
          <a:prstGeom prst="rect">
            <a:avLst/>
          </a:prstGeom>
        </p:spPr>
        <p:txBody>
          <a:bodyPr/>
          <a:lstStyle>
            <a:lvl1pPr>
              <a:defRPr>
                <a:solidFill>
                  <a:srgbClr val="CCD1B9"/>
                </a:solidFill>
              </a:defRPr>
            </a:lvl1p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53" name="Nivel de texto 1…"/>
          <p:cNvSpPr txBox="1">
            <a:spLocks noGrp="1"/>
          </p:cNvSpPr>
          <p:nvPr>
            <p:ph type="body" sz="half" idx="1"/>
          </p:nvPr>
        </p:nvSpPr>
        <p:spPr>
          <a:xfrm>
            <a:off x="457200" y="1719072"/>
            <a:ext cx="4038600" cy="4407409"/>
          </a:xfrm>
          <a:prstGeom prst="rect">
            <a:avLst/>
          </a:prstGeom>
        </p:spPr>
        <p:txBody>
          <a:bodyPr/>
          <a:lstStyle>
            <a:lvl1pPr>
              <a:spcBef>
                <a:spcPts val="600"/>
              </a:spcBef>
              <a:defRPr sz="2800"/>
            </a:lvl1pPr>
            <a:lvl2pPr marL="579119" indent="-213359">
              <a:spcBef>
                <a:spcPts val="600"/>
              </a:spcBef>
              <a:defRPr sz="2800"/>
            </a:lvl2pPr>
            <a:lvl3pPr marL="896112" indent="-256032">
              <a:spcBef>
                <a:spcPts val="600"/>
              </a:spcBef>
              <a:defRPr sz="2800"/>
            </a:lvl3pPr>
            <a:lvl4pPr marL="1198880" indent="-284480">
              <a:spcBef>
                <a:spcPts val="600"/>
              </a:spcBef>
              <a:defRPr sz="2800"/>
            </a:lvl4pPr>
            <a:lvl5pPr marL="1381760" indent="-284480">
              <a:spcBef>
                <a:spcPts val="600"/>
              </a:spcBef>
              <a:defRPr sz="2800"/>
            </a:lvl5pPr>
          </a:lstStyle>
          <a:p>
            <a:r>
              <a:t>Nivel de texto 1</a:t>
            </a:r>
          </a:p>
          <a:p>
            <a:pPr lvl="1"/>
            <a:r>
              <a:t>Nivel de texto 2</a:t>
            </a:r>
          </a:p>
          <a:p>
            <a:pPr lvl="2"/>
            <a:r>
              <a:t>Nivel de texto 3</a:t>
            </a:r>
          </a:p>
          <a:p>
            <a:pPr lvl="3"/>
            <a:r>
              <a:t>Nivel de texto 4</a:t>
            </a:r>
          </a:p>
          <a:p>
            <a:pPr lvl="4"/>
            <a:r>
              <a:t>Nivel de texto 5</a:t>
            </a:r>
          </a:p>
        </p:txBody>
      </p:sp>
      <p:sp>
        <p:nvSpPr>
          <p:cNvPr id="54" name="Texto del título"/>
          <p:cNvSpPr txBox="1">
            <a:spLocks noGrp="1"/>
          </p:cNvSpPr>
          <p:nvPr>
            <p:ph type="title"/>
          </p:nvPr>
        </p:nvSpPr>
        <p:spPr>
          <a:prstGeom prst="rect">
            <a:avLst/>
          </a:prstGeom>
        </p:spPr>
        <p:txBody>
          <a:bodyPr/>
          <a:lstStyle/>
          <a:p>
            <a:r>
              <a:t>Texto del título</a:t>
            </a:r>
          </a:p>
        </p:txBody>
      </p:sp>
      <p:sp>
        <p:nvSpPr>
          <p:cNvPr id="5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62" name="Nivel de texto 1…"/>
          <p:cNvSpPr txBox="1">
            <a:spLocks noGrp="1"/>
          </p:cNvSpPr>
          <p:nvPr>
            <p:ph type="body" sz="quarter" idx="1"/>
          </p:nvPr>
        </p:nvSpPr>
        <p:spPr>
          <a:xfrm>
            <a:off x="457200" y="1722438"/>
            <a:ext cx="4040188" cy="639763"/>
          </a:xfrm>
          <a:prstGeom prst="rect">
            <a:avLst/>
          </a:prstGeom>
        </p:spPr>
        <p:txBody>
          <a:bodyPr anchor="b"/>
          <a:lstStyle>
            <a:lvl1pPr marL="0" indent="0" algn="ctr">
              <a:spcBef>
                <a:spcPts val="500"/>
              </a:spcBef>
              <a:buClrTx/>
              <a:buSzTx/>
              <a:buNone/>
              <a:defRPr sz="2400"/>
            </a:lvl1pPr>
            <a:lvl2pPr marL="0" indent="457200" algn="ctr">
              <a:spcBef>
                <a:spcPts val="500"/>
              </a:spcBef>
              <a:buClrTx/>
              <a:buSzTx/>
              <a:buNone/>
              <a:defRPr sz="2400"/>
            </a:lvl2pPr>
            <a:lvl3pPr marL="0" indent="914400" algn="ctr">
              <a:spcBef>
                <a:spcPts val="500"/>
              </a:spcBef>
              <a:buClrTx/>
              <a:buSzTx/>
              <a:buNone/>
              <a:defRPr sz="2400"/>
            </a:lvl3pPr>
            <a:lvl4pPr marL="0" indent="1371600" algn="ctr">
              <a:spcBef>
                <a:spcPts val="500"/>
              </a:spcBef>
              <a:buClrTx/>
              <a:buSzTx/>
              <a:buNone/>
              <a:defRPr sz="2400"/>
            </a:lvl4pPr>
            <a:lvl5pPr marL="0" indent="1828800" algn="ctr">
              <a:spcBef>
                <a:spcPts val="500"/>
              </a:spcBef>
              <a:buClrTx/>
              <a:buSzTx/>
              <a:buNone/>
              <a:defRPr sz="2400"/>
            </a:lvl5pPr>
          </a:lstStyle>
          <a:p>
            <a:r>
              <a:t>Nivel de texto 1</a:t>
            </a:r>
          </a:p>
          <a:p>
            <a:pPr lvl="1"/>
            <a:r>
              <a:t>Nivel de texto 2</a:t>
            </a:r>
          </a:p>
          <a:p>
            <a:pPr lvl="2"/>
            <a:r>
              <a:t>Nivel de texto 3</a:t>
            </a:r>
          </a:p>
          <a:p>
            <a:pPr lvl="3"/>
            <a:r>
              <a:t>Nivel de texto 4</a:t>
            </a:r>
          </a:p>
          <a:p>
            <a:pPr lvl="4"/>
            <a:r>
              <a:t>Nivel de texto 5</a:t>
            </a:r>
          </a:p>
        </p:txBody>
      </p:sp>
      <p:sp>
        <p:nvSpPr>
          <p:cNvPr id="63" name="Text Placeholder 4"/>
          <p:cNvSpPr>
            <a:spLocks noGrp="1"/>
          </p:cNvSpPr>
          <p:nvPr>
            <p:ph type="body" sz="quarter" idx="13"/>
          </p:nvPr>
        </p:nvSpPr>
        <p:spPr>
          <a:xfrm>
            <a:off x="4645025" y="1722438"/>
            <a:ext cx="4041775" cy="639763"/>
          </a:xfrm>
          <a:prstGeom prst="rect">
            <a:avLst/>
          </a:prstGeom>
        </p:spPr>
        <p:txBody>
          <a:bodyPr anchor="b"/>
          <a:lstStyle/>
          <a:p>
            <a:pPr marL="0" indent="0" algn="ctr">
              <a:spcBef>
                <a:spcPts val="500"/>
              </a:spcBef>
              <a:buClrTx/>
              <a:buSzTx/>
              <a:buNone/>
              <a:defRPr sz="2400" spc="100"/>
            </a:pPr>
            <a:endParaRPr/>
          </a:p>
        </p:txBody>
      </p:sp>
      <p:sp>
        <p:nvSpPr>
          <p:cNvPr id="64" name="Texto del título"/>
          <p:cNvSpPr txBox="1">
            <a:spLocks noGrp="1"/>
          </p:cNvSpPr>
          <p:nvPr>
            <p:ph type="title"/>
          </p:nvPr>
        </p:nvSpPr>
        <p:spPr>
          <a:prstGeom prst="rect">
            <a:avLst/>
          </a:prstGeom>
        </p:spPr>
        <p:txBody>
          <a:bodyPr/>
          <a:lstStyle/>
          <a:p>
            <a:r>
              <a:t>Texto del título</a:t>
            </a:r>
          </a:p>
        </p:txBody>
      </p:sp>
      <p:sp>
        <p:nvSpPr>
          <p:cNvPr id="6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ólo el título">
    <p:spTree>
      <p:nvGrpSpPr>
        <p:cNvPr id="1" name=""/>
        <p:cNvGrpSpPr/>
        <p:nvPr/>
      </p:nvGrpSpPr>
      <p:grpSpPr>
        <a:xfrm>
          <a:off x="0" y="0"/>
          <a:ext cx="0" cy="0"/>
          <a:chOff x="0" y="0"/>
          <a:chExt cx="0" cy="0"/>
        </a:xfrm>
      </p:grpSpPr>
      <p:sp>
        <p:nvSpPr>
          <p:cNvPr id="72" name="Texto del título"/>
          <p:cNvSpPr txBox="1">
            <a:spLocks noGrp="1"/>
          </p:cNvSpPr>
          <p:nvPr>
            <p:ph type="title"/>
          </p:nvPr>
        </p:nvSpPr>
        <p:spPr>
          <a:prstGeom prst="rect">
            <a:avLst/>
          </a:prstGeom>
        </p:spPr>
        <p:txBody>
          <a:bodyPr/>
          <a:lstStyle/>
          <a:p>
            <a:r>
              <a:t>Texto del título</a:t>
            </a:r>
          </a:p>
        </p:txBody>
      </p:sp>
      <p:sp>
        <p:nvSpPr>
          <p:cNvPr id="7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En blanco">
    <p:spTree>
      <p:nvGrpSpPr>
        <p:cNvPr id="1" name=""/>
        <p:cNvGrpSpPr/>
        <p:nvPr/>
      </p:nvGrpSpPr>
      <p:grpSpPr>
        <a:xfrm>
          <a:off x="0" y="0"/>
          <a:ext cx="0" cy="0"/>
          <a:chOff x="0" y="0"/>
          <a:chExt cx="0" cy="0"/>
        </a:xfrm>
      </p:grpSpPr>
      <p:sp>
        <p:nvSpPr>
          <p:cNvPr id="80" name="Rectangle 4"/>
          <p:cNvSpPr/>
          <p:nvPr/>
        </p:nvSpPr>
        <p:spPr>
          <a:xfrm>
            <a:off x="152400" y="150919"/>
            <a:ext cx="8831803" cy="6556248"/>
          </a:xfrm>
          <a:prstGeom prst="rect">
            <a:avLst/>
          </a:prstGeom>
          <a:solidFill>
            <a:srgbClr val="CCD1B9"/>
          </a:solidFill>
          <a:ln w="12700">
            <a:miter lim="400000"/>
          </a:ln>
        </p:spPr>
        <p:txBody>
          <a:bodyPr lIns="45719" rIns="45719" anchor="ctr"/>
          <a:lstStyle/>
          <a:p>
            <a:pPr algn="ctr">
              <a:defRPr>
                <a:solidFill>
                  <a:srgbClr val="FFFFFF"/>
                </a:solidFill>
              </a:defRPr>
            </a:pPr>
            <a:endParaRPr/>
          </a:p>
        </p:txBody>
      </p:sp>
      <p:sp>
        <p:nvSpPr>
          <p:cNvPr id="8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ido con título">
    <p:bg>
      <p:bgPr>
        <a:solidFill>
          <a:srgbClr val="CCD1B9"/>
        </a:solidFill>
        <a:effectLst/>
      </p:bgPr>
    </p:bg>
    <p:spTree>
      <p:nvGrpSpPr>
        <p:cNvPr id="1" name=""/>
        <p:cNvGrpSpPr/>
        <p:nvPr/>
      </p:nvGrpSpPr>
      <p:grpSpPr>
        <a:xfrm>
          <a:off x="0" y="0"/>
          <a:ext cx="0" cy="0"/>
          <a:chOff x="0" y="0"/>
          <a:chExt cx="0" cy="0"/>
        </a:xfrm>
      </p:grpSpPr>
      <p:sp>
        <p:nvSpPr>
          <p:cNvPr id="88" name="Rectangle 9"/>
          <p:cNvSpPr/>
          <p:nvPr/>
        </p:nvSpPr>
        <p:spPr>
          <a:xfrm>
            <a:off x="0" y="0"/>
            <a:ext cx="9144000"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89" name="Rectangle 7"/>
          <p:cNvSpPr/>
          <p:nvPr/>
        </p:nvSpPr>
        <p:spPr>
          <a:xfrm>
            <a:off x="7010400" y="150876"/>
            <a:ext cx="1981200" cy="6556248"/>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90" name="Rectangle 8"/>
          <p:cNvSpPr/>
          <p:nvPr/>
        </p:nvSpPr>
        <p:spPr>
          <a:xfrm>
            <a:off x="152400" y="152400"/>
            <a:ext cx="6705600" cy="6553200"/>
          </a:xfrm>
          <a:prstGeom prst="rect">
            <a:avLst/>
          </a:prstGeom>
          <a:solidFill>
            <a:srgbClr val="CCD1B9"/>
          </a:solidFill>
          <a:ln w="12700">
            <a:miter lim="400000"/>
          </a:ln>
        </p:spPr>
        <p:txBody>
          <a:bodyPr lIns="45719" rIns="45719" anchor="ctr"/>
          <a:lstStyle/>
          <a:p>
            <a:pPr algn="ctr">
              <a:defRPr>
                <a:solidFill>
                  <a:srgbClr val="FFFFFF"/>
                </a:solidFill>
              </a:defRPr>
            </a:pPr>
            <a:endParaRPr/>
          </a:p>
        </p:txBody>
      </p:sp>
      <p:sp>
        <p:nvSpPr>
          <p:cNvPr id="91" name="Nivel de texto 1…"/>
          <p:cNvSpPr txBox="1">
            <a:spLocks noGrp="1"/>
          </p:cNvSpPr>
          <p:nvPr>
            <p:ph type="body" idx="1"/>
          </p:nvPr>
        </p:nvSpPr>
        <p:spPr>
          <a:xfrm>
            <a:off x="609600" y="304800"/>
            <a:ext cx="5867400" cy="5853113"/>
          </a:xfrm>
          <a:prstGeom prst="rect">
            <a:avLst/>
          </a:prstGeom>
        </p:spPr>
        <p:txBody>
          <a:bodyPr/>
          <a:lstStyle>
            <a:lvl1pPr>
              <a:spcBef>
                <a:spcPts val="700"/>
              </a:spcBef>
              <a:defRPr sz="3200"/>
            </a:lvl1pPr>
            <a:lvl2pPr marL="574765" indent="-209005">
              <a:spcBef>
                <a:spcPts val="700"/>
              </a:spcBef>
              <a:defRPr sz="3200"/>
            </a:lvl2pPr>
            <a:lvl3pPr marL="883920" indent="-243840">
              <a:spcBef>
                <a:spcPts val="700"/>
              </a:spcBef>
              <a:defRPr sz="3200"/>
            </a:lvl3pPr>
            <a:lvl4pPr marL="1207008" indent="-292608">
              <a:spcBef>
                <a:spcPts val="700"/>
              </a:spcBef>
              <a:defRPr sz="3200"/>
            </a:lvl4pPr>
            <a:lvl5pPr marL="1389888" indent="-292608">
              <a:spcBef>
                <a:spcPts val="700"/>
              </a:spcBef>
              <a:defRPr sz="3200"/>
            </a:lvl5pPr>
          </a:lstStyle>
          <a:p>
            <a:r>
              <a:t>Nivel de texto 1</a:t>
            </a:r>
          </a:p>
          <a:p>
            <a:pPr lvl="1"/>
            <a:r>
              <a:t>Nivel de texto 2</a:t>
            </a:r>
          </a:p>
          <a:p>
            <a:pPr lvl="2"/>
            <a:r>
              <a:t>Nivel de texto 3</a:t>
            </a:r>
          </a:p>
          <a:p>
            <a:pPr lvl="3"/>
            <a:r>
              <a:t>Nivel de texto 4</a:t>
            </a:r>
          </a:p>
          <a:p>
            <a:pPr lvl="4"/>
            <a:r>
              <a:t>Nivel de texto 5</a:t>
            </a:r>
          </a:p>
        </p:txBody>
      </p:sp>
      <p:sp>
        <p:nvSpPr>
          <p:cNvPr id="92" name="Text Placeholder 3"/>
          <p:cNvSpPr>
            <a:spLocks noGrp="1"/>
          </p:cNvSpPr>
          <p:nvPr>
            <p:ph type="body" sz="quarter" idx="13"/>
          </p:nvPr>
        </p:nvSpPr>
        <p:spPr>
          <a:xfrm>
            <a:off x="7159752" y="2130551"/>
            <a:ext cx="1673352" cy="2816354"/>
          </a:xfrm>
          <a:prstGeom prst="rect">
            <a:avLst/>
          </a:prstGeom>
        </p:spPr>
        <p:txBody>
          <a:bodyPr lIns="0" tIns="0" rIns="0" bIns="0"/>
          <a:lstStyle/>
          <a:p>
            <a:pPr marL="0" indent="0">
              <a:spcBef>
                <a:spcPts val="300"/>
              </a:spcBef>
              <a:buClrTx/>
              <a:buSzTx/>
              <a:buNone/>
              <a:defRPr sz="1400" spc="100">
                <a:solidFill>
                  <a:srgbClr val="FFFFFF"/>
                </a:solidFill>
              </a:defRPr>
            </a:pPr>
            <a:endParaRPr/>
          </a:p>
        </p:txBody>
      </p:sp>
      <p:sp>
        <p:nvSpPr>
          <p:cNvPr id="93" name="Texto del título"/>
          <p:cNvSpPr txBox="1">
            <a:spLocks noGrp="1"/>
          </p:cNvSpPr>
          <p:nvPr>
            <p:ph type="title"/>
          </p:nvPr>
        </p:nvSpPr>
        <p:spPr>
          <a:xfrm>
            <a:off x="7159752" y="457200"/>
            <a:ext cx="1675661" cy="1673352"/>
          </a:xfrm>
          <a:prstGeom prst="rect">
            <a:avLst/>
          </a:prstGeom>
        </p:spPr>
        <p:txBody>
          <a:bodyPr anchor="b"/>
          <a:lstStyle>
            <a:lvl1pPr algn="l">
              <a:defRPr sz="2000" spc="150"/>
            </a:lvl1pPr>
          </a:lstStyle>
          <a:p>
            <a:r>
              <a:t>Texto del título</a:t>
            </a:r>
          </a:p>
        </p:txBody>
      </p:sp>
      <p:sp>
        <p:nvSpPr>
          <p:cNvPr id="94" name="Número de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p:nvPr/>
        </p:nvSpPr>
        <p:spPr>
          <a:xfrm>
            <a:off x="152400" y="1634970"/>
            <a:ext cx="8831803" cy="5045478"/>
          </a:xfrm>
          <a:prstGeom prst="rect">
            <a:avLst/>
          </a:prstGeom>
          <a:solidFill>
            <a:srgbClr val="CCD1B9"/>
          </a:solidFill>
          <a:ln w="12700">
            <a:miter lim="400000"/>
          </a:ln>
        </p:spPr>
        <p:txBody>
          <a:bodyPr lIns="45719" rIns="45719" anchor="ctr"/>
          <a:lstStyle/>
          <a:p>
            <a:pPr algn="ctr">
              <a:defRPr>
                <a:solidFill>
                  <a:srgbClr val="FFFFFF"/>
                </a:solidFill>
              </a:defRPr>
            </a:pPr>
            <a:endParaRPr/>
          </a:p>
        </p:txBody>
      </p:sp>
      <p:sp>
        <p:nvSpPr>
          <p:cNvPr id="3" name="Rectangle 7"/>
          <p:cNvSpPr/>
          <p:nvPr/>
        </p:nvSpPr>
        <p:spPr>
          <a:xfrm>
            <a:off x="152398" y="152400"/>
            <a:ext cx="8814049" cy="1346447"/>
          </a:xfrm>
          <a:prstGeom prst="rect">
            <a:avLst/>
          </a:prstGeom>
          <a:solidFill>
            <a:srgbClr val="534949"/>
          </a:solidFill>
          <a:ln w="12700">
            <a:miter lim="400000"/>
          </a:ln>
        </p:spPr>
        <p:txBody>
          <a:bodyPr lIns="45719" rIns="45719" anchor="ctr"/>
          <a:lstStyle/>
          <a:p>
            <a:pPr algn="ctr">
              <a:defRPr>
                <a:solidFill>
                  <a:srgbClr val="FFFFFF"/>
                </a:solidFill>
              </a:defRPr>
            </a:pPr>
            <a:endParaRPr/>
          </a:p>
        </p:txBody>
      </p:sp>
      <p:sp>
        <p:nvSpPr>
          <p:cNvPr id="4" name="Nivel de texto 1…"/>
          <p:cNvSpPr txBox="1">
            <a:spLocks noGrp="1"/>
          </p:cNvSpPr>
          <p:nvPr>
            <p:ph type="body" idx="1"/>
          </p:nvPr>
        </p:nvSpPr>
        <p:spPr>
          <a:xfrm>
            <a:off x="380999" y="1719071"/>
            <a:ext cx="8407894" cy="44074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Nivel de texto 1</a:t>
            </a:r>
          </a:p>
          <a:p>
            <a:pPr lvl="1"/>
            <a:r>
              <a:t>Nivel de texto 2</a:t>
            </a:r>
          </a:p>
          <a:p>
            <a:pPr lvl="2"/>
            <a:r>
              <a:t>Nivel de texto 3</a:t>
            </a:r>
          </a:p>
          <a:p>
            <a:pPr lvl="3"/>
            <a:r>
              <a:t>Nivel de texto 4</a:t>
            </a:r>
          </a:p>
          <a:p>
            <a:pPr lvl="4"/>
            <a:r>
              <a:t>Nivel de texto 5</a:t>
            </a:r>
          </a:p>
        </p:txBody>
      </p:sp>
      <p:sp>
        <p:nvSpPr>
          <p:cNvPr id="5" name="Texto del título"/>
          <p:cNvSpPr txBox="1">
            <a:spLocks noGrp="1"/>
          </p:cNvSpPr>
          <p:nvPr>
            <p:ph type="title"/>
          </p:nvPr>
        </p:nvSpPr>
        <p:spPr>
          <a:xfrm>
            <a:off x="381000" y="355847"/>
            <a:ext cx="8381260" cy="10543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Texto del título</a:t>
            </a:r>
          </a:p>
        </p:txBody>
      </p:sp>
      <p:sp>
        <p:nvSpPr>
          <p:cNvPr id="6" name="Número de diapositiva"/>
          <p:cNvSpPr txBox="1">
            <a:spLocks noGrp="1"/>
          </p:cNvSpPr>
          <p:nvPr>
            <p:ph type="sldNum" sz="quarter" idx="2"/>
          </p:nvPr>
        </p:nvSpPr>
        <p:spPr>
          <a:xfrm>
            <a:off x="8410382" y="6370319"/>
            <a:ext cx="231563" cy="243841"/>
          </a:xfrm>
          <a:prstGeom prst="rect">
            <a:avLst/>
          </a:prstGeom>
          <a:ln w="12700">
            <a:miter lim="400000"/>
          </a:ln>
        </p:spPr>
        <p:txBody>
          <a:bodyPr wrap="none" lIns="45719" rIns="45719" anchor="ctr">
            <a:spAutoFit/>
          </a:bodyPr>
          <a:lstStyle>
            <a:lvl1pPr algn="ctr">
              <a:defRPr sz="1100">
                <a:solidFill>
                  <a:srgbClr val="534949"/>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ctr" defTabSz="914400" rtl="0" latinLnBrk="0">
        <a:lnSpc>
          <a:spcPct val="100000"/>
        </a:lnSpc>
        <a:spcBef>
          <a:spcPts val="0"/>
        </a:spcBef>
        <a:spcAft>
          <a:spcPts val="0"/>
        </a:spcAft>
        <a:buClrTx/>
        <a:buSzTx/>
        <a:buFontTx/>
        <a:buNone/>
        <a:tabLst/>
        <a:defRPr sz="3200" b="0" i="0" u="none" strike="noStrike" cap="all" spc="200" baseline="0">
          <a:ln>
            <a:noFill/>
          </a:ln>
          <a:solidFill>
            <a:srgbClr val="FFFFFF"/>
          </a:solidFill>
          <a:uFillTx/>
          <a:latin typeface="Arial Narrow"/>
          <a:ea typeface="Arial Narrow"/>
          <a:cs typeface="Arial Narrow"/>
          <a:sym typeface="Arial Narrow"/>
        </a:defRPr>
      </a:lvl1pPr>
      <a:lvl2pPr marL="0" marR="0" indent="0" algn="ctr" defTabSz="914400" rtl="0" latinLnBrk="0">
        <a:lnSpc>
          <a:spcPct val="100000"/>
        </a:lnSpc>
        <a:spcBef>
          <a:spcPts val="0"/>
        </a:spcBef>
        <a:spcAft>
          <a:spcPts val="0"/>
        </a:spcAft>
        <a:buClrTx/>
        <a:buSzTx/>
        <a:buFontTx/>
        <a:buNone/>
        <a:tabLst/>
        <a:defRPr sz="3200" b="0" i="0" u="none" strike="noStrike" cap="all" spc="200" baseline="0">
          <a:ln>
            <a:noFill/>
          </a:ln>
          <a:solidFill>
            <a:srgbClr val="FFFFFF"/>
          </a:solidFill>
          <a:uFillTx/>
          <a:latin typeface="Arial Narrow"/>
          <a:ea typeface="Arial Narrow"/>
          <a:cs typeface="Arial Narrow"/>
          <a:sym typeface="Arial Narrow"/>
        </a:defRPr>
      </a:lvl2pPr>
      <a:lvl3pPr marL="0" marR="0" indent="0" algn="ctr" defTabSz="914400" rtl="0" latinLnBrk="0">
        <a:lnSpc>
          <a:spcPct val="100000"/>
        </a:lnSpc>
        <a:spcBef>
          <a:spcPts val="0"/>
        </a:spcBef>
        <a:spcAft>
          <a:spcPts val="0"/>
        </a:spcAft>
        <a:buClrTx/>
        <a:buSzTx/>
        <a:buFontTx/>
        <a:buNone/>
        <a:tabLst/>
        <a:defRPr sz="3200" b="0" i="0" u="none" strike="noStrike" cap="all" spc="200" baseline="0">
          <a:ln>
            <a:noFill/>
          </a:ln>
          <a:solidFill>
            <a:srgbClr val="FFFFFF"/>
          </a:solidFill>
          <a:uFillTx/>
          <a:latin typeface="Arial Narrow"/>
          <a:ea typeface="Arial Narrow"/>
          <a:cs typeface="Arial Narrow"/>
          <a:sym typeface="Arial Narrow"/>
        </a:defRPr>
      </a:lvl3pPr>
      <a:lvl4pPr marL="0" marR="0" indent="0" algn="ctr" defTabSz="914400" rtl="0" latinLnBrk="0">
        <a:lnSpc>
          <a:spcPct val="100000"/>
        </a:lnSpc>
        <a:spcBef>
          <a:spcPts val="0"/>
        </a:spcBef>
        <a:spcAft>
          <a:spcPts val="0"/>
        </a:spcAft>
        <a:buClrTx/>
        <a:buSzTx/>
        <a:buFontTx/>
        <a:buNone/>
        <a:tabLst/>
        <a:defRPr sz="3200" b="0" i="0" u="none" strike="noStrike" cap="all" spc="200" baseline="0">
          <a:ln>
            <a:noFill/>
          </a:ln>
          <a:solidFill>
            <a:srgbClr val="FFFFFF"/>
          </a:solidFill>
          <a:uFillTx/>
          <a:latin typeface="Arial Narrow"/>
          <a:ea typeface="Arial Narrow"/>
          <a:cs typeface="Arial Narrow"/>
          <a:sym typeface="Arial Narrow"/>
        </a:defRPr>
      </a:lvl4pPr>
      <a:lvl5pPr marL="0" marR="0" indent="0" algn="ctr" defTabSz="914400" rtl="0" latinLnBrk="0">
        <a:lnSpc>
          <a:spcPct val="100000"/>
        </a:lnSpc>
        <a:spcBef>
          <a:spcPts val="0"/>
        </a:spcBef>
        <a:spcAft>
          <a:spcPts val="0"/>
        </a:spcAft>
        <a:buClrTx/>
        <a:buSzTx/>
        <a:buFontTx/>
        <a:buNone/>
        <a:tabLst/>
        <a:defRPr sz="3200" b="0" i="0" u="none" strike="noStrike" cap="all" spc="200" baseline="0">
          <a:ln>
            <a:noFill/>
          </a:ln>
          <a:solidFill>
            <a:srgbClr val="FFFFFF"/>
          </a:solidFill>
          <a:uFillTx/>
          <a:latin typeface="Arial Narrow"/>
          <a:ea typeface="Arial Narrow"/>
          <a:cs typeface="Arial Narrow"/>
          <a:sym typeface="Arial Narrow"/>
        </a:defRPr>
      </a:lvl5pPr>
      <a:lvl6pPr marL="0" marR="0" indent="0" algn="ctr" defTabSz="914400" rtl="0" latinLnBrk="0">
        <a:lnSpc>
          <a:spcPct val="100000"/>
        </a:lnSpc>
        <a:spcBef>
          <a:spcPts val="0"/>
        </a:spcBef>
        <a:spcAft>
          <a:spcPts val="0"/>
        </a:spcAft>
        <a:buClrTx/>
        <a:buSzTx/>
        <a:buFontTx/>
        <a:buNone/>
        <a:tabLst/>
        <a:defRPr sz="3200" b="0" i="0" u="none" strike="noStrike" cap="all" spc="200" baseline="0">
          <a:ln>
            <a:noFill/>
          </a:ln>
          <a:solidFill>
            <a:srgbClr val="FFFFFF"/>
          </a:solidFill>
          <a:uFillTx/>
          <a:latin typeface="Arial Narrow"/>
          <a:ea typeface="Arial Narrow"/>
          <a:cs typeface="Arial Narrow"/>
          <a:sym typeface="Arial Narrow"/>
        </a:defRPr>
      </a:lvl6pPr>
      <a:lvl7pPr marL="0" marR="0" indent="0" algn="ctr" defTabSz="914400" rtl="0" latinLnBrk="0">
        <a:lnSpc>
          <a:spcPct val="100000"/>
        </a:lnSpc>
        <a:spcBef>
          <a:spcPts val="0"/>
        </a:spcBef>
        <a:spcAft>
          <a:spcPts val="0"/>
        </a:spcAft>
        <a:buClrTx/>
        <a:buSzTx/>
        <a:buFontTx/>
        <a:buNone/>
        <a:tabLst/>
        <a:defRPr sz="3200" b="0" i="0" u="none" strike="noStrike" cap="all" spc="200" baseline="0">
          <a:ln>
            <a:noFill/>
          </a:ln>
          <a:solidFill>
            <a:srgbClr val="FFFFFF"/>
          </a:solidFill>
          <a:uFillTx/>
          <a:latin typeface="Arial Narrow"/>
          <a:ea typeface="Arial Narrow"/>
          <a:cs typeface="Arial Narrow"/>
          <a:sym typeface="Arial Narrow"/>
        </a:defRPr>
      </a:lvl7pPr>
      <a:lvl8pPr marL="0" marR="0" indent="0" algn="ctr" defTabSz="914400" rtl="0" latinLnBrk="0">
        <a:lnSpc>
          <a:spcPct val="100000"/>
        </a:lnSpc>
        <a:spcBef>
          <a:spcPts val="0"/>
        </a:spcBef>
        <a:spcAft>
          <a:spcPts val="0"/>
        </a:spcAft>
        <a:buClrTx/>
        <a:buSzTx/>
        <a:buFontTx/>
        <a:buNone/>
        <a:tabLst/>
        <a:defRPr sz="3200" b="0" i="0" u="none" strike="noStrike" cap="all" spc="200" baseline="0">
          <a:ln>
            <a:noFill/>
          </a:ln>
          <a:solidFill>
            <a:srgbClr val="FFFFFF"/>
          </a:solidFill>
          <a:uFillTx/>
          <a:latin typeface="Arial Narrow"/>
          <a:ea typeface="Arial Narrow"/>
          <a:cs typeface="Arial Narrow"/>
          <a:sym typeface="Arial Narrow"/>
        </a:defRPr>
      </a:lvl8pPr>
      <a:lvl9pPr marL="0" marR="0" indent="0" algn="ctr" defTabSz="914400" rtl="0" latinLnBrk="0">
        <a:lnSpc>
          <a:spcPct val="100000"/>
        </a:lnSpc>
        <a:spcBef>
          <a:spcPts val="0"/>
        </a:spcBef>
        <a:spcAft>
          <a:spcPts val="0"/>
        </a:spcAft>
        <a:buClrTx/>
        <a:buSzTx/>
        <a:buFontTx/>
        <a:buNone/>
        <a:tabLst/>
        <a:defRPr sz="3200" b="0" i="0" u="none" strike="noStrike" cap="all" spc="200" baseline="0">
          <a:ln>
            <a:noFill/>
          </a:ln>
          <a:solidFill>
            <a:srgbClr val="FFFFFF"/>
          </a:solidFill>
          <a:uFillTx/>
          <a:latin typeface="Arial Narrow"/>
          <a:ea typeface="Arial Narrow"/>
          <a:cs typeface="Arial Narrow"/>
          <a:sym typeface="Arial Narrow"/>
        </a:defRPr>
      </a:lvl9pPr>
    </p:titleStyle>
    <p:bodyStyle>
      <a:lvl1pPr marL="274320" marR="0" indent="-228600" algn="l" defTabSz="914400" rtl="0" latinLnBrk="0">
        <a:lnSpc>
          <a:spcPct val="100000"/>
        </a:lnSpc>
        <a:spcBef>
          <a:spcPts val="400"/>
        </a:spcBef>
        <a:spcAft>
          <a:spcPts val="0"/>
        </a:spcAft>
        <a:buClr>
          <a:schemeClr val="accent1"/>
        </a:buClr>
        <a:buSzPct val="100000"/>
        <a:buFontTx/>
        <a:buChar char="◼"/>
        <a:tabLst/>
        <a:defRPr sz="2000" b="0" i="0" u="none" strike="noStrike" cap="none" spc="150" baseline="0">
          <a:ln>
            <a:noFill/>
          </a:ln>
          <a:solidFill>
            <a:srgbClr val="534949"/>
          </a:solidFill>
          <a:uFillTx/>
          <a:latin typeface="Arial Narrow"/>
          <a:ea typeface="Arial Narrow"/>
          <a:cs typeface="Arial Narrow"/>
          <a:sym typeface="Arial Narrow"/>
        </a:defRPr>
      </a:lvl1pPr>
      <a:lvl2pPr marL="568959" marR="0" indent="-203199" algn="l" defTabSz="914400" rtl="0" latinLnBrk="0">
        <a:lnSpc>
          <a:spcPct val="100000"/>
        </a:lnSpc>
        <a:spcBef>
          <a:spcPts val="400"/>
        </a:spcBef>
        <a:spcAft>
          <a:spcPts val="0"/>
        </a:spcAft>
        <a:buClr>
          <a:schemeClr val="accent1"/>
        </a:buClr>
        <a:buSzPct val="100000"/>
        <a:buFontTx/>
        <a:buChar char="▪"/>
        <a:tabLst/>
        <a:defRPr sz="2000" b="0" i="0" u="none" strike="noStrike" cap="none" spc="150" baseline="0">
          <a:ln>
            <a:noFill/>
          </a:ln>
          <a:solidFill>
            <a:srgbClr val="534949"/>
          </a:solidFill>
          <a:uFillTx/>
          <a:latin typeface="Arial Narrow"/>
          <a:ea typeface="Arial Narrow"/>
          <a:cs typeface="Arial Narrow"/>
          <a:sym typeface="Arial Narrow"/>
        </a:defRPr>
      </a:lvl2pPr>
      <a:lvl3pPr marL="868680" marR="0" indent="-228600" algn="l" defTabSz="914400" rtl="0" latinLnBrk="0">
        <a:lnSpc>
          <a:spcPct val="100000"/>
        </a:lnSpc>
        <a:spcBef>
          <a:spcPts val="400"/>
        </a:spcBef>
        <a:spcAft>
          <a:spcPts val="0"/>
        </a:spcAft>
        <a:buClr>
          <a:schemeClr val="accent1"/>
        </a:buClr>
        <a:buSzPct val="100000"/>
        <a:buFontTx/>
        <a:buChar char="▪"/>
        <a:tabLst/>
        <a:defRPr sz="2000" b="0" i="0" u="none" strike="noStrike" cap="none" spc="150" baseline="0">
          <a:ln>
            <a:noFill/>
          </a:ln>
          <a:solidFill>
            <a:srgbClr val="534949"/>
          </a:solidFill>
          <a:uFillTx/>
          <a:latin typeface="Arial Narrow"/>
          <a:ea typeface="Arial Narrow"/>
          <a:cs typeface="Arial Narrow"/>
          <a:sym typeface="Arial Narrow"/>
        </a:defRPr>
      </a:lvl3pPr>
      <a:lvl4pPr marL="1175657" marR="0" indent="-261257" algn="l" defTabSz="914400" rtl="0" latinLnBrk="0">
        <a:lnSpc>
          <a:spcPct val="100000"/>
        </a:lnSpc>
        <a:spcBef>
          <a:spcPts val="400"/>
        </a:spcBef>
        <a:spcAft>
          <a:spcPts val="0"/>
        </a:spcAft>
        <a:buClr>
          <a:schemeClr val="accent1"/>
        </a:buClr>
        <a:buSzPct val="100000"/>
        <a:buFontTx/>
        <a:buChar char="▪"/>
        <a:tabLst/>
        <a:defRPr sz="2000" b="0" i="0" u="none" strike="noStrike" cap="none" spc="150" baseline="0">
          <a:ln>
            <a:noFill/>
          </a:ln>
          <a:solidFill>
            <a:srgbClr val="534949"/>
          </a:solidFill>
          <a:uFillTx/>
          <a:latin typeface="Arial Narrow"/>
          <a:ea typeface="Arial Narrow"/>
          <a:cs typeface="Arial Narrow"/>
          <a:sym typeface="Arial Narrow"/>
        </a:defRPr>
      </a:lvl4pPr>
      <a:lvl5pPr marL="1378633" marR="0" indent="-281353" algn="l" defTabSz="914400" rtl="0" latinLnBrk="0">
        <a:lnSpc>
          <a:spcPct val="100000"/>
        </a:lnSpc>
        <a:spcBef>
          <a:spcPts val="400"/>
        </a:spcBef>
        <a:spcAft>
          <a:spcPts val="0"/>
        </a:spcAft>
        <a:buClr>
          <a:schemeClr val="accent1"/>
        </a:buClr>
        <a:buSzPct val="100000"/>
        <a:buFontTx/>
        <a:buChar char="▪"/>
        <a:tabLst/>
        <a:defRPr sz="2000" b="0" i="0" u="none" strike="noStrike" cap="none" spc="150" baseline="0">
          <a:ln>
            <a:noFill/>
          </a:ln>
          <a:solidFill>
            <a:srgbClr val="534949"/>
          </a:solidFill>
          <a:uFillTx/>
          <a:latin typeface="Arial Narrow"/>
          <a:ea typeface="Arial Narrow"/>
          <a:cs typeface="Arial Narrow"/>
          <a:sym typeface="Arial Narrow"/>
        </a:defRPr>
      </a:lvl5pPr>
      <a:lvl6pPr marL="1676400" marR="0" indent="-304800" algn="l" defTabSz="914400" rtl="0" latinLnBrk="0">
        <a:lnSpc>
          <a:spcPct val="100000"/>
        </a:lnSpc>
        <a:spcBef>
          <a:spcPts val="400"/>
        </a:spcBef>
        <a:spcAft>
          <a:spcPts val="0"/>
        </a:spcAft>
        <a:buClr>
          <a:schemeClr val="accent1"/>
        </a:buClr>
        <a:buSzPct val="100000"/>
        <a:buFontTx/>
        <a:buChar char="▪"/>
        <a:tabLst/>
        <a:defRPr sz="2000" b="0" i="0" u="none" strike="noStrike" cap="none" spc="150" baseline="0">
          <a:ln>
            <a:noFill/>
          </a:ln>
          <a:solidFill>
            <a:srgbClr val="534949"/>
          </a:solidFill>
          <a:uFillTx/>
          <a:latin typeface="Arial Narrow"/>
          <a:ea typeface="Arial Narrow"/>
          <a:cs typeface="Arial Narrow"/>
          <a:sym typeface="Arial Narrow"/>
        </a:defRPr>
      </a:lvl6pPr>
      <a:lvl7pPr marL="1950719" marR="0" indent="-304799" algn="l" defTabSz="914400" rtl="0" latinLnBrk="0">
        <a:lnSpc>
          <a:spcPct val="100000"/>
        </a:lnSpc>
        <a:spcBef>
          <a:spcPts val="400"/>
        </a:spcBef>
        <a:spcAft>
          <a:spcPts val="0"/>
        </a:spcAft>
        <a:buClr>
          <a:schemeClr val="accent1"/>
        </a:buClr>
        <a:buSzPct val="100000"/>
        <a:buFontTx/>
        <a:buChar char="▪"/>
        <a:tabLst/>
        <a:defRPr sz="2000" b="0" i="0" u="none" strike="noStrike" cap="none" spc="150" baseline="0">
          <a:ln>
            <a:noFill/>
          </a:ln>
          <a:solidFill>
            <a:srgbClr val="534949"/>
          </a:solidFill>
          <a:uFillTx/>
          <a:latin typeface="Arial Narrow"/>
          <a:ea typeface="Arial Narrow"/>
          <a:cs typeface="Arial Narrow"/>
          <a:sym typeface="Arial Narrow"/>
        </a:defRPr>
      </a:lvl7pPr>
      <a:lvl8pPr marL="2225039" marR="0" indent="-304799" algn="l" defTabSz="914400" rtl="0" latinLnBrk="0">
        <a:lnSpc>
          <a:spcPct val="100000"/>
        </a:lnSpc>
        <a:spcBef>
          <a:spcPts val="400"/>
        </a:spcBef>
        <a:spcAft>
          <a:spcPts val="0"/>
        </a:spcAft>
        <a:buClr>
          <a:schemeClr val="accent1"/>
        </a:buClr>
        <a:buSzPct val="100000"/>
        <a:buFontTx/>
        <a:buChar char="▪"/>
        <a:tabLst/>
        <a:defRPr sz="2000" b="0" i="0" u="none" strike="noStrike" cap="none" spc="150" baseline="0">
          <a:ln>
            <a:noFill/>
          </a:ln>
          <a:solidFill>
            <a:srgbClr val="534949"/>
          </a:solidFill>
          <a:uFillTx/>
          <a:latin typeface="Arial Narrow"/>
          <a:ea typeface="Arial Narrow"/>
          <a:cs typeface="Arial Narrow"/>
          <a:sym typeface="Arial Narrow"/>
        </a:defRPr>
      </a:lvl8pPr>
      <a:lvl9pPr marL="2499359" marR="0" indent="-304799" algn="l" defTabSz="914400" rtl="0" latinLnBrk="0">
        <a:lnSpc>
          <a:spcPct val="100000"/>
        </a:lnSpc>
        <a:spcBef>
          <a:spcPts val="400"/>
        </a:spcBef>
        <a:spcAft>
          <a:spcPts val="0"/>
        </a:spcAft>
        <a:buClr>
          <a:schemeClr val="accent1"/>
        </a:buClr>
        <a:buSzPct val="100000"/>
        <a:buFontTx/>
        <a:buChar char="▪"/>
        <a:tabLst/>
        <a:defRPr sz="2000" b="0" i="0" u="none" strike="noStrike" cap="none" spc="150" baseline="0">
          <a:ln>
            <a:noFill/>
          </a:ln>
          <a:solidFill>
            <a:srgbClr val="534949"/>
          </a:solidFill>
          <a:uFillTx/>
          <a:latin typeface="Arial Narrow"/>
          <a:ea typeface="Arial Narrow"/>
          <a:cs typeface="Arial Narrow"/>
          <a:sym typeface="Arial Narrow"/>
        </a:defRPr>
      </a:lvl9pPr>
    </p:bodyStyle>
    <p:otherStyle>
      <a:lvl1pPr marL="0" marR="0" indent="0" algn="ctr" defTabSz="914400" rtl="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Narrow"/>
        </a:defRPr>
      </a:lvl1pPr>
      <a:lvl2pPr marL="0" marR="0" indent="457200" algn="ctr" defTabSz="914400" rtl="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Narrow"/>
        </a:defRPr>
      </a:lvl2pPr>
      <a:lvl3pPr marL="0" marR="0" indent="914400" algn="ctr" defTabSz="914400" rtl="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Narrow"/>
        </a:defRPr>
      </a:lvl3pPr>
      <a:lvl4pPr marL="0" marR="0" indent="1371600" algn="ctr" defTabSz="914400" rtl="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Narrow"/>
        </a:defRPr>
      </a:lvl4pPr>
      <a:lvl5pPr marL="0" marR="0" indent="1828800" algn="ctr" defTabSz="914400" rtl="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Narrow"/>
        </a:defRPr>
      </a:lvl5pPr>
      <a:lvl6pPr marL="0" marR="0" indent="2286000" algn="ctr" defTabSz="914400" rtl="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Narrow"/>
        </a:defRPr>
      </a:lvl6pPr>
      <a:lvl7pPr marL="0" marR="0" indent="2743200" algn="ctr" defTabSz="914400" rtl="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Narrow"/>
        </a:defRPr>
      </a:lvl7pPr>
      <a:lvl8pPr marL="0" marR="0" indent="3200400" algn="ctr" defTabSz="914400" rtl="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Narrow"/>
        </a:defRPr>
      </a:lvl8pPr>
      <a:lvl9pPr marL="0" marR="0" indent="3657600" algn="ctr" defTabSz="914400" rtl="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Narrow"/>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sjf.scjn.gob.mx/sjfsist/paginas/DetalleGeneralV2.aspx?Epoca=1e3e10000000000&amp;Apendice=1000000000000&amp;Expresion=2017500%20&amp;Dominio=Rubro,Texto&amp;TA_TJ=2&amp;Orden=1&amp;Clase=DetalleTesisBL&amp;NumTE=1&amp;Epp=20&amp;Desde=-100&amp;Hasta=-100&amp;Index=0&amp;InstanciasSeleccionadas=6,1,2,50,7&amp;ID=2017500&amp;Hit=1&amp;IDs=2017500&amp;tipoTesis=&amp;Semanario=0&amp;tabla=&amp;Referencia=&amp;Tema="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sjf.scjn.gob.mx/sjfsist/Paginas/DetalleGeneralV2.aspx?Epoca=1e3e10000000000&amp;Apendice=1000000000000&amp;Expresion=%22juicio%20oral%20mercantil%22&amp;Dominio=Rubro,Texto&amp;TA_TJ=2&amp;Orden=1&amp;Clase=DetalleTesisBL&amp;NumTE=94&amp;Epp=20&amp;Desde=-100&amp;Hasta=-100&amp;Index=0&amp;InstanciasSeleccionadas=6,1,2,50,7&amp;ID=2018876&amp;Hit=4&amp;IDs=2019667,2019369,2018782,2018876,2018705,2018338,2018339,2018393,2018069,2018252,2017895,2017825,2017500,2017555,2016565,2016352,2016334,2016506,2015733,2015737&amp;tipoTesis=&amp;Semanario=0&amp;tabla=&amp;Referencia=&amp;Tema="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sjf.scjn.gob.mx/sjfsist/paginas/DetalleGeneralV2.aspx?Epoca=1e3e10000000000&amp;Apendice=1000000000000&amp;Expresion=2018338%20&amp;Dominio=Rubro,Texto&amp;TA_TJ=2&amp;Orden=1&amp;Clase=DetalleTesisBL&amp;NumTE=1&amp;Epp=20&amp;Desde=-100&amp;Hasta=-100&amp;Index=0&amp;InstanciasSeleccionadas=6,1,2,50,7&amp;ID=2018338&amp;Hit=1&amp;IDs=2018338&amp;tipoTesis=&amp;Semanario=0&amp;tabla=&amp;Referencia=&amp;Tema=" TargetMode="External"/><Relationship Id="rId2" Type="http://schemas.openxmlformats.org/officeDocument/2006/relationships/hyperlink" Target="https://sjf.scjn.gob.mx/sjfsist/paginas/DetalleGeneralV2.aspx?Epoca=1e3e10000000000&amp;Apendice=1000000000000&amp;Expresion=2018339%20&amp;Dominio=Rubro,Texto&amp;TA_TJ=2&amp;Orden=1&amp;Clase=DetalleTesisBL&amp;NumTE=1&amp;Epp=20&amp;Desde=-100&amp;Hasta=-100&amp;Index=0&amp;InstanciasSeleccionadas=6,1,2,50,7&amp;ID=2018339&amp;Hit=1&amp;IDs=2018339&amp;tipoTesis=&amp;Semanario=0&amp;tabla=&amp;Referencia=&amp;Tema="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compilacion.ordenjuridico.gob.mx/obtenerdoc.php?path=/Documentos/ESTADO/MORELOS/o1552585.doc&amp;nombreclave=o1552585.doc"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hyperlink" Target="https://sjf.scjn.gob.mx/sjfsist/paginas/DetalleGeneralV2.aspx?Epoca=1e3e10000000000&amp;Apendice=1000000000000&amp;Expresion=2013704%20%20%20%20%20%20%20&amp;Dominio=Rubro,Texto&amp;TA_TJ=2&amp;Orden=1&amp;Clase=DetalleTesisBL&amp;NumTE=1&amp;Epp=20&amp;Desde=-100&amp;Hasta=-100&amp;Index=0&amp;InstanciasSeleccionadas=6,1,2,50,7&amp;ID=2013704&amp;Hit=1&amp;IDs=2013704&amp;tipoTesis=&amp;Semanario=0&amp;tabla=&amp;Referencia=&amp;Tema="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jf.scjn.gob.mx/sjfsist/Paginas/DetalleGeneralV2.aspx?Epoca=1e3e10000000000&amp;Apendice=1000000000000&amp;Expresion=2013450%20%20%20%20%20%20%20%20&amp;Dominio=Rubro,Texto&amp;TA_TJ=2&amp;Orden=1&amp;Clase=DetalleTesisBL&amp;NumTE=1&amp;Epp=20&amp;Desde=-100&amp;Hasta=-100&amp;Index=0&amp;InstanciasSeleccionadas=6,1,2,50,7&amp;ID=2013450&amp;Hit=1&amp;IDs=2013450&amp;tipoTesis=&amp;Semanario=0&amp;tabla=&amp;Referencia=&amp;Tema=" TargetMode="Externa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hyperlink" Target="https://sjf.scjn.gob.mx/sjfsist/paginas/DetalleGeneralV2.aspx?Epoca=1e3e10000000000&amp;Apendice=1000000000000&amp;Expresion=2019667%20%20%20%20%20%20%20%20&amp;Dominio=Rubro,Texto&amp;TA_TJ=2&amp;Orden=1&amp;Clase=DetalleTesisBL&amp;NumTE=1&amp;Epp=20&amp;Desde=-100&amp;Hasta=-100&amp;Index=0&amp;InstanciasSeleccionadas=6,1,2,50,7&amp;ID=2019667&amp;Hit=1&amp;IDs=2019667&amp;tipoTesis=&amp;Semanario=1&amp;tabla=&amp;Referencia=&amp;Tema="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hyperlink" Target="https://sjf.scjn.gob.mx/sjfsist/paginas/DetalleGeneralV2.aspx?Epoca=1e3e10000000000&amp;Apendice=1000000000000&amp;Expresion=2014550%20%20%20%20%20%20%20%20%20%20%20%20%20%20%20%20%20%20&amp;Dominio=Rubro,Texto&amp;TA_TJ=2&amp;Orden=1&amp;Clase=DetalleTesisBL&amp;NumTE=1&amp;Epp=20&amp;Desde=-100&amp;Hasta=-100&amp;Index=0&amp;InstanciasSeleccionadas=6,1,2,50,7&amp;ID=2014550&amp;Hit=1&amp;IDs=2014550&amp;tipoTesis=&amp;Semanario=0&amp;tabla=&amp;Referencia=&amp;Tema=" TargetMode="Externa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1 Título"/>
          <p:cNvSpPr txBox="1">
            <a:spLocks noGrp="1"/>
          </p:cNvSpPr>
          <p:nvPr>
            <p:ph type="ctrTitle"/>
          </p:nvPr>
        </p:nvSpPr>
        <p:spPr>
          <a:xfrm>
            <a:off x="-108520" y="2348880"/>
            <a:ext cx="7851648" cy="1296145"/>
          </a:xfrm>
          <a:prstGeom prst="rect">
            <a:avLst/>
          </a:prstGeom>
        </p:spPr>
        <p:txBody>
          <a:bodyPr>
            <a:normAutofit fontScale="90000"/>
          </a:bodyPr>
          <a:lstStyle>
            <a:lvl1pPr algn="ctr" defTabSz="813816">
              <a:defRPr sz="5874" spc="89"/>
            </a:lvl1pPr>
          </a:lstStyle>
          <a:p>
            <a:r>
              <a:t>Juicio Oral Mercantil</a:t>
            </a:r>
          </a:p>
        </p:txBody>
      </p:sp>
      <p:sp>
        <p:nvSpPr>
          <p:cNvPr id="116" name="3 CuadroTexto"/>
          <p:cNvSpPr txBox="1"/>
          <p:nvPr/>
        </p:nvSpPr>
        <p:spPr>
          <a:xfrm>
            <a:off x="683567" y="4942909"/>
            <a:ext cx="6048674" cy="13696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400">
                <a:solidFill>
                  <a:srgbClr val="FFC000"/>
                </a:solidFill>
              </a:defRPr>
            </a:pPr>
            <a:r>
              <a:rPr dirty="0"/>
              <a:t>Dr. Rubén </a:t>
            </a:r>
            <a:r>
              <a:rPr dirty="0" err="1"/>
              <a:t>Jasso</a:t>
            </a:r>
            <a:r>
              <a:rPr dirty="0"/>
              <a:t> </a:t>
            </a:r>
            <a:r>
              <a:rPr dirty="0" err="1"/>
              <a:t>Díaz</a:t>
            </a:r>
            <a:endParaRPr dirty="0"/>
          </a:p>
          <a:p>
            <a:pPr algn="ctr">
              <a:defRPr sz="2400">
                <a:solidFill>
                  <a:srgbClr val="FFC000"/>
                </a:solidFill>
              </a:defRPr>
            </a:pPr>
            <a:endParaRPr dirty="0"/>
          </a:p>
          <a:p>
            <a:pPr algn="ctr">
              <a:defRPr sz="2400">
                <a:solidFill>
                  <a:srgbClr val="FFC000"/>
                </a:solidFill>
              </a:defRPr>
            </a:pPr>
            <a:endParaRPr dirty="0"/>
          </a:p>
          <a:p>
            <a:pPr algn="ctr">
              <a:defRPr sz="1100">
                <a:solidFill>
                  <a:srgbClr val="FFC000"/>
                </a:solidFill>
              </a:defRPr>
            </a:pPr>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3 CuadroTexto"/>
          <p:cNvSpPr txBox="1"/>
          <p:nvPr/>
        </p:nvSpPr>
        <p:spPr>
          <a:xfrm>
            <a:off x="179512" y="1700808"/>
            <a:ext cx="6696744" cy="662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b="1">
                <a:solidFill>
                  <a:srgbClr val="D9C194"/>
                </a:solidFill>
              </a:defRPr>
            </a:lvl1pPr>
          </a:lstStyle>
          <a:p>
            <a:r>
              <a:t>Oralidad</a:t>
            </a:r>
          </a:p>
        </p:txBody>
      </p:sp>
      <p:sp>
        <p:nvSpPr>
          <p:cNvPr id="254" name="5 CuadroTexto"/>
          <p:cNvSpPr txBox="1"/>
          <p:nvPr/>
        </p:nvSpPr>
        <p:spPr>
          <a:xfrm>
            <a:off x="179512" y="2636911"/>
            <a:ext cx="6696744" cy="2237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400"/>
            </a:pPr>
            <a:endParaRPr/>
          </a:p>
          <a:p>
            <a:pPr algn="just">
              <a:lnSpc>
                <a:spcPct val="150000"/>
              </a:lnSpc>
              <a:defRPr sz="2800">
                <a:solidFill>
                  <a:srgbClr val="FFFFFF"/>
                </a:solidFill>
              </a:defRPr>
            </a:pPr>
            <a:r>
              <a:t>Consiste en que predomina en el proceso la palabra hablada sobre la escritura.</a:t>
            </a:r>
          </a:p>
          <a:p>
            <a:pPr algn="just">
              <a:defRPr sz="2000"/>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 name="4 CuadroTexto"/>
          <p:cNvSpPr txBox="1"/>
          <p:nvPr/>
        </p:nvSpPr>
        <p:spPr>
          <a:xfrm>
            <a:off x="178904" y="332655"/>
            <a:ext cx="6624736" cy="7952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Pericial</a:t>
            </a:r>
          </a:p>
          <a:p>
            <a:pPr algn="ctr">
              <a:defRPr sz="2400" b="1">
                <a:solidFill>
                  <a:srgbClr val="FFFFFF"/>
                </a:solidFill>
              </a:defRPr>
            </a:pPr>
            <a:r>
              <a:t>1390 bis 47</a:t>
            </a:r>
          </a:p>
          <a:p>
            <a:pPr algn="ctr">
              <a:defRPr sz="3600" b="1">
                <a:solidFill>
                  <a:schemeClr val="accent2"/>
                </a:solidFill>
              </a:defRPr>
            </a:pPr>
            <a:endParaRPr/>
          </a:p>
          <a:p>
            <a:pPr algn="just">
              <a:defRPr sz="2800">
                <a:solidFill>
                  <a:srgbClr val="FFFFFF"/>
                </a:solidFill>
              </a:defRPr>
            </a:pPr>
            <a:r>
              <a:t>En caso de que alguno de los peritos de las partes </a:t>
            </a:r>
            <a:r>
              <a:rPr>
                <a:solidFill>
                  <a:srgbClr val="FFC000"/>
                </a:solidFill>
              </a:rPr>
              <a:t>no exhiba su dictamen</a:t>
            </a:r>
            <a:r>
              <a:t> en la audiencia correspondiente, precluirá el derecho de las partes para hacerlo y, en consecuencia, la prueba quedará desahogada con el dictamen que se tenga por rendido. </a:t>
            </a:r>
          </a:p>
          <a:p>
            <a:pPr algn="just">
              <a:defRPr sz="2800">
                <a:solidFill>
                  <a:srgbClr val="FFFFFF"/>
                </a:solidFill>
              </a:defRPr>
            </a:pPr>
            <a:endParaRPr/>
          </a:p>
          <a:p>
            <a:pPr algn="just">
              <a:defRPr sz="2800">
                <a:solidFill>
                  <a:srgbClr val="FFFFFF"/>
                </a:solidFill>
              </a:defRPr>
            </a:pPr>
            <a:r>
              <a:t>En el supuesto de que ninguno de los peritos exhiba su dictamen en la audiencia respectiva, </a:t>
            </a:r>
            <a:r>
              <a:rPr>
                <a:solidFill>
                  <a:srgbClr val="FFC000"/>
                </a:solidFill>
              </a:rPr>
              <a:t>se declarará desierta la prueba</a:t>
            </a:r>
            <a:r>
              <a:t>.</a:t>
            </a:r>
          </a:p>
          <a:p>
            <a:pPr algn="ctr">
              <a:defRPr sz="3600" b="1">
                <a:solidFill>
                  <a:schemeClr val="accent2"/>
                </a:solidFill>
              </a:defRPr>
            </a:pPr>
            <a:endParaRPr/>
          </a:p>
          <a:p>
            <a:pPr algn="ctr">
              <a:defRPr sz="3600" b="1">
                <a:solidFill>
                  <a:schemeClr val="accent2"/>
                </a:solidFill>
              </a:defRPr>
            </a:pPr>
            <a:endParaRPr/>
          </a:p>
          <a:p>
            <a:pPr algn="ctr">
              <a:defRPr sz="2000" b="1">
                <a:solidFill>
                  <a:srgbClr val="FFFFFF"/>
                </a:solidFill>
              </a:defRPr>
            </a:pPr>
            <a:endParaRPr/>
          </a:p>
          <a:p>
            <a:pPr>
              <a:defRPr sz="2400" b="1">
                <a:solidFill>
                  <a:srgbClr val="FFFFFF"/>
                </a:solidFill>
              </a:defRPr>
            </a:pPr>
            <a:endParaRPr/>
          </a:p>
          <a:p>
            <a:pPr>
              <a:defRPr sz="2400" b="1">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8" name="4 CuadroTexto"/>
          <p:cNvSpPr txBox="1"/>
          <p:nvPr/>
        </p:nvSpPr>
        <p:spPr>
          <a:xfrm>
            <a:off x="178904" y="332655"/>
            <a:ext cx="6624736" cy="5006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Perito tercero en discordia</a:t>
            </a:r>
          </a:p>
          <a:p>
            <a:pPr algn="ctr">
              <a:defRPr sz="2400" b="1">
                <a:solidFill>
                  <a:srgbClr val="FFFFFF"/>
                </a:solidFill>
              </a:defRPr>
            </a:pPr>
            <a:r>
              <a:t>1390 bis 47</a:t>
            </a:r>
          </a:p>
          <a:p>
            <a:pPr algn="ctr">
              <a:defRPr sz="3600" b="1">
                <a:solidFill>
                  <a:schemeClr val="accent2"/>
                </a:solidFill>
              </a:defRPr>
            </a:pPr>
            <a:endParaRPr/>
          </a:p>
          <a:p>
            <a:pPr algn="ctr">
              <a:defRPr sz="3600" b="1">
                <a:solidFill>
                  <a:schemeClr val="accent2"/>
                </a:solidFill>
              </a:defRPr>
            </a:pPr>
            <a:endParaRPr/>
          </a:p>
          <a:p>
            <a:pPr algn="ctr">
              <a:defRPr sz="3600" b="1">
                <a:solidFill>
                  <a:schemeClr val="accent2"/>
                </a:solidFill>
              </a:defRPr>
            </a:pPr>
            <a:endParaRPr/>
          </a:p>
          <a:p>
            <a:pPr algn="just">
              <a:defRPr sz="2800">
                <a:solidFill>
                  <a:srgbClr val="FFFFFF"/>
                </a:solidFill>
              </a:defRPr>
            </a:pPr>
            <a:r>
              <a:t>Cuando los dictámenes exhibidos resulten sustancialmente contradictorios de tal modo que el Juez considere que no es posible encontrar conclusiones que le aporten elementos de convicción, podrá designar un perito tercero en discordia.</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 name="4 CuadroTexto"/>
          <p:cNvSpPr txBox="1"/>
          <p:nvPr/>
        </p:nvSpPr>
        <p:spPr>
          <a:xfrm>
            <a:off x="178904" y="332656"/>
            <a:ext cx="6624736" cy="8003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Perito tercero en discordia</a:t>
            </a:r>
          </a:p>
          <a:p>
            <a:pPr algn="ctr">
              <a:defRPr sz="2400" b="1">
                <a:solidFill>
                  <a:srgbClr val="FFFFFF"/>
                </a:solidFill>
              </a:defRPr>
            </a:pPr>
            <a:r>
              <a:t>1390 bis 47</a:t>
            </a:r>
          </a:p>
          <a:p>
            <a:pPr algn="ctr">
              <a:defRPr sz="3600" b="1">
                <a:solidFill>
                  <a:schemeClr val="accent2"/>
                </a:solidFill>
              </a:defRPr>
            </a:pPr>
            <a:endParaRPr/>
          </a:p>
          <a:p>
            <a:pPr algn="just">
              <a:defRPr sz="2400">
                <a:solidFill>
                  <a:srgbClr val="FFFFFF"/>
                </a:solidFill>
              </a:defRPr>
            </a:pPr>
            <a:endParaRPr/>
          </a:p>
          <a:p>
            <a:pPr algn="just">
              <a:defRPr sz="2400">
                <a:solidFill>
                  <a:srgbClr val="FFFFFF"/>
                </a:solidFill>
              </a:defRPr>
            </a:pPr>
            <a:r>
              <a:t>A este perito deberá notificársele para que dentro del plazo de 3  días:</a:t>
            </a:r>
          </a:p>
          <a:p>
            <a:pPr algn="just">
              <a:defRPr sz="2400">
                <a:solidFill>
                  <a:srgbClr val="FFFFFF"/>
                </a:solidFill>
              </a:defRPr>
            </a:pPr>
            <a:endParaRPr/>
          </a:p>
          <a:p>
            <a:pPr marL="342900" indent="-342900" algn="just">
              <a:buSzPct val="100000"/>
              <a:buChar char="✓"/>
              <a:defRPr sz="2400">
                <a:solidFill>
                  <a:srgbClr val="FFFFFF"/>
                </a:solidFill>
              </a:defRPr>
            </a:pPr>
            <a:r>
              <a:t>Presente escrito en el que acepte el cargo conferido y proteste su fiel y legal desempeño;</a:t>
            </a:r>
          </a:p>
          <a:p>
            <a:pPr marL="342900" indent="-342900" algn="just">
              <a:buSzPct val="100000"/>
              <a:buChar char="✓"/>
              <a:defRPr sz="2400">
                <a:solidFill>
                  <a:srgbClr val="FFFFFF"/>
                </a:solidFill>
              </a:defRPr>
            </a:pPr>
            <a:r>
              <a:t>Señale el monto de sus honorarios, en los términos de la legislación local correspondiente o, en su defecto, los que determine, mismos que deben ser autorizados por el Juez,</a:t>
            </a:r>
          </a:p>
          <a:p>
            <a:pPr marL="342900" indent="-342900" algn="just">
              <a:buSzPct val="100000"/>
              <a:buChar char="✓"/>
              <a:defRPr sz="2400">
                <a:solidFill>
                  <a:srgbClr val="FFFFFF"/>
                </a:solidFill>
              </a:defRPr>
            </a:pPr>
            <a:r>
              <a:t>Los honorarios serán cubiertos por ambas partes en igual proporción.</a:t>
            </a:r>
          </a:p>
          <a:p>
            <a:pPr algn="ctr">
              <a:defRPr sz="3600" b="1">
                <a:solidFill>
                  <a:schemeClr val="accent2"/>
                </a:solidFill>
              </a:defRPr>
            </a:pPr>
            <a:endParaRPr/>
          </a:p>
          <a:p>
            <a:pPr algn="ctr">
              <a:defRPr sz="3600" b="1">
                <a:solidFill>
                  <a:schemeClr val="accent2"/>
                </a:solidFill>
              </a:defRPr>
            </a:pPr>
            <a:endParaRPr/>
          </a:p>
          <a:p>
            <a:pPr algn="ctr">
              <a:defRPr sz="2000" b="1">
                <a:solidFill>
                  <a:srgbClr val="FFFFFF"/>
                </a:solidFill>
              </a:defRPr>
            </a:pPr>
            <a:endParaRPr/>
          </a:p>
          <a:p>
            <a:pPr>
              <a:defRPr sz="2400" b="1">
                <a:solidFill>
                  <a:srgbClr val="FFFFFF"/>
                </a:solidFill>
              </a:defRPr>
            </a:pPr>
            <a:endParaRPr/>
          </a:p>
          <a:p>
            <a:pPr>
              <a:defRPr sz="2400" b="1">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 name="4 CuadroTexto"/>
          <p:cNvSpPr txBox="1"/>
          <p:nvPr/>
        </p:nvSpPr>
        <p:spPr>
          <a:xfrm>
            <a:off x="178904" y="332656"/>
            <a:ext cx="6624736" cy="7114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Perito tercero en discordia</a:t>
            </a:r>
          </a:p>
          <a:p>
            <a:pPr algn="ctr">
              <a:defRPr sz="2400" b="1">
                <a:solidFill>
                  <a:srgbClr val="FFFFFF"/>
                </a:solidFill>
              </a:defRPr>
            </a:pPr>
            <a:r>
              <a:t>1390 bis 47</a:t>
            </a:r>
          </a:p>
          <a:p>
            <a:pPr algn="ctr">
              <a:defRPr sz="3600" b="1">
                <a:solidFill>
                  <a:schemeClr val="accent2"/>
                </a:solidFill>
              </a:defRPr>
            </a:pPr>
            <a:endParaRPr/>
          </a:p>
          <a:p>
            <a:pPr algn="just">
              <a:defRPr sz="2400">
                <a:solidFill>
                  <a:srgbClr val="FFFFFF"/>
                </a:solidFill>
              </a:defRPr>
            </a:pPr>
            <a:endParaRPr/>
          </a:p>
          <a:p>
            <a:pPr algn="just">
              <a:defRPr sz="2800">
                <a:solidFill>
                  <a:srgbClr val="FFFFFF"/>
                </a:solidFill>
              </a:defRPr>
            </a:pPr>
            <a:r>
              <a:t>El perito tercero en discordia deberá rendir su peritaje precisamente en la audiencia que corresponda.</a:t>
            </a:r>
          </a:p>
          <a:p>
            <a:pPr algn="just">
              <a:defRPr sz="2800">
                <a:solidFill>
                  <a:srgbClr val="FFFFFF"/>
                </a:solidFill>
              </a:defRPr>
            </a:pPr>
            <a:endParaRPr/>
          </a:p>
          <a:p>
            <a:pPr algn="just">
              <a:defRPr sz="2800">
                <a:solidFill>
                  <a:srgbClr val="FFFFFF"/>
                </a:solidFill>
              </a:defRPr>
            </a:pPr>
            <a:r>
              <a:t>En caso de incumplimiento, dará lugar a que el juez le imponga como </a:t>
            </a:r>
            <a:r>
              <a:rPr>
                <a:solidFill>
                  <a:srgbClr val="FFC000"/>
                </a:solidFill>
              </a:rPr>
              <a:t>sanción pecuniaria</a:t>
            </a:r>
            <a:r>
              <a:t>, en favor de las partes y de manera proporcional a cada una de ellas, </a:t>
            </a:r>
            <a:r>
              <a:rPr>
                <a:solidFill>
                  <a:srgbClr val="FFC000"/>
                </a:solidFill>
              </a:rPr>
              <a:t>el importe de una cantidad igual a la que cotizó </a:t>
            </a:r>
            <a:r>
              <a:t>por sus servicios</a:t>
            </a:r>
            <a:endParaRPr sz="2400"/>
          </a:p>
          <a:p>
            <a:pPr algn="ctr">
              <a:defRPr sz="3200" b="1">
                <a:solidFill>
                  <a:srgbClr val="FFFFFF"/>
                </a:solidFill>
              </a:defRPr>
            </a:pPr>
            <a:endParaRPr sz="2400"/>
          </a:p>
          <a:p>
            <a:pPr algn="ctr">
              <a:defRPr b="1">
                <a:solidFill>
                  <a:srgbClr val="FFFFFF"/>
                </a:solidFill>
              </a:defRPr>
            </a:pPr>
            <a:endParaRPr sz="2400"/>
          </a:p>
          <a:p>
            <a:pPr>
              <a:defRPr sz="2000" b="1">
                <a:solidFill>
                  <a:srgbClr val="FFFFFF"/>
                </a:solidFill>
              </a:defRPr>
            </a:pPr>
            <a:endParaRPr sz="2400"/>
          </a:p>
          <a:p>
            <a:pPr>
              <a:defRPr sz="2000" b="1">
                <a:solidFill>
                  <a:srgbClr val="FFFFFF"/>
                </a:solidFill>
              </a:defRPr>
            </a:pPr>
            <a:endParaRPr sz="240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 name="4 CuadroTexto"/>
          <p:cNvSpPr txBox="1"/>
          <p:nvPr/>
        </p:nvSpPr>
        <p:spPr>
          <a:xfrm>
            <a:off x="178904" y="332656"/>
            <a:ext cx="6624736" cy="7609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Perito tercero en discordia</a:t>
            </a:r>
          </a:p>
          <a:p>
            <a:pPr algn="ctr">
              <a:defRPr sz="2400" b="1">
                <a:solidFill>
                  <a:srgbClr val="FFFFFF"/>
                </a:solidFill>
              </a:defRPr>
            </a:pPr>
            <a:r>
              <a:t>1390 bis 47</a:t>
            </a:r>
          </a:p>
          <a:p>
            <a:pPr algn="ctr">
              <a:defRPr sz="3600" b="1">
                <a:solidFill>
                  <a:schemeClr val="accent2"/>
                </a:solidFill>
              </a:defRPr>
            </a:pPr>
            <a:endParaRPr/>
          </a:p>
          <a:p>
            <a:pPr algn="just">
              <a:defRPr sz="2400">
                <a:solidFill>
                  <a:srgbClr val="FFFFFF"/>
                </a:solidFill>
              </a:defRPr>
            </a:pPr>
            <a:endParaRPr/>
          </a:p>
          <a:p>
            <a:pPr algn="just">
              <a:defRPr sz="2600">
                <a:solidFill>
                  <a:srgbClr val="FFFFFF"/>
                </a:solidFill>
              </a:defRPr>
            </a:pPr>
            <a:r>
              <a:t>Además de la sanción pecuniaria, el juez </a:t>
            </a:r>
            <a:r>
              <a:rPr>
                <a:solidFill>
                  <a:srgbClr val="FFC000"/>
                </a:solidFill>
              </a:rPr>
              <a:t>dictará proveído de ejecución</a:t>
            </a:r>
            <a:r>
              <a:t> en contra de dicho perito tercero en discordia, </a:t>
            </a:r>
            <a:r>
              <a:rPr>
                <a:solidFill>
                  <a:srgbClr val="FFC000"/>
                </a:solidFill>
              </a:rPr>
              <a:t>además de hacerla saber al Consejo </a:t>
            </a:r>
            <a:r>
              <a:t>de la Judicatura Federal o de la entidad federativa de que se trate, o a la presidencia del tribunal, según corresponda, a la asociación, colegio de profesionistas o institución que lo hubiera propuesto por así haberlo solicitado el juez, para los efectos correspondientes, independientemente de las sanciones administrativas y legales a que haya lugar.</a:t>
            </a:r>
          </a:p>
          <a:p>
            <a:pPr algn="just">
              <a:defRPr sz="2400" b="1">
                <a:solidFill>
                  <a:srgbClr val="FFFFFF"/>
                </a:solidFill>
              </a:defRPr>
            </a:pPr>
            <a:endParaRPr/>
          </a:p>
          <a:p>
            <a:pPr algn="ctr">
              <a:defRPr sz="3200" b="1">
                <a:solidFill>
                  <a:srgbClr val="FFFFFF"/>
                </a:solidFill>
              </a:defRPr>
            </a:pPr>
            <a:endParaRPr/>
          </a:p>
          <a:p>
            <a:pPr algn="ctr">
              <a:defRPr b="1">
                <a:solidFill>
                  <a:srgbClr val="FFFFFF"/>
                </a:solidFill>
              </a:defRPr>
            </a:pPr>
            <a:endParaRPr/>
          </a:p>
          <a:p>
            <a:pPr>
              <a:defRPr sz="2000" b="1">
                <a:solidFill>
                  <a:srgbClr val="FFFFFF"/>
                </a:solidFill>
              </a:defRPr>
            </a:pPr>
            <a:endParaRPr/>
          </a:p>
          <a:p>
            <a:pPr>
              <a:defRPr sz="2000" b="1">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 name="4 CuadroTexto"/>
          <p:cNvSpPr txBox="1"/>
          <p:nvPr/>
        </p:nvSpPr>
        <p:spPr>
          <a:xfrm>
            <a:off x="178904" y="332655"/>
            <a:ext cx="6624736" cy="346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Perito tercero en discordia</a:t>
            </a:r>
          </a:p>
          <a:p>
            <a:pPr algn="ctr">
              <a:defRPr sz="2400" b="1">
                <a:solidFill>
                  <a:srgbClr val="FFFFFF"/>
                </a:solidFill>
              </a:defRPr>
            </a:pPr>
            <a:r>
              <a:t>1390 bis 47</a:t>
            </a:r>
          </a:p>
          <a:p>
            <a:pPr algn="ctr">
              <a:defRPr sz="3600" b="1">
                <a:solidFill>
                  <a:schemeClr val="accent2"/>
                </a:solidFill>
              </a:defRPr>
            </a:pPr>
            <a:endParaRPr/>
          </a:p>
          <a:p>
            <a:pPr algn="just">
              <a:defRPr sz="2400">
                <a:solidFill>
                  <a:srgbClr val="FFFFFF"/>
                </a:solidFill>
              </a:defRPr>
            </a:pPr>
            <a:endParaRPr/>
          </a:p>
          <a:p>
            <a:pPr algn="just">
              <a:defRPr sz="2800">
                <a:solidFill>
                  <a:srgbClr val="FFFFFF"/>
                </a:solidFill>
              </a:defRPr>
            </a:pPr>
            <a:r>
              <a:t>En este caso, el Juez designará otro perito tercero en discordia y, de ser necesario, suspenderá la audiencia para el desahogo de la prueba en cuestión.</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 name="4 CuadroTexto"/>
          <p:cNvSpPr txBox="1"/>
          <p:nvPr/>
        </p:nvSpPr>
        <p:spPr>
          <a:xfrm>
            <a:off x="178904" y="332656"/>
            <a:ext cx="6624736" cy="3876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Desahogo de la prueba pericial</a:t>
            </a:r>
          </a:p>
          <a:p>
            <a:pPr algn="ctr">
              <a:defRPr sz="2400" b="1">
                <a:solidFill>
                  <a:srgbClr val="FFFFFF"/>
                </a:solidFill>
              </a:defRPr>
            </a:pPr>
            <a:r>
              <a:t>1390 bis 48</a:t>
            </a:r>
          </a:p>
          <a:p>
            <a:pPr algn="ctr">
              <a:defRPr sz="3600" b="1">
                <a:solidFill>
                  <a:schemeClr val="accent2"/>
                </a:solidFill>
              </a:defRPr>
            </a:pPr>
            <a:endParaRPr/>
          </a:p>
          <a:p>
            <a:pPr algn="just">
              <a:defRPr sz="2400">
                <a:solidFill>
                  <a:srgbClr val="FFFFFF"/>
                </a:solidFill>
              </a:defRPr>
            </a:pPr>
            <a:endParaRPr/>
          </a:p>
          <a:p>
            <a:pPr algn="just">
              <a:defRPr sz="2800">
                <a:solidFill>
                  <a:srgbClr val="FFFFFF"/>
                </a:solidFill>
              </a:defRPr>
            </a:pPr>
            <a:r>
              <a:t>Los peritos asistirán a la audiencia respectiva con el fin de </a:t>
            </a:r>
            <a:r>
              <a:rPr>
                <a:solidFill>
                  <a:srgbClr val="FFC000"/>
                </a:solidFill>
              </a:rPr>
              <a:t>exponer verbalmente las conclusiones de sus dictámenes</a:t>
            </a:r>
            <a:r>
              <a:t>, a efecto de que se desahogue la prueba con los exhibidos y </a:t>
            </a:r>
            <a:r>
              <a:rPr>
                <a:solidFill>
                  <a:srgbClr val="FFC000"/>
                </a:solidFill>
              </a:rPr>
              <a:t>respondan las preguntas </a:t>
            </a:r>
            <a:r>
              <a:t>que el juez o las partes les formulen.</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 name="4 CuadroTexto"/>
          <p:cNvSpPr txBox="1"/>
          <p:nvPr/>
        </p:nvSpPr>
        <p:spPr>
          <a:xfrm>
            <a:off x="178904" y="332655"/>
            <a:ext cx="6624736" cy="5501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Desahogo de la prueba pericial</a:t>
            </a:r>
          </a:p>
          <a:p>
            <a:pPr algn="ctr">
              <a:defRPr sz="2400" b="1">
                <a:solidFill>
                  <a:srgbClr val="FFFFFF"/>
                </a:solidFill>
              </a:defRPr>
            </a:pPr>
            <a:r>
              <a:t>1390 bis 48</a:t>
            </a:r>
          </a:p>
          <a:p>
            <a:pPr algn="ctr">
              <a:defRPr sz="3600" b="1">
                <a:solidFill>
                  <a:schemeClr val="accent2"/>
                </a:solidFill>
              </a:defRPr>
            </a:pPr>
            <a:endParaRPr/>
          </a:p>
          <a:p>
            <a:pPr algn="just">
              <a:defRPr sz="2400">
                <a:solidFill>
                  <a:srgbClr val="FFFFFF"/>
                </a:solidFill>
              </a:defRPr>
            </a:pPr>
            <a:endParaRPr/>
          </a:p>
          <a:p>
            <a:pPr algn="just">
              <a:defRPr sz="2800">
                <a:solidFill>
                  <a:srgbClr val="FFFFFF"/>
                </a:solidFill>
              </a:defRPr>
            </a:pPr>
            <a:r>
              <a:t>Además, </a:t>
            </a:r>
            <a:r>
              <a:rPr>
                <a:solidFill>
                  <a:srgbClr val="FFC000"/>
                </a:solidFill>
              </a:rPr>
              <a:t>deben acreditar</a:t>
            </a:r>
            <a:r>
              <a:t>, en la misma audiencia y bajo su responsabilidad, </a:t>
            </a:r>
            <a:r>
              <a:rPr>
                <a:solidFill>
                  <a:srgbClr val="FFC000"/>
                </a:solidFill>
              </a:rPr>
              <a:t>su calidad </a:t>
            </a:r>
            <a:r>
              <a:t>científica, técnica, artística o industrial para el que fueron propuestos, </a:t>
            </a:r>
            <a:r>
              <a:rPr>
                <a:solidFill>
                  <a:srgbClr val="FFC000"/>
                </a:solidFill>
              </a:rPr>
              <a:t>con el original o copia certificada </a:t>
            </a:r>
            <a:r>
              <a:t>de su cédula profesional o el documento respectivo.</a:t>
            </a:r>
          </a:p>
          <a:p>
            <a:pPr algn="just">
              <a:defRPr sz="2800" b="1">
                <a:solidFill>
                  <a:srgbClr val="FFFFFF"/>
                </a:solidFill>
              </a:defRPr>
            </a:pPr>
            <a:endParaRPr/>
          </a:p>
          <a:p>
            <a:pPr algn="just">
              <a:defRPr sz="2800">
                <a:solidFill>
                  <a:srgbClr val="FFFFFF"/>
                </a:solidFill>
              </a:defRPr>
            </a:pPr>
            <a:r>
              <a:t>En caso de que </a:t>
            </a:r>
            <a:r>
              <a:rPr>
                <a:solidFill>
                  <a:srgbClr val="FFC000"/>
                </a:solidFill>
              </a:rPr>
              <a:t>no justifique </a:t>
            </a:r>
            <a:r>
              <a:t>su calidad de perito, o de </a:t>
            </a:r>
            <a:r>
              <a:rPr>
                <a:solidFill>
                  <a:srgbClr val="FFC000"/>
                </a:solidFill>
              </a:rPr>
              <a:t>no asistir </a:t>
            </a:r>
            <a:r>
              <a:t>los peritos designados por las partes, </a:t>
            </a:r>
            <a:r>
              <a:rPr>
                <a:solidFill>
                  <a:srgbClr val="FFC000"/>
                </a:solidFill>
              </a:rPr>
              <a:t>se tendrá por no rendido su dictamen</a:t>
            </a:r>
            <a:r>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 name="4 CuadroTexto"/>
          <p:cNvSpPr txBox="1"/>
          <p:nvPr/>
        </p:nvSpPr>
        <p:spPr>
          <a:xfrm>
            <a:off x="323528" y="2924943"/>
            <a:ext cx="6624736" cy="789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800" b="1">
                <a:solidFill>
                  <a:srgbClr val="FFFFFF"/>
                </a:solidFill>
              </a:defRPr>
            </a:lvl1pPr>
          </a:lstStyle>
          <a:p>
            <a:r>
              <a:t>Fin</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5 CuadroTexto"/>
          <p:cNvSpPr txBox="1"/>
          <p:nvPr/>
        </p:nvSpPr>
        <p:spPr>
          <a:xfrm>
            <a:off x="192291" y="1202848"/>
            <a:ext cx="6696744" cy="662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b="1">
                <a:solidFill>
                  <a:srgbClr val="D9C194"/>
                </a:solidFill>
              </a:defRPr>
            </a:lvl1pPr>
          </a:lstStyle>
          <a:p>
            <a:r>
              <a:t>Publicidad</a:t>
            </a:r>
          </a:p>
        </p:txBody>
      </p:sp>
      <p:sp>
        <p:nvSpPr>
          <p:cNvPr id="257" name="6 CuadroTexto"/>
          <p:cNvSpPr txBox="1"/>
          <p:nvPr/>
        </p:nvSpPr>
        <p:spPr>
          <a:xfrm>
            <a:off x="154766" y="2276872"/>
            <a:ext cx="6696744" cy="4066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400"/>
            </a:pPr>
            <a:endParaRPr/>
          </a:p>
          <a:p>
            <a:pPr algn="just">
              <a:lnSpc>
                <a:spcPct val="150000"/>
              </a:lnSpc>
              <a:defRPr sz="2800">
                <a:solidFill>
                  <a:srgbClr val="FFFFFF"/>
                </a:solidFill>
              </a:defRPr>
            </a:pPr>
            <a:r>
              <a:t>Debe entenderse como el derecho que tienen las partes y los terceros de presenciar todas diligencias, y en especial, las relativas a las pruebas. </a:t>
            </a:r>
          </a:p>
          <a:p>
            <a:pPr algn="just">
              <a:lnSpc>
                <a:spcPct val="150000"/>
              </a:lnSpc>
              <a:defRPr sz="2800">
                <a:solidFill>
                  <a:srgbClr val="FFFFFF"/>
                </a:solidFill>
              </a:defRPr>
            </a:pPr>
            <a:endParaRPr/>
          </a:p>
          <a:p>
            <a:pPr algn="just">
              <a:defRPr sz="2000"/>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5 CuadroTexto"/>
          <p:cNvSpPr txBox="1"/>
          <p:nvPr/>
        </p:nvSpPr>
        <p:spPr>
          <a:xfrm>
            <a:off x="179512" y="548679"/>
            <a:ext cx="6696744" cy="662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b="1">
                <a:solidFill>
                  <a:srgbClr val="D9C194"/>
                </a:solidFill>
              </a:defRPr>
            </a:lvl1pPr>
          </a:lstStyle>
          <a:p>
            <a:r>
              <a:t>Igualdad</a:t>
            </a:r>
          </a:p>
        </p:txBody>
      </p:sp>
      <p:sp>
        <p:nvSpPr>
          <p:cNvPr id="260" name="6 CuadroTexto"/>
          <p:cNvSpPr txBox="1"/>
          <p:nvPr/>
        </p:nvSpPr>
        <p:spPr>
          <a:xfrm>
            <a:off x="179512" y="2060847"/>
            <a:ext cx="6696744" cy="453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Impone al juzgador el deber de conferir a las partes las mismas oportunidades procesales. </a:t>
            </a:r>
          </a:p>
          <a:p>
            <a:pPr algn="just">
              <a:defRPr sz="2800">
                <a:solidFill>
                  <a:srgbClr val="FFFFFF"/>
                </a:solidFill>
              </a:defRPr>
            </a:pPr>
            <a:endParaRPr/>
          </a:p>
          <a:p>
            <a:pPr algn="just">
              <a:defRPr sz="2800">
                <a:solidFill>
                  <a:srgbClr val="FFFFFF"/>
                </a:solidFill>
              </a:defRPr>
            </a:pPr>
            <a:endParaRPr/>
          </a:p>
          <a:p>
            <a:pPr algn="just">
              <a:defRPr sz="2800">
                <a:solidFill>
                  <a:srgbClr val="FFFFFF"/>
                </a:solidFill>
              </a:defRPr>
            </a:pPr>
            <a:r>
              <a:t>Las partes deben tener en el proceso un mismo trato, se les deben dar las mismas oportunidades para hacer valer su pretensión y ejercitar sus defensas, según el caso. </a:t>
            </a:r>
          </a:p>
          <a:p>
            <a:pPr algn="just">
              <a:lnSpc>
                <a:spcPct val="150000"/>
              </a:lnSpc>
              <a:defRPr sz="2800">
                <a:solidFill>
                  <a:srgbClr val="FFFFFF"/>
                </a:solidFill>
              </a:defRPr>
            </a:pPr>
            <a:endParaRPr/>
          </a:p>
          <a:p>
            <a:pPr algn="just">
              <a:defRPr sz="2000"/>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5 CuadroTexto"/>
          <p:cNvSpPr txBox="1"/>
          <p:nvPr/>
        </p:nvSpPr>
        <p:spPr>
          <a:xfrm>
            <a:off x="184989" y="920914"/>
            <a:ext cx="6696744" cy="662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b="1">
                <a:solidFill>
                  <a:srgbClr val="D9C194"/>
                </a:solidFill>
              </a:defRPr>
            </a:lvl1pPr>
          </a:lstStyle>
          <a:p>
            <a:r>
              <a:t>Inmediación</a:t>
            </a:r>
          </a:p>
        </p:txBody>
      </p:sp>
      <p:sp>
        <p:nvSpPr>
          <p:cNvPr id="263" name="6 CuadroTexto"/>
          <p:cNvSpPr txBox="1"/>
          <p:nvPr/>
        </p:nvSpPr>
        <p:spPr>
          <a:xfrm>
            <a:off x="147261" y="2483018"/>
            <a:ext cx="6696744" cy="293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800">
                <a:solidFill>
                  <a:srgbClr val="FFFFFF"/>
                </a:solidFill>
              </a:defRPr>
            </a:pPr>
            <a:r>
              <a:t>Este principio se actualiza cuando las audiencias se desarrollan íntegramente en presencia del juez, no pudiendo ser delegado en persona alguna.</a:t>
            </a:r>
          </a:p>
          <a:p>
            <a:pPr algn="just">
              <a:lnSpc>
                <a:spcPct val="150000"/>
              </a:lnSpc>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6 CuadroTexto"/>
          <p:cNvSpPr txBox="1"/>
          <p:nvPr/>
        </p:nvSpPr>
        <p:spPr>
          <a:xfrm>
            <a:off x="147261" y="764122"/>
            <a:ext cx="6696744" cy="54063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400">
                <a:solidFill>
                  <a:srgbClr val="FFFFFF"/>
                </a:solidFill>
              </a:defRPr>
            </a:pPr>
            <a:r>
              <a:t>El Poder judicial emitió la </a:t>
            </a:r>
            <a:r>
              <a:rPr>
                <a:solidFill>
                  <a:srgbClr val="FFC000"/>
                </a:solidFill>
              </a:rPr>
              <a:t>jurisprudencia</a:t>
            </a:r>
            <a:r>
              <a:t> número 2017500 del rubro siguiente:</a:t>
            </a:r>
          </a:p>
          <a:p>
            <a:pPr algn="just">
              <a:lnSpc>
                <a:spcPct val="150000"/>
              </a:lnSpc>
              <a:defRPr sz="2400">
                <a:solidFill>
                  <a:srgbClr val="FFFFFF"/>
                </a:solidFill>
              </a:defRPr>
            </a:pPr>
            <a:endParaRPr/>
          </a:p>
          <a:p>
            <a:pPr algn="just">
              <a:defRPr sz="2400">
                <a:solidFill>
                  <a:srgbClr val="FFC000"/>
                </a:solidFill>
              </a:defRPr>
            </a:pPr>
            <a:r>
              <a:t>PRINCIPIO DE INMEDIACIÓN EN EL JUICIO ORAL MERCANTIL. </a:t>
            </a:r>
            <a:r>
              <a:rPr>
                <a:solidFill>
                  <a:srgbClr val="FFFFFF"/>
                </a:solidFill>
              </a:rPr>
              <a:t>CUANDO EN AUSENCIA DEL JUEZ, POR ENCONTRARSE DE VACACIONES, EL SECRETARIO ENCARGADO DEL DESPACHO ESTÁ PRESENTE EN CUALQUIERA DE LAS ETAPAS DEL PROCEDIMIENTO COMO LA ADMISIÓN, DESAHOGO Y VALORACIÓN DE PRUEBAS, INCLUSO, PRESIDE LA AUDIENCIA DEL JUICIO, Y EN SU CONTINUACIÓN DICTA SENTENCIA, SE TRANSGREDE DICHO PRINCIPIO, PREVISTO EN EL ARTÍCULO 1390 BIS 2 DEL CÓDIGO DE COMERCIO.</a:t>
            </a:r>
          </a:p>
          <a:p>
            <a:pPr algn="ctr">
              <a:lnSpc>
                <a:spcPct val="150000"/>
              </a:lnSpc>
              <a:defRPr sz="2400">
                <a:solidFill>
                  <a:srgbClr val="FFFFFF"/>
                </a:solidFill>
              </a:defRPr>
            </a:pPr>
            <a:r>
              <a:rPr u="sng">
                <a:solidFill>
                  <a:srgbClr val="CC9900"/>
                </a:solidFill>
                <a:uFill>
                  <a:solidFill>
                    <a:srgbClr val="CC9900"/>
                  </a:solidFill>
                </a:uFill>
                <a:hlinkClick r:id="rId2"/>
              </a:rPr>
              <a:t>Consultar tesis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5 CuadroTexto"/>
          <p:cNvSpPr txBox="1"/>
          <p:nvPr/>
        </p:nvSpPr>
        <p:spPr>
          <a:xfrm>
            <a:off x="179512" y="1484783"/>
            <a:ext cx="6696744" cy="662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b="1">
                <a:solidFill>
                  <a:srgbClr val="D9C194"/>
                </a:solidFill>
              </a:defRPr>
            </a:lvl1pPr>
          </a:lstStyle>
          <a:p>
            <a:r>
              <a:t>Contradicción</a:t>
            </a:r>
          </a:p>
        </p:txBody>
      </p:sp>
      <p:sp>
        <p:nvSpPr>
          <p:cNvPr id="268" name="6 CuadroTexto"/>
          <p:cNvSpPr txBox="1"/>
          <p:nvPr/>
        </p:nvSpPr>
        <p:spPr>
          <a:xfrm>
            <a:off x="212372" y="2564903"/>
            <a:ext cx="6696744" cy="2326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lnSpc>
                <a:spcPct val="150000"/>
              </a:lnSpc>
              <a:defRPr sz="2800">
                <a:solidFill>
                  <a:srgbClr val="FFFFFF"/>
                </a:solidFill>
              </a:defRPr>
            </a:lvl1pPr>
          </a:lstStyle>
          <a:p>
            <a:r>
              <a:t>Significa que el juzgador antes de emitir resolución sobre una petición de alguna de las partes, deberá dar vista a la contraria para que oralmente exprese su acuerdo o desacuerdo con lo pedido.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5 CuadroTexto"/>
          <p:cNvSpPr txBox="1"/>
          <p:nvPr/>
        </p:nvSpPr>
        <p:spPr>
          <a:xfrm>
            <a:off x="179512" y="548679"/>
            <a:ext cx="6696744" cy="662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b="1">
                <a:solidFill>
                  <a:srgbClr val="D9C194"/>
                </a:solidFill>
              </a:defRPr>
            </a:lvl1pPr>
          </a:lstStyle>
          <a:p>
            <a:r>
              <a:t>Continuidad</a:t>
            </a:r>
          </a:p>
        </p:txBody>
      </p:sp>
      <p:sp>
        <p:nvSpPr>
          <p:cNvPr id="271" name="6 CuadroTexto"/>
          <p:cNvSpPr txBox="1"/>
          <p:nvPr/>
        </p:nvSpPr>
        <p:spPr>
          <a:xfrm>
            <a:off x="179512" y="1556791"/>
            <a:ext cx="6696744" cy="4155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Este principio tiene como finalidad que el procedimiento se lleve a cabo de forma continua y secuencial.</a:t>
            </a:r>
          </a:p>
          <a:p>
            <a:pPr algn="just">
              <a:defRPr sz="2800">
                <a:solidFill>
                  <a:srgbClr val="FFFFFF"/>
                </a:solidFill>
              </a:defRPr>
            </a:pPr>
            <a:endParaRPr/>
          </a:p>
          <a:p>
            <a:pPr algn="just">
              <a:defRPr sz="2800">
                <a:solidFill>
                  <a:srgbClr val="FFFFFF"/>
                </a:solidFill>
              </a:defRPr>
            </a:pPr>
            <a:r>
              <a:t>Permite la actuación simultánea de todos los sujetos procesales y una valoración integral de la prueba, alejando la posibilidad de que el juez desvíe la atención en otro sentido u olvide el resultado de los medios probatorios recibidos.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5 CuadroTexto"/>
          <p:cNvSpPr txBox="1"/>
          <p:nvPr/>
        </p:nvSpPr>
        <p:spPr>
          <a:xfrm>
            <a:off x="179512" y="620687"/>
            <a:ext cx="6696744" cy="662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b="1">
                <a:solidFill>
                  <a:srgbClr val="D9C194"/>
                </a:solidFill>
              </a:defRPr>
            </a:lvl1pPr>
          </a:lstStyle>
          <a:p>
            <a:r>
              <a:t>Concentración</a:t>
            </a:r>
          </a:p>
        </p:txBody>
      </p:sp>
      <p:sp>
        <p:nvSpPr>
          <p:cNvPr id="274" name="6 CuadroTexto"/>
          <p:cNvSpPr txBox="1"/>
          <p:nvPr/>
        </p:nvSpPr>
        <p:spPr>
          <a:xfrm>
            <a:off x="179512" y="2348880"/>
            <a:ext cx="6696744" cy="354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800">
                <a:solidFill>
                  <a:srgbClr val="FFFFFF"/>
                </a:solidFill>
              </a:defRPr>
            </a:pPr>
            <a:r>
              <a:t>Las audiencias se desarrollarán preferentemente en un mismo día o en días consecutivos hasta su conclusión, salvo los casos excepcionales establecidos en el C.C.</a:t>
            </a:r>
          </a:p>
          <a:p>
            <a:pPr algn="just">
              <a:lnSpc>
                <a:spcPct val="150000"/>
              </a:lnSpc>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6 CuadroTexto"/>
          <p:cNvSpPr txBox="1"/>
          <p:nvPr/>
        </p:nvSpPr>
        <p:spPr>
          <a:xfrm>
            <a:off x="323528" y="2204864"/>
            <a:ext cx="6480720" cy="1577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5400">
                <a:solidFill>
                  <a:srgbClr val="D9C194"/>
                </a:solidFill>
              </a:defRPr>
            </a:pPr>
            <a:r>
              <a:t>Aspectos Generales del </a:t>
            </a:r>
            <a:r>
              <a:rPr sz="4800"/>
              <a:t>Juicio Oral Mercantil</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6 CuadroTexto"/>
          <p:cNvSpPr txBox="1"/>
          <p:nvPr/>
        </p:nvSpPr>
        <p:spPr>
          <a:xfrm>
            <a:off x="323528" y="2204864"/>
            <a:ext cx="6480720" cy="166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5400">
                <a:solidFill>
                  <a:srgbClr val="D9C194"/>
                </a:solidFill>
              </a:defRPr>
            </a:lvl1pPr>
          </a:lstStyle>
          <a:p>
            <a:r>
              <a:t>Competencia por Cuantía</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6 CuadroTexto"/>
          <p:cNvSpPr txBox="1"/>
          <p:nvPr/>
        </p:nvSpPr>
        <p:spPr>
          <a:xfrm>
            <a:off x="323528" y="2204864"/>
            <a:ext cx="6480720" cy="166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5400">
                <a:solidFill>
                  <a:srgbClr val="D9C194"/>
                </a:solidFill>
              </a:defRPr>
            </a:pPr>
            <a:r>
              <a:t>La implementación de la </a:t>
            </a:r>
          </a:p>
          <a:p>
            <a:pPr algn="ctr">
              <a:defRPr sz="5400">
                <a:solidFill>
                  <a:srgbClr val="D9C194"/>
                </a:solidFill>
              </a:defRPr>
            </a:pPr>
            <a:r>
              <a:t>oralidad mercantil</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4 CuadroTexto"/>
          <p:cNvSpPr txBox="1"/>
          <p:nvPr/>
        </p:nvSpPr>
        <p:spPr>
          <a:xfrm>
            <a:off x="147666" y="2204864"/>
            <a:ext cx="6696744" cy="21678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800">
                <a:solidFill>
                  <a:srgbClr val="FFFFFF"/>
                </a:solidFill>
              </a:defRPr>
            </a:pPr>
            <a:r>
              <a:t>Se tramitaran en este juicio todas las contiendas mercantiles </a:t>
            </a:r>
            <a:r>
              <a:rPr b="1">
                <a:solidFill>
                  <a:srgbClr val="FFC000"/>
                </a:solidFill>
              </a:rPr>
              <a:t>sin limitación de cuantía </a:t>
            </a:r>
            <a:r>
              <a:t>(1390 bis).</a:t>
            </a:r>
          </a:p>
          <a:p>
            <a:pPr algn="just">
              <a:lnSpc>
                <a:spcPct val="150000"/>
              </a:lnSpc>
              <a:defRPr sz="24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4 CuadroTexto"/>
          <p:cNvSpPr txBox="1"/>
          <p:nvPr/>
        </p:nvSpPr>
        <p:spPr>
          <a:xfrm>
            <a:off x="182149" y="620688"/>
            <a:ext cx="6696744" cy="5044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600">
                <a:solidFill>
                  <a:srgbClr val="FFFFFF"/>
                </a:solidFill>
              </a:defRPr>
            </a:pPr>
            <a:r>
              <a:t>Sin embargo, por reforma publicada en el D.O.F. el 28 de marzo de 2018 se fijó una cuantía, para la tramitación de las contiendas orales mercantiles, que se incrementaría año con año.</a:t>
            </a:r>
          </a:p>
          <a:p>
            <a:pPr algn="just">
              <a:lnSpc>
                <a:spcPct val="150000"/>
              </a:lnSpc>
              <a:defRPr sz="2600">
                <a:solidFill>
                  <a:srgbClr val="FFFFFF"/>
                </a:solidFill>
              </a:defRPr>
            </a:pPr>
            <a:endParaRPr/>
          </a:p>
          <a:p>
            <a:pPr algn="just">
              <a:lnSpc>
                <a:spcPct val="150000"/>
              </a:lnSpc>
              <a:defRPr sz="2600">
                <a:solidFill>
                  <a:srgbClr val="FFFFFF"/>
                </a:solidFill>
              </a:defRPr>
            </a:pPr>
            <a:r>
              <a:t>Para ello, se tomaría como base el monto de la </a:t>
            </a:r>
            <a:r>
              <a:rPr b="1">
                <a:solidFill>
                  <a:srgbClr val="FFC000"/>
                </a:solidFill>
              </a:rPr>
              <a:t>suerte principal</a:t>
            </a:r>
            <a:r>
              <a:t>, sin considerar intereses y demás accesorios reclamados a la fecha de presentación de la demanda.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4 CuadroTexto"/>
          <p:cNvSpPr txBox="1"/>
          <p:nvPr/>
        </p:nvSpPr>
        <p:spPr>
          <a:xfrm>
            <a:off x="107504" y="188639"/>
            <a:ext cx="6696744" cy="6136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000">
                <a:solidFill>
                  <a:srgbClr val="FFFFFF"/>
                </a:solidFill>
              </a:defRPr>
            </a:pPr>
            <a:endParaRPr/>
          </a:p>
          <a:p>
            <a:pPr algn="just">
              <a:defRPr sz="2800">
                <a:solidFill>
                  <a:srgbClr val="FFFFFF"/>
                </a:solidFill>
              </a:defRPr>
            </a:pPr>
            <a:r>
              <a:t>La cuantía es la siguiente:</a:t>
            </a:r>
          </a:p>
          <a:p>
            <a:pPr algn="just">
              <a:defRPr sz="2000"/>
            </a:pPr>
            <a:endParaRPr/>
          </a:p>
          <a:p>
            <a:pPr algn="just">
              <a:defRPr sz="2200"/>
            </a:pPr>
            <a:endParaRPr/>
          </a:p>
          <a:p>
            <a:pPr marL="342900" indent="-342900" algn="just">
              <a:buSzPct val="180000"/>
              <a:buBlip>
                <a:blip r:embed="rId2"/>
              </a:buBlip>
              <a:defRPr sz="2800">
                <a:solidFill>
                  <a:srgbClr val="FFFFFF"/>
                </a:solidFill>
              </a:defRPr>
            </a:pPr>
            <a:r>
              <a:t>A partir del </a:t>
            </a:r>
            <a:r>
              <a:rPr>
                <a:solidFill>
                  <a:srgbClr val="FFC000"/>
                </a:solidFill>
              </a:rPr>
              <a:t>29 de marzo de 2018</a:t>
            </a:r>
            <a:r>
              <a:t>, se tramitaran todas las contiendas mercantiles cuyo monto sea hasta de $</a:t>
            </a:r>
            <a:r>
              <a:rPr>
                <a:solidFill>
                  <a:srgbClr val="FFFF00"/>
                </a:solidFill>
              </a:rPr>
              <a:t>650,000</a:t>
            </a:r>
            <a:r>
              <a:rPr>
                <a:solidFill>
                  <a:schemeClr val="accent1"/>
                </a:solidFill>
              </a:rPr>
              <a:t> </a:t>
            </a:r>
            <a:r>
              <a:t>pesos. </a:t>
            </a:r>
          </a:p>
          <a:p>
            <a:pPr marL="342900" indent="-342900" algn="just">
              <a:buSzPct val="180000"/>
              <a:buBlip>
                <a:blip r:embed="rId2"/>
              </a:buBlip>
              <a:defRPr sz="2800">
                <a:solidFill>
                  <a:srgbClr val="FFFFFF"/>
                </a:solidFill>
              </a:defRPr>
            </a:pPr>
            <a:endParaRPr/>
          </a:p>
          <a:p>
            <a:pPr marL="342900" indent="-342900" algn="just">
              <a:buSzPct val="180000"/>
              <a:buBlip>
                <a:blip r:embed="rId2"/>
              </a:buBlip>
              <a:defRPr sz="2800">
                <a:solidFill>
                  <a:srgbClr val="FFFFFF"/>
                </a:solidFill>
              </a:defRPr>
            </a:pPr>
            <a:r>
              <a:t>A partir del </a:t>
            </a:r>
            <a:r>
              <a:rPr>
                <a:solidFill>
                  <a:srgbClr val="FFC000"/>
                </a:solidFill>
              </a:rPr>
              <a:t>26 de enero de 2019</a:t>
            </a:r>
            <a:r>
              <a:t>, cuyo monto sea de hasta $</a:t>
            </a:r>
            <a:r>
              <a:rPr>
                <a:solidFill>
                  <a:srgbClr val="FFFF00"/>
                </a:solidFill>
              </a:rPr>
              <a:t>1,000,000 </a:t>
            </a:r>
            <a:r>
              <a:t>pesos. </a:t>
            </a:r>
          </a:p>
          <a:p>
            <a:pPr algn="just">
              <a:defRPr sz="2800">
                <a:solidFill>
                  <a:srgbClr val="FFFFFF"/>
                </a:solidFill>
              </a:defRPr>
            </a:pPr>
            <a:endParaRPr/>
          </a:p>
          <a:p>
            <a:pPr marL="342900" indent="-342900" algn="just">
              <a:buSzPct val="180000"/>
              <a:buBlip>
                <a:blip r:embed="rId2"/>
              </a:buBlip>
              <a:defRPr sz="2800">
                <a:solidFill>
                  <a:srgbClr val="FFFFFF"/>
                </a:solidFill>
              </a:defRPr>
            </a:pPr>
            <a:r>
              <a:t>A partir del </a:t>
            </a:r>
            <a:r>
              <a:rPr>
                <a:solidFill>
                  <a:srgbClr val="FFC000"/>
                </a:solidFill>
              </a:rPr>
              <a:t>26 de enero de 2020</a:t>
            </a:r>
            <a:r>
              <a:t>, en los juicios orales mercantiles se tramitaran todas las contiendas </a:t>
            </a:r>
            <a:r>
              <a:rPr b="1">
                <a:solidFill>
                  <a:srgbClr val="FFFF00"/>
                </a:solidFill>
              </a:rPr>
              <a:t>sin limitación de cuantía</a:t>
            </a:r>
            <a:r>
              <a:t>. </a:t>
            </a:r>
          </a:p>
          <a:p>
            <a:pPr algn="just">
              <a:defRPr sz="2200"/>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3 Título"/>
          <p:cNvSpPr txBox="1">
            <a:spLocks noGrp="1"/>
          </p:cNvSpPr>
          <p:nvPr>
            <p:ph type="title"/>
          </p:nvPr>
        </p:nvSpPr>
        <p:spPr>
          <a:xfrm>
            <a:off x="381000" y="355847"/>
            <a:ext cx="8381259" cy="1054395"/>
          </a:xfrm>
          <a:prstGeom prst="rect">
            <a:avLst/>
          </a:prstGeom>
        </p:spPr>
        <p:txBody>
          <a:bodyPr/>
          <a:lstStyle/>
          <a:p>
            <a:r>
              <a:t>LÍMITES DE CUANTÍA</a:t>
            </a:r>
          </a:p>
        </p:txBody>
      </p:sp>
      <p:grpSp>
        <p:nvGrpSpPr>
          <p:cNvPr id="289" name="27 Pentágono"/>
          <p:cNvGrpSpPr/>
          <p:nvPr/>
        </p:nvGrpSpPr>
        <p:grpSpPr>
          <a:xfrm>
            <a:off x="201384" y="3417249"/>
            <a:ext cx="7239725" cy="383542"/>
            <a:chOff x="0" y="-11750"/>
            <a:chExt cx="7239723" cy="383540"/>
          </a:xfrm>
        </p:grpSpPr>
        <p:sp>
          <p:nvSpPr>
            <p:cNvPr id="287" name="Figura"/>
            <p:cNvSpPr/>
            <p:nvPr/>
          </p:nvSpPr>
          <p:spPr>
            <a:xfrm>
              <a:off x="-1" y="-1"/>
              <a:ext cx="7239725" cy="360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063" y="0"/>
                  </a:lnTo>
                  <a:lnTo>
                    <a:pt x="21600" y="10800"/>
                  </a:lnTo>
                  <a:lnTo>
                    <a:pt x="21063" y="21600"/>
                  </a:lnTo>
                  <a:lnTo>
                    <a:pt x="0" y="21600"/>
                  </a:lnTo>
                  <a:close/>
                </a:path>
              </a:pathLst>
            </a:custGeom>
            <a:solidFill>
              <a:srgbClr val="00B0F0"/>
            </a:solidFill>
            <a:ln w="19050" cap="flat">
              <a:solidFill>
                <a:srgbClr val="8B6E38"/>
              </a:solidFill>
              <a:prstDash val="solid"/>
              <a:round/>
            </a:ln>
            <a:effectLst/>
          </p:spPr>
          <p:txBody>
            <a:bodyPr wrap="square" lIns="45719" tIns="45719" rIns="45719" bIns="45719" numCol="1" anchor="ctr">
              <a:noAutofit/>
            </a:bodyPr>
            <a:lstStyle/>
            <a:p>
              <a:pPr algn="just">
                <a:defRPr>
                  <a:latin typeface="Arial Black"/>
                  <a:ea typeface="Arial Black"/>
                  <a:cs typeface="Arial Black"/>
                  <a:sym typeface="Arial Black"/>
                </a:defRPr>
              </a:pPr>
              <a:endParaRPr/>
            </a:p>
          </p:txBody>
        </p:sp>
        <p:sp>
          <p:nvSpPr>
            <p:cNvPr id="288" name="Juicio oral Mercantil                      Juicio Ordinario Mercantil"/>
            <p:cNvSpPr txBox="1"/>
            <p:nvPr/>
          </p:nvSpPr>
          <p:spPr>
            <a:xfrm>
              <a:off x="-1" y="-11750"/>
              <a:ext cx="7149715" cy="383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just">
                <a:defRPr sz="1600">
                  <a:latin typeface="Arial Black"/>
                  <a:ea typeface="Arial Black"/>
                  <a:cs typeface="Arial Black"/>
                  <a:sym typeface="Arial Black"/>
                </a:defRPr>
              </a:lvl1pPr>
            </a:lstStyle>
            <a:p>
              <a:r>
                <a:t>Juicio oral Mercantil                      Juicio Ordinario Mercantil</a:t>
              </a:r>
            </a:p>
          </p:txBody>
        </p:sp>
      </p:grpSp>
      <p:sp>
        <p:nvSpPr>
          <p:cNvPr id="290" name="29 Flecha arriba y abajo"/>
          <p:cNvSpPr/>
          <p:nvPr/>
        </p:nvSpPr>
        <p:spPr>
          <a:xfrm>
            <a:off x="2709004" y="3159375"/>
            <a:ext cx="278820" cy="792089"/>
          </a:xfrm>
          <a:custGeom>
            <a:avLst/>
            <a:gdLst/>
            <a:ahLst/>
            <a:cxnLst>
              <a:cxn ang="0">
                <a:pos x="wd2" y="hd2"/>
              </a:cxn>
              <a:cxn ang="5400000">
                <a:pos x="wd2" y="hd2"/>
              </a:cxn>
              <a:cxn ang="10800000">
                <a:pos x="wd2" y="hd2"/>
              </a:cxn>
              <a:cxn ang="16200000">
                <a:pos x="wd2" y="hd2"/>
              </a:cxn>
            </a:cxnLst>
            <a:rect l="0" t="0" r="r" b="b"/>
            <a:pathLst>
              <a:path w="21600" h="21600" extrusionOk="0">
                <a:moveTo>
                  <a:pt x="0" y="3802"/>
                </a:moveTo>
                <a:lnTo>
                  <a:pt x="10800" y="0"/>
                </a:lnTo>
                <a:lnTo>
                  <a:pt x="21600" y="3802"/>
                </a:lnTo>
                <a:lnTo>
                  <a:pt x="16200" y="3802"/>
                </a:lnTo>
                <a:lnTo>
                  <a:pt x="16200" y="17798"/>
                </a:lnTo>
                <a:lnTo>
                  <a:pt x="21600" y="17798"/>
                </a:lnTo>
                <a:lnTo>
                  <a:pt x="10800" y="21600"/>
                </a:lnTo>
                <a:lnTo>
                  <a:pt x="0" y="17798"/>
                </a:lnTo>
                <a:lnTo>
                  <a:pt x="5400" y="17798"/>
                </a:lnTo>
                <a:lnTo>
                  <a:pt x="5400" y="3802"/>
                </a:lnTo>
                <a:close/>
              </a:path>
            </a:pathLst>
          </a:custGeom>
          <a:solidFill>
            <a:srgbClr val="FFC000"/>
          </a:solidFill>
          <a:ln w="19050">
            <a:solidFill>
              <a:srgbClr val="000000"/>
            </a:solidFill>
          </a:ln>
        </p:spPr>
        <p:txBody>
          <a:bodyPr lIns="45719" rIns="45719" anchor="ctr"/>
          <a:lstStyle/>
          <a:p>
            <a:pPr algn="ctr"/>
            <a:endParaRPr/>
          </a:p>
        </p:txBody>
      </p:sp>
      <p:grpSp>
        <p:nvGrpSpPr>
          <p:cNvPr id="293" name="31 Rectángulo redondeado"/>
          <p:cNvGrpSpPr/>
          <p:nvPr/>
        </p:nvGrpSpPr>
        <p:grpSpPr>
          <a:xfrm>
            <a:off x="2275035" y="1988840"/>
            <a:ext cx="5173366" cy="1170537"/>
            <a:chOff x="0" y="12901"/>
            <a:chExt cx="5173364" cy="1170536"/>
          </a:xfrm>
        </p:grpSpPr>
        <p:sp>
          <p:nvSpPr>
            <p:cNvPr id="291" name="Rectángulo redondeado"/>
            <p:cNvSpPr/>
            <p:nvPr/>
          </p:nvSpPr>
          <p:spPr>
            <a:xfrm>
              <a:off x="0" y="12901"/>
              <a:ext cx="5173365" cy="1170537"/>
            </a:xfrm>
            <a:prstGeom prst="roundRect">
              <a:avLst>
                <a:gd name="adj" fmla="val 16667"/>
              </a:avLst>
            </a:prstGeom>
            <a:solidFill>
              <a:schemeClr val="accent1"/>
            </a:solidFill>
            <a:ln w="47625" cap="flat">
              <a:solidFill>
                <a:srgbClr val="FFFFFF"/>
              </a:solidFill>
              <a:prstDash val="solid"/>
              <a:round/>
            </a:ln>
            <a:effectLst/>
          </p:spPr>
          <p:txBody>
            <a:bodyPr wrap="square" lIns="45719" tIns="45719" rIns="45719" bIns="45719" numCol="1" anchor="ctr">
              <a:noAutofit/>
            </a:bodyPr>
            <a:lstStyle/>
            <a:p>
              <a:pPr algn="ctr">
                <a:defRPr sz="2400" b="1"/>
              </a:pPr>
              <a:endParaRPr/>
            </a:p>
          </p:txBody>
        </p:sp>
        <p:sp>
          <p:nvSpPr>
            <p:cNvPr id="292" name="Del 26 de enero de 2019…"/>
            <p:cNvSpPr txBox="1"/>
            <p:nvPr/>
          </p:nvSpPr>
          <p:spPr>
            <a:xfrm>
              <a:off x="57141" y="38099"/>
              <a:ext cx="5059082" cy="11201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2400"/>
              </a:pPr>
              <a:r>
                <a:t>Del </a:t>
              </a:r>
              <a:r>
                <a:rPr b="1"/>
                <a:t>26</a:t>
              </a:r>
              <a:r>
                <a:t> de enero de </a:t>
              </a:r>
              <a:r>
                <a:rPr b="1"/>
                <a:t>2019</a:t>
              </a:r>
            </a:p>
            <a:p>
              <a:pPr algn="ctr">
                <a:defRPr sz="2400"/>
              </a:pPr>
              <a:r>
                <a:t>al </a:t>
              </a:r>
              <a:endParaRPr>
                <a:solidFill>
                  <a:srgbClr val="FFFFFF"/>
                </a:solidFill>
              </a:endParaRPr>
            </a:p>
            <a:p>
              <a:pPr algn="ctr">
                <a:defRPr sz="2400" b="1"/>
              </a:pPr>
              <a:r>
                <a:t>25</a:t>
              </a:r>
              <a:r>
                <a:rPr b="0"/>
                <a:t> de enero de </a:t>
              </a:r>
              <a:r>
                <a:t>2020</a:t>
              </a:r>
            </a:p>
          </p:txBody>
        </p:sp>
      </p:grpSp>
      <p:grpSp>
        <p:nvGrpSpPr>
          <p:cNvPr id="296" name="32 Rectángulo redondeado"/>
          <p:cNvGrpSpPr/>
          <p:nvPr/>
        </p:nvGrpSpPr>
        <p:grpSpPr>
          <a:xfrm>
            <a:off x="1187624" y="3957477"/>
            <a:ext cx="3065671" cy="863131"/>
            <a:chOff x="0" y="96755"/>
            <a:chExt cx="3065670" cy="863129"/>
          </a:xfrm>
        </p:grpSpPr>
        <p:sp>
          <p:nvSpPr>
            <p:cNvPr id="294" name="Rectángulo redondeado"/>
            <p:cNvSpPr/>
            <p:nvPr/>
          </p:nvSpPr>
          <p:spPr>
            <a:xfrm>
              <a:off x="0" y="96755"/>
              <a:ext cx="3065671" cy="863130"/>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500" b="1"/>
              </a:pPr>
              <a:endParaRPr/>
            </a:p>
          </p:txBody>
        </p:sp>
        <p:sp>
          <p:nvSpPr>
            <p:cNvPr id="295" name="Se tramitarán todas las contiendas mercantiles cuyo monto sea hasta $1,000,000.00 de pesos"/>
            <p:cNvSpPr txBox="1"/>
            <p:nvPr/>
          </p:nvSpPr>
          <p:spPr>
            <a:xfrm>
              <a:off x="42135" y="139700"/>
              <a:ext cx="2981400" cy="777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Se tramitarán todas las contiendas mercantiles cuyo monto sea hasta </a:t>
              </a:r>
              <a:r>
                <a:rPr b="1"/>
                <a:t>$1,000,000.00 de pesos</a:t>
              </a:r>
            </a:p>
          </p:txBody>
        </p:sp>
      </p:grpSp>
      <p:grpSp>
        <p:nvGrpSpPr>
          <p:cNvPr id="299" name="35 Rectángulo redondeado"/>
          <p:cNvGrpSpPr/>
          <p:nvPr/>
        </p:nvGrpSpPr>
        <p:grpSpPr>
          <a:xfrm>
            <a:off x="6051558" y="4113682"/>
            <a:ext cx="2081443" cy="726441"/>
            <a:chOff x="0" y="19049"/>
            <a:chExt cx="2081441" cy="726440"/>
          </a:xfrm>
        </p:grpSpPr>
        <p:sp>
          <p:nvSpPr>
            <p:cNvPr id="297" name="Rectángulo redondeado"/>
            <p:cNvSpPr/>
            <p:nvPr/>
          </p:nvSpPr>
          <p:spPr>
            <a:xfrm>
              <a:off x="0" y="38564"/>
              <a:ext cx="2081442" cy="687413"/>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500" b="1"/>
              </a:pPr>
              <a:endParaRPr/>
            </a:p>
          </p:txBody>
        </p:sp>
        <p:sp>
          <p:nvSpPr>
            <p:cNvPr id="298" name="Más de $1,000,000.00…"/>
            <p:cNvSpPr txBox="1"/>
            <p:nvPr/>
          </p:nvSpPr>
          <p:spPr>
            <a:xfrm>
              <a:off x="33556" y="19049"/>
              <a:ext cx="2014330" cy="7264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Más de </a:t>
              </a:r>
              <a:r>
                <a:rPr sz="1400" b="1"/>
                <a:t>$1,000,000.00 </a:t>
              </a:r>
            </a:p>
            <a:p>
              <a:pPr algn="ctr">
                <a:defRPr sz="1400" b="1"/>
              </a:pPr>
              <a:r>
                <a:t>de pesos</a:t>
              </a:r>
            </a:p>
          </p:txBody>
        </p:sp>
      </p:grpSp>
      <p:sp>
        <p:nvSpPr>
          <p:cNvPr id="300" name="4 Conector recto de flecha"/>
          <p:cNvSpPr/>
          <p:nvPr/>
        </p:nvSpPr>
        <p:spPr>
          <a:xfrm flipH="1">
            <a:off x="1547663" y="4866111"/>
            <a:ext cx="378043" cy="504057"/>
          </a:xfrm>
          <a:prstGeom prst="line">
            <a:avLst/>
          </a:prstGeom>
          <a:ln w="19050">
            <a:solidFill>
              <a:srgbClr val="000000"/>
            </a:solidFill>
            <a:tailEnd type="triangle"/>
          </a:ln>
        </p:spPr>
        <p:txBody>
          <a:bodyPr lIns="45719" rIns="45719"/>
          <a:lstStyle/>
          <a:p>
            <a:endParaRPr/>
          </a:p>
        </p:txBody>
      </p:sp>
      <p:sp>
        <p:nvSpPr>
          <p:cNvPr id="301" name="19 Conector recto de flecha"/>
          <p:cNvSpPr/>
          <p:nvPr/>
        </p:nvSpPr>
        <p:spPr>
          <a:xfrm>
            <a:off x="2771799" y="4867083"/>
            <a:ext cx="1" cy="504057"/>
          </a:xfrm>
          <a:prstGeom prst="line">
            <a:avLst/>
          </a:prstGeom>
          <a:ln w="19050">
            <a:solidFill>
              <a:srgbClr val="000000"/>
            </a:solidFill>
            <a:tailEnd type="triangle"/>
          </a:ln>
        </p:spPr>
        <p:txBody>
          <a:bodyPr lIns="45719" rIns="45719"/>
          <a:lstStyle/>
          <a:p>
            <a:endParaRPr/>
          </a:p>
        </p:txBody>
      </p:sp>
      <p:sp>
        <p:nvSpPr>
          <p:cNvPr id="302" name="21 Conector recto de flecha"/>
          <p:cNvSpPr/>
          <p:nvPr/>
        </p:nvSpPr>
        <p:spPr>
          <a:xfrm>
            <a:off x="3779911" y="4866111"/>
            <a:ext cx="225026" cy="504057"/>
          </a:xfrm>
          <a:prstGeom prst="line">
            <a:avLst/>
          </a:prstGeom>
          <a:ln w="19050">
            <a:solidFill>
              <a:srgbClr val="000000"/>
            </a:solidFill>
            <a:tailEnd type="triangle"/>
          </a:ln>
        </p:spPr>
        <p:txBody>
          <a:bodyPr lIns="45719" rIns="45719"/>
          <a:lstStyle/>
          <a:p>
            <a:endParaRPr/>
          </a:p>
        </p:txBody>
      </p:sp>
      <p:grpSp>
        <p:nvGrpSpPr>
          <p:cNvPr id="305" name="25 Rectángulo redondeado"/>
          <p:cNvGrpSpPr/>
          <p:nvPr/>
        </p:nvGrpSpPr>
        <p:grpSpPr>
          <a:xfrm>
            <a:off x="476546" y="5409219"/>
            <a:ext cx="1170131" cy="972109"/>
            <a:chOff x="0" y="0"/>
            <a:chExt cx="1170130" cy="972108"/>
          </a:xfrm>
        </p:grpSpPr>
        <p:sp>
          <p:nvSpPr>
            <p:cNvPr id="303" name="Rectángulo redondeado"/>
            <p:cNvSpPr/>
            <p:nvPr/>
          </p:nvSpPr>
          <p:spPr>
            <a:xfrm>
              <a:off x="0" y="0"/>
              <a:ext cx="1170131" cy="972109"/>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600"/>
              </a:pPr>
              <a:endParaRPr/>
            </a:p>
          </p:txBody>
        </p:sp>
        <p:sp>
          <p:nvSpPr>
            <p:cNvPr id="304" name="Jueces de Paz"/>
            <p:cNvSpPr txBox="1"/>
            <p:nvPr/>
          </p:nvSpPr>
          <p:spPr>
            <a:xfrm>
              <a:off x="47453" y="211733"/>
              <a:ext cx="1075224"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Jueces de Paz</a:t>
              </a:r>
            </a:p>
          </p:txBody>
        </p:sp>
      </p:grpSp>
      <p:grpSp>
        <p:nvGrpSpPr>
          <p:cNvPr id="308" name="26 Rectángulo redondeado"/>
          <p:cNvGrpSpPr/>
          <p:nvPr/>
        </p:nvGrpSpPr>
        <p:grpSpPr>
          <a:xfrm>
            <a:off x="2123727" y="5409219"/>
            <a:ext cx="1170131" cy="972109"/>
            <a:chOff x="0" y="0"/>
            <a:chExt cx="1170130" cy="972108"/>
          </a:xfrm>
        </p:grpSpPr>
        <p:sp>
          <p:nvSpPr>
            <p:cNvPr id="306" name="Rectángulo redondeado"/>
            <p:cNvSpPr/>
            <p:nvPr/>
          </p:nvSpPr>
          <p:spPr>
            <a:xfrm>
              <a:off x="0" y="0"/>
              <a:ext cx="1170131" cy="972109"/>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600"/>
              </a:pPr>
              <a:endParaRPr/>
            </a:p>
          </p:txBody>
        </p:sp>
        <p:sp>
          <p:nvSpPr>
            <p:cNvPr id="307" name="Jueces Menores"/>
            <p:cNvSpPr txBox="1"/>
            <p:nvPr/>
          </p:nvSpPr>
          <p:spPr>
            <a:xfrm>
              <a:off x="47453" y="211733"/>
              <a:ext cx="1075224"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Jueces Menores</a:t>
              </a:r>
            </a:p>
          </p:txBody>
        </p:sp>
      </p:grpSp>
      <p:grpSp>
        <p:nvGrpSpPr>
          <p:cNvPr id="311" name="30 Rectángulo redondeado"/>
          <p:cNvGrpSpPr/>
          <p:nvPr/>
        </p:nvGrpSpPr>
        <p:grpSpPr>
          <a:xfrm>
            <a:off x="3689901" y="5409219"/>
            <a:ext cx="1170131" cy="972109"/>
            <a:chOff x="0" y="0"/>
            <a:chExt cx="1170130" cy="972108"/>
          </a:xfrm>
        </p:grpSpPr>
        <p:sp>
          <p:nvSpPr>
            <p:cNvPr id="309" name="Rectángulo redondeado"/>
            <p:cNvSpPr/>
            <p:nvPr/>
          </p:nvSpPr>
          <p:spPr>
            <a:xfrm>
              <a:off x="0" y="0"/>
              <a:ext cx="1170131" cy="972109"/>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600"/>
              </a:pPr>
              <a:endParaRPr/>
            </a:p>
          </p:txBody>
        </p:sp>
        <p:sp>
          <p:nvSpPr>
            <p:cNvPr id="310" name="Jueces de 1ª. Instancia"/>
            <p:cNvSpPr txBox="1"/>
            <p:nvPr/>
          </p:nvSpPr>
          <p:spPr>
            <a:xfrm>
              <a:off x="47453" y="211733"/>
              <a:ext cx="1075224"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Jueces de 1ª. Instancia</a:t>
              </a:r>
            </a:p>
          </p:txBody>
        </p:sp>
      </p:grpSp>
      <p:sp>
        <p:nvSpPr>
          <p:cNvPr id="312" name="38 Conector recto de flecha"/>
          <p:cNvSpPr/>
          <p:nvPr/>
        </p:nvSpPr>
        <p:spPr>
          <a:xfrm>
            <a:off x="7092280" y="4941168"/>
            <a:ext cx="1" cy="360041"/>
          </a:xfrm>
          <a:prstGeom prst="line">
            <a:avLst/>
          </a:prstGeom>
          <a:ln w="19050">
            <a:solidFill>
              <a:srgbClr val="000000"/>
            </a:solidFill>
            <a:tailEnd type="triangle"/>
          </a:ln>
        </p:spPr>
        <p:txBody>
          <a:bodyPr lIns="45719" rIns="45719"/>
          <a:lstStyle/>
          <a:p>
            <a:endParaRPr/>
          </a:p>
        </p:txBody>
      </p:sp>
      <p:grpSp>
        <p:nvGrpSpPr>
          <p:cNvPr id="315" name="39 Rectángulo redondeado"/>
          <p:cNvGrpSpPr/>
          <p:nvPr/>
        </p:nvGrpSpPr>
        <p:grpSpPr>
          <a:xfrm>
            <a:off x="6516216" y="5409219"/>
            <a:ext cx="1170131" cy="972109"/>
            <a:chOff x="0" y="0"/>
            <a:chExt cx="1170130" cy="972108"/>
          </a:xfrm>
        </p:grpSpPr>
        <p:sp>
          <p:nvSpPr>
            <p:cNvPr id="313" name="Rectángulo redondeado"/>
            <p:cNvSpPr/>
            <p:nvPr/>
          </p:nvSpPr>
          <p:spPr>
            <a:xfrm>
              <a:off x="0" y="0"/>
              <a:ext cx="1170131" cy="972109"/>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600"/>
              </a:pPr>
              <a:endParaRPr/>
            </a:p>
          </p:txBody>
        </p:sp>
        <p:sp>
          <p:nvSpPr>
            <p:cNvPr id="314" name="Jueces de  1ª. Instancia"/>
            <p:cNvSpPr txBox="1"/>
            <p:nvPr/>
          </p:nvSpPr>
          <p:spPr>
            <a:xfrm>
              <a:off x="47453" y="211733"/>
              <a:ext cx="1075224"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Jueces de  1ª. Instancia</a:t>
              </a:r>
            </a:p>
          </p:txBody>
        </p:sp>
      </p:grpSp>
      <p:sp>
        <p:nvSpPr>
          <p:cNvPr id="316" name="40 Flecha arriba y abajo"/>
          <p:cNvSpPr/>
          <p:nvPr/>
        </p:nvSpPr>
        <p:spPr>
          <a:xfrm>
            <a:off x="7101281" y="3212975"/>
            <a:ext cx="278820" cy="792089"/>
          </a:xfrm>
          <a:custGeom>
            <a:avLst/>
            <a:gdLst/>
            <a:ahLst/>
            <a:cxnLst>
              <a:cxn ang="0">
                <a:pos x="wd2" y="hd2"/>
              </a:cxn>
              <a:cxn ang="5400000">
                <a:pos x="wd2" y="hd2"/>
              </a:cxn>
              <a:cxn ang="10800000">
                <a:pos x="wd2" y="hd2"/>
              </a:cxn>
              <a:cxn ang="16200000">
                <a:pos x="wd2" y="hd2"/>
              </a:cxn>
            </a:cxnLst>
            <a:rect l="0" t="0" r="r" b="b"/>
            <a:pathLst>
              <a:path w="21600" h="21600" extrusionOk="0">
                <a:moveTo>
                  <a:pt x="0" y="3802"/>
                </a:moveTo>
                <a:lnTo>
                  <a:pt x="10800" y="0"/>
                </a:lnTo>
                <a:lnTo>
                  <a:pt x="21600" y="3802"/>
                </a:lnTo>
                <a:lnTo>
                  <a:pt x="16200" y="3802"/>
                </a:lnTo>
                <a:lnTo>
                  <a:pt x="16200" y="17798"/>
                </a:lnTo>
                <a:lnTo>
                  <a:pt x="21600" y="17798"/>
                </a:lnTo>
                <a:lnTo>
                  <a:pt x="10800" y="21600"/>
                </a:lnTo>
                <a:lnTo>
                  <a:pt x="0" y="17798"/>
                </a:lnTo>
                <a:lnTo>
                  <a:pt x="5400" y="17798"/>
                </a:lnTo>
                <a:lnTo>
                  <a:pt x="5400" y="3802"/>
                </a:lnTo>
                <a:close/>
              </a:path>
            </a:pathLst>
          </a:custGeom>
          <a:solidFill>
            <a:srgbClr val="FFC000"/>
          </a:solidFill>
          <a:ln w="19050">
            <a:solidFill>
              <a:srgbClr val="000000"/>
            </a:solidFill>
          </a:ln>
        </p:spPr>
        <p:txBody>
          <a:bodyPr lIns="45719" rIns="45719" anchor="ctr"/>
          <a:lstStyle/>
          <a:p>
            <a:pPr algn="ctr"/>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6 CuadroTexto"/>
          <p:cNvSpPr txBox="1"/>
          <p:nvPr/>
        </p:nvSpPr>
        <p:spPr>
          <a:xfrm>
            <a:off x="323528" y="2436564"/>
            <a:ext cx="6480720" cy="176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800" b="1">
                <a:solidFill>
                  <a:srgbClr val="D9C194"/>
                </a:solidFill>
              </a:defRPr>
            </a:pPr>
            <a:r>
              <a:t>Controversias que no se ventilan </a:t>
            </a:r>
          </a:p>
          <a:p>
            <a:pPr algn="ctr">
              <a:defRPr sz="3800" b="1">
                <a:solidFill>
                  <a:srgbClr val="D9C194"/>
                </a:solidFill>
              </a:defRPr>
            </a:pPr>
            <a:r>
              <a:t>en el Juicio Oral Mercantil</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4 CuadroTexto"/>
          <p:cNvSpPr txBox="1"/>
          <p:nvPr/>
        </p:nvSpPr>
        <p:spPr>
          <a:xfrm>
            <a:off x="166733" y="548679"/>
            <a:ext cx="6677677" cy="547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De acuerdo con el articulo 1390 bis 1, las siguientes:</a:t>
            </a:r>
          </a:p>
          <a:p>
            <a:pPr algn="ctr">
              <a:defRPr sz="2800">
                <a:solidFill>
                  <a:srgbClr val="FFFFFF"/>
                </a:solidFill>
              </a:defRPr>
            </a:pPr>
            <a:endParaRPr/>
          </a:p>
          <a:p>
            <a:pPr algn="ctr">
              <a:defRPr sz="2800">
                <a:solidFill>
                  <a:srgbClr val="FFFFFF"/>
                </a:solidFill>
              </a:defRPr>
            </a:pPr>
            <a:endParaRPr/>
          </a:p>
          <a:p>
            <a:pPr marL="457200" indent="-457200" algn="ctr">
              <a:buSzPct val="100000"/>
              <a:buAutoNum type="arabicParenR"/>
              <a:defRPr sz="2800">
                <a:solidFill>
                  <a:srgbClr val="FFC000"/>
                </a:solidFill>
              </a:defRPr>
            </a:pPr>
            <a:r>
              <a:t>Aquellas contiendas de tramitación especial establecidas en el C.C. y en otras leyes</a:t>
            </a:r>
          </a:p>
          <a:p>
            <a:pPr algn="just">
              <a:defRPr sz="2000">
                <a:solidFill>
                  <a:srgbClr val="FFFFFF"/>
                </a:solidFill>
              </a:defRPr>
            </a:pPr>
            <a:endParaRPr/>
          </a:p>
          <a:p>
            <a:pPr algn="just">
              <a:defRPr sz="2000">
                <a:solidFill>
                  <a:srgbClr val="FFFFFF"/>
                </a:solidFill>
              </a:defRPr>
            </a:pPr>
            <a:r>
              <a:t>Ejemplo: ejecutivos mercantiles o los especiales que se encuentren regulados por cualquier ley de índole comercial. (ver art. 1055)</a:t>
            </a:r>
          </a:p>
          <a:p>
            <a:pPr marL="457200" indent="-457200" algn="just">
              <a:buSzPct val="100000"/>
              <a:buAutoNum type="arabicParenR"/>
              <a:defRPr sz="2400">
                <a:solidFill>
                  <a:srgbClr val="FFFFFF"/>
                </a:solidFill>
              </a:defRPr>
            </a:pPr>
            <a:endParaRPr/>
          </a:p>
          <a:p>
            <a:pPr marL="457200" indent="-457200" algn="just">
              <a:buSzPct val="100000"/>
              <a:buAutoNum type="arabicParenR" startAt="2"/>
              <a:defRPr sz="2400">
                <a:solidFill>
                  <a:srgbClr val="FFFFFF"/>
                </a:solidFill>
              </a:defRPr>
            </a:pPr>
            <a:endParaRPr/>
          </a:p>
          <a:p>
            <a:pPr algn="ctr">
              <a:defRPr sz="2800">
                <a:solidFill>
                  <a:srgbClr val="FFFFFF"/>
                </a:solidFill>
              </a:defRPr>
            </a:pPr>
            <a:r>
              <a:t>2) </a:t>
            </a:r>
            <a:r>
              <a:rPr>
                <a:solidFill>
                  <a:srgbClr val="FFC000"/>
                </a:solidFill>
              </a:rPr>
              <a:t>Ni los de cuantía indeterminada. </a:t>
            </a:r>
          </a:p>
          <a:p>
            <a:pPr algn="ctr">
              <a:defRPr sz="2000">
                <a:solidFill>
                  <a:srgbClr val="FFFFFF"/>
                </a:solidFill>
              </a:defRPr>
            </a:pPr>
            <a:r>
              <a:t>Ejemplo: Nulidad de actas de asamblea</a:t>
            </a:r>
          </a:p>
          <a:p>
            <a:pPr algn="just">
              <a:defRPr sz="24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4 CuadroTexto"/>
          <p:cNvSpPr txBox="1"/>
          <p:nvPr/>
        </p:nvSpPr>
        <p:spPr>
          <a:xfrm>
            <a:off x="175611" y="765078"/>
            <a:ext cx="6677677" cy="4320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1400">
                <a:solidFill>
                  <a:srgbClr val="FFFFFF"/>
                </a:solidFill>
              </a:defRPr>
            </a:pPr>
            <a:r>
              <a:t>Época: Décima Época </a:t>
            </a:r>
          </a:p>
          <a:p>
            <a:pPr algn="just">
              <a:defRPr sz="1400">
                <a:solidFill>
                  <a:srgbClr val="FFFFFF"/>
                </a:solidFill>
              </a:defRPr>
            </a:pPr>
            <a:r>
              <a:t>Registro: 2018876 </a:t>
            </a:r>
          </a:p>
          <a:p>
            <a:pPr algn="just">
              <a:defRPr sz="1400">
                <a:solidFill>
                  <a:srgbClr val="FFFFFF"/>
                </a:solidFill>
              </a:defRPr>
            </a:pPr>
            <a:r>
              <a:t>Instancia: Primera Sala </a:t>
            </a:r>
          </a:p>
          <a:p>
            <a:pPr algn="just">
              <a:defRPr sz="1400">
                <a:solidFill>
                  <a:srgbClr val="FFFFFF"/>
                </a:solidFill>
              </a:defRPr>
            </a:pPr>
            <a:r>
              <a:t>Tipo de Tesis: </a:t>
            </a:r>
            <a:r>
              <a:rPr>
                <a:solidFill>
                  <a:srgbClr val="FFC000"/>
                </a:solidFill>
              </a:rPr>
              <a:t>Jurisprudencia </a:t>
            </a:r>
          </a:p>
          <a:p>
            <a:pPr algn="just">
              <a:defRPr sz="1400">
                <a:solidFill>
                  <a:srgbClr val="FFFFFF"/>
                </a:solidFill>
              </a:defRPr>
            </a:pPr>
            <a:r>
              <a:t>Fuente: Gaceta del Semanario Judicial de la Federación </a:t>
            </a:r>
          </a:p>
          <a:p>
            <a:pPr algn="just">
              <a:defRPr sz="1400">
                <a:solidFill>
                  <a:srgbClr val="FFFFFF"/>
                </a:solidFill>
              </a:defRPr>
            </a:pPr>
            <a:r>
              <a:t>Libro 61, Diciembre de 2018, Tomo I </a:t>
            </a:r>
          </a:p>
          <a:p>
            <a:pPr algn="just">
              <a:defRPr sz="1400">
                <a:solidFill>
                  <a:srgbClr val="FFFFFF"/>
                </a:solidFill>
              </a:defRPr>
            </a:pPr>
            <a:r>
              <a:t>Materia(s): Civil </a:t>
            </a:r>
          </a:p>
          <a:p>
            <a:pPr algn="just">
              <a:defRPr sz="1400">
                <a:solidFill>
                  <a:srgbClr val="FFFFFF"/>
                </a:solidFill>
              </a:defRPr>
            </a:pPr>
            <a:r>
              <a:t>Tesis: 1a./J. 72/2018 (10a.) </a:t>
            </a:r>
          </a:p>
          <a:p>
            <a:pPr algn="just">
              <a:defRPr sz="1400">
                <a:solidFill>
                  <a:srgbClr val="FFFFFF"/>
                </a:solidFill>
              </a:defRPr>
            </a:pPr>
            <a:r>
              <a:t>Página: 243 </a:t>
            </a:r>
          </a:p>
          <a:p>
            <a:pPr algn="just">
              <a:defRPr sz="2400">
                <a:solidFill>
                  <a:srgbClr val="FFFFFF"/>
                </a:solidFill>
              </a:defRPr>
            </a:pPr>
            <a:endParaRPr/>
          </a:p>
          <a:p>
            <a:pPr algn="just">
              <a:defRPr sz="2400">
                <a:solidFill>
                  <a:srgbClr val="FFC000"/>
                </a:solidFill>
              </a:defRPr>
            </a:pPr>
            <a:r>
              <a:t>VÍA ORAL MERCANTIL</a:t>
            </a:r>
            <a:r>
              <a:rPr>
                <a:solidFill>
                  <a:srgbClr val="FFFFFF"/>
                </a:solidFill>
              </a:rPr>
              <a:t>. PARA SU PROCEDENCIA SE DEBE ATENDER A LA PRETENSIÓN EFECTIVAMENTE PLANTEADA POR EL ACTOR, AUN CUANDO ACOMPAÑE A SU DEMANDA UN TÍTULO EJECUTIVO MERCANTIL. </a:t>
            </a:r>
          </a:p>
        </p:txBody>
      </p:sp>
      <p:sp>
        <p:nvSpPr>
          <p:cNvPr id="323" name="1 CuadroTexto"/>
          <p:cNvSpPr txBox="1"/>
          <p:nvPr/>
        </p:nvSpPr>
        <p:spPr>
          <a:xfrm>
            <a:off x="2915816" y="5949279"/>
            <a:ext cx="2160241"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CC9900"/>
                </a:solidFill>
                <a:uFill>
                  <a:solidFill>
                    <a:srgbClr val="CC9900"/>
                  </a:solidFill>
                </a:uFill>
                <a:hlinkClick r:id="rId2"/>
              </a:defRPr>
            </a:lvl1pPr>
          </a:lstStyle>
          <a:p>
            <a:pPr>
              <a:defRPr u="none">
                <a:solidFill>
                  <a:srgbClr val="FFC000"/>
                </a:solidFill>
                <a:uFillTx/>
              </a:defRPr>
            </a:pPr>
            <a:r>
              <a:rPr u="sng">
                <a:solidFill>
                  <a:srgbClr val="CC9900"/>
                </a:solidFill>
                <a:uFill>
                  <a:solidFill>
                    <a:srgbClr val="CC9900"/>
                  </a:solidFill>
                </a:uFill>
                <a:hlinkClick r:id="rId2"/>
              </a:rPr>
              <a:t>Consultar criterio</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b="1">
                <a:solidFill>
                  <a:srgbClr val="D9C194"/>
                </a:solidFill>
              </a:defRPr>
            </a:lvl1pPr>
          </a:lstStyle>
          <a:p>
            <a:r>
              <a:t>Recursos Ordinarios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4 CuadroTexto"/>
          <p:cNvSpPr txBox="1"/>
          <p:nvPr/>
        </p:nvSpPr>
        <p:spPr>
          <a:xfrm>
            <a:off x="179512" y="260648"/>
            <a:ext cx="6624736" cy="6593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800" b="1">
                <a:solidFill>
                  <a:srgbClr val="D9C194"/>
                </a:solidFill>
              </a:defRPr>
            </a:pPr>
            <a:r>
              <a:t>1390 bis. Párrafo segundo </a:t>
            </a:r>
          </a:p>
          <a:p>
            <a:pPr algn="just">
              <a:defRPr sz="2800" b="1">
                <a:solidFill>
                  <a:srgbClr val="FFFFFF"/>
                </a:solidFill>
              </a:defRPr>
            </a:pPr>
            <a:endParaRPr/>
          </a:p>
          <a:p>
            <a:pPr algn="just">
              <a:defRPr sz="2800">
                <a:solidFill>
                  <a:srgbClr val="FFFFFF"/>
                </a:solidFill>
              </a:defRPr>
            </a:pPr>
            <a:r>
              <a:t>No procede RECURSO ordinario alguno en contra de las resoluciones pronunciadas en el juicio oral mercantil. </a:t>
            </a:r>
          </a:p>
          <a:p>
            <a:pPr algn="just">
              <a:defRPr sz="2800">
                <a:solidFill>
                  <a:srgbClr val="FFFFFF"/>
                </a:solidFill>
              </a:defRPr>
            </a:pPr>
            <a:endParaRPr/>
          </a:p>
          <a:p>
            <a:pPr algn="just">
              <a:defRPr sz="2800">
                <a:solidFill>
                  <a:srgbClr val="FFFFFF"/>
                </a:solidFill>
              </a:defRPr>
            </a:pPr>
            <a:endParaRPr/>
          </a:p>
          <a:p>
            <a:pPr algn="ctr">
              <a:defRPr sz="2800" b="1">
                <a:solidFill>
                  <a:srgbClr val="D9C194"/>
                </a:solidFill>
              </a:defRPr>
            </a:pPr>
            <a:r>
              <a:t>1390 bis. Párrafos tercero y cuarto</a:t>
            </a:r>
          </a:p>
          <a:p>
            <a:pPr algn="ctr">
              <a:defRPr sz="2800">
                <a:solidFill>
                  <a:srgbClr val="FFFFFF"/>
                </a:solidFill>
              </a:defRPr>
            </a:pPr>
            <a:endParaRPr/>
          </a:p>
          <a:p>
            <a:pPr algn="just">
              <a:defRPr sz="2800">
                <a:solidFill>
                  <a:srgbClr val="FFFFFF"/>
                </a:solidFill>
              </a:defRPr>
            </a:pPr>
            <a:r>
              <a:t>Sin embargo, a petición de las partes, o bien el Juez  de oficio, podrá ordenar se subsane toda omisión o irregularidad que notare en la substanciación, para el solo efecto de regularizar el procedimiento. </a:t>
            </a:r>
          </a:p>
          <a:p>
            <a:pPr algn="just">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b="1">
                <a:solidFill>
                  <a:srgbClr val="D9C194"/>
                </a:solidFill>
              </a:defRPr>
            </a:lvl1pPr>
          </a:lstStyle>
          <a:p>
            <a:r>
              <a:t>Excepciones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3 CuadroTexto"/>
          <p:cNvSpPr txBox="1"/>
          <p:nvPr/>
        </p:nvSpPr>
        <p:spPr>
          <a:xfrm>
            <a:off x="251520" y="2060848"/>
            <a:ext cx="6624736" cy="2529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El </a:t>
            </a:r>
            <a:r>
              <a:rPr>
                <a:solidFill>
                  <a:srgbClr val="FFC000"/>
                </a:solidFill>
              </a:rPr>
              <a:t>27 de febrero de 2011 </a:t>
            </a:r>
            <a:r>
              <a:t>fue publicado en el Diario Oficial de la Federación, el Decreto por el que se reforman, adicionan y derogan diversas disposiciones del Código de comercio (en adelante C.C.), en donde se crea un capítulo dedicado al Juicio Oral Mercantil.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4 CuadroTexto"/>
          <p:cNvSpPr txBox="1"/>
          <p:nvPr/>
        </p:nvSpPr>
        <p:spPr>
          <a:xfrm>
            <a:off x="251520" y="188639"/>
            <a:ext cx="6552728" cy="50380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3200">
                <a:solidFill>
                  <a:srgbClr val="FFC000"/>
                </a:solidFill>
              </a:defRPr>
            </a:pPr>
            <a:r>
              <a:t>Primera  Excepción</a:t>
            </a:r>
          </a:p>
          <a:p>
            <a:pPr algn="ctr">
              <a:lnSpc>
                <a:spcPct val="150000"/>
              </a:lnSpc>
              <a:defRPr sz="2800">
                <a:solidFill>
                  <a:schemeClr val="accent2"/>
                </a:solidFill>
              </a:defRPr>
            </a:pPr>
            <a:endParaRPr/>
          </a:p>
          <a:p>
            <a:pPr algn="just">
              <a:lnSpc>
                <a:spcPct val="150000"/>
              </a:lnSpc>
              <a:defRPr sz="2800">
                <a:solidFill>
                  <a:srgbClr val="FFFFFF"/>
                </a:solidFill>
              </a:defRPr>
            </a:pPr>
            <a:r>
              <a:t>La encontramos en el caso de Providencias Precautorias, en donde se da la posibilidad de apelar la resolución.  </a:t>
            </a:r>
          </a:p>
          <a:p>
            <a:pPr algn="just">
              <a:lnSpc>
                <a:spcPct val="150000"/>
              </a:lnSpc>
              <a:defRPr sz="2800">
                <a:solidFill>
                  <a:srgbClr val="FFFFFF"/>
                </a:solidFill>
              </a:defRPr>
            </a:pPr>
            <a:endParaRPr/>
          </a:p>
          <a:p>
            <a:pPr algn="just">
              <a:lnSpc>
                <a:spcPct val="150000"/>
              </a:lnSpc>
              <a:defRPr sz="2800">
                <a:solidFill>
                  <a:srgbClr val="FFFFFF"/>
                </a:solidFill>
              </a:defRPr>
            </a:pPr>
            <a:r>
              <a:t>Así lo dispone el articulo 1183 del C.C:</a:t>
            </a:r>
          </a:p>
          <a:p>
            <a:pPr algn="just">
              <a:defRPr sz="2000"/>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4 CuadroTexto"/>
          <p:cNvSpPr txBox="1"/>
          <p:nvPr/>
        </p:nvSpPr>
        <p:spPr>
          <a:xfrm>
            <a:off x="179512" y="1053507"/>
            <a:ext cx="6552728" cy="3952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endParaRPr/>
          </a:p>
          <a:p>
            <a:pPr algn="just">
              <a:lnSpc>
                <a:spcPct val="150000"/>
              </a:lnSpc>
              <a:defRPr sz="2800" b="1">
                <a:solidFill>
                  <a:srgbClr val="FFFFFF"/>
                </a:solidFill>
              </a:defRPr>
            </a:pPr>
            <a:r>
              <a:t>Artículo 1183.-</a:t>
            </a:r>
            <a:r>
              <a:rPr b="0"/>
              <a:t> En contra de la resolución que decrete una providencia precautoria procede el recurso de apelación de tramitación inmediata en efecto devolutivo, en términos de los artículos 1339,1345, fracción IV,</a:t>
            </a:r>
            <a:r>
              <a:t> </a:t>
            </a:r>
            <a:r>
              <a:rPr b="0"/>
              <a:t>y 1345 bis 1 de este Código.</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4 CuadroTexto"/>
          <p:cNvSpPr txBox="1"/>
          <p:nvPr/>
        </p:nvSpPr>
        <p:spPr>
          <a:xfrm>
            <a:off x="150100" y="1643895"/>
            <a:ext cx="6552728" cy="3342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endParaRPr/>
          </a:p>
          <a:p>
            <a:pPr algn="just">
              <a:lnSpc>
                <a:spcPct val="150000"/>
              </a:lnSpc>
              <a:defRPr sz="2800" b="1">
                <a:solidFill>
                  <a:srgbClr val="FFFFFF"/>
                </a:solidFill>
              </a:defRPr>
            </a:pPr>
            <a:r>
              <a:t>Además, los Plenos de Circuito han establecido los criterios jurisprudenciales siguientes:</a:t>
            </a:r>
          </a:p>
          <a:p>
            <a:pPr algn="just">
              <a:lnSpc>
                <a:spcPct val="150000"/>
              </a:lnSpc>
              <a:defRPr sz="2800" b="1">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4 CuadroTexto"/>
          <p:cNvSpPr txBox="1"/>
          <p:nvPr/>
        </p:nvSpPr>
        <p:spPr>
          <a:xfrm>
            <a:off x="179512" y="188639"/>
            <a:ext cx="6552728" cy="6060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200">
                <a:solidFill>
                  <a:srgbClr val="FFC000"/>
                </a:solidFill>
              </a:defRPr>
            </a:pPr>
            <a:r>
              <a:t>Décima Época                                              Registro: 2018339 </a:t>
            </a:r>
          </a:p>
          <a:p>
            <a:pPr algn="just">
              <a:defRPr sz="2400">
                <a:solidFill>
                  <a:srgbClr val="FFFFFF"/>
                </a:solidFill>
              </a:defRPr>
            </a:pPr>
            <a:r>
              <a:t>PROVIDENCIAS PRECAUTORIAS. LA HIPÓTESIS DE IRRECURRIBILIDAD DE LAS RESOLUCIONES PRONUNCIADAS EN EL JUICIO ORAL MERCANTIL, ES INAPLICABLE A LA RESOLUCIÓN QUE DENIEGA LA SOLICITUD DE AQUÉLLAS. </a:t>
            </a:r>
          </a:p>
          <a:p>
            <a:pPr algn="just">
              <a:defRPr sz="2400">
                <a:solidFill>
                  <a:srgbClr val="FFFFFF"/>
                </a:solidFill>
              </a:defRPr>
            </a:pPr>
            <a:endParaRPr/>
          </a:p>
          <a:p>
            <a:pPr algn="ctr">
              <a:defRPr>
                <a:solidFill>
                  <a:srgbClr val="FFFFFF"/>
                </a:solidFill>
              </a:defRPr>
            </a:pPr>
            <a:r>
              <a:rPr u="sng">
                <a:solidFill>
                  <a:srgbClr val="CC9900"/>
                </a:solidFill>
                <a:uFill>
                  <a:solidFill>
                    <a:srgbClr val="CC9900"/>
                  </a:solidFill>
                </a:uFill>
                <a:hlinkClick r:id="rId2"/>
              </a:rPr>
              <a:t>Consultar jurisprudencia</a:t>
            </a:r>
          </a:p>
          <a:p>
            <a:pPr>
              <a:defRPr sz="2400">
                <a:solidFill>
                  <a:srgbClr val="FFFFFF"/>
                </a:solidFill>
              </a:defRPr>
            </a:pPr>
            <a:endParaRPr u="sng">
              <a:solidFill>
                <a:srgbClr val="CC9900"/>
              </a:solidFill>
              <a:uFill>
                <a:solidFill>
                  <a:srgbClr val="CC9900"/>
                </a:solidFill>
              </a:uFill>
              <a:hlinkClick r:id="rId2"/>
            </a:endParaRPr>
          </a:p>
          <a:p>
            <a:pPr>
              <a:defRPr sz="2400">
                <a:solidFill>
                  <a:srgbClr val="FFFFFF"/>
                </a:solidFill>
              </a:defRPr>
            </a:pPr>
            <a:endParaRPr u="sng">
              <a:solidFill>
                <a:srgbClr val="CC9900"/>
              </a:solidFill>
              <a:uFill>
                <a:solidFill>
                  <a:srgbClr val="CC9900"/>
                </a:solidFill>
              </a:uFill>
              <a:hlinkClick r:id="rId2"/>
            </a:endParaRPr>
          </a:p>
          <a:p>
            <a:pPr>
              <a:defRPr sz="2400">
                <a:solidFill>
                  <a:srgbClr val="FFC000"/>
                </a:solidFill>
              </a:defRPr>
            </a:pPr>
            <a:r>
              <a:t>Décima Época                                    Registro: 2018338 </a:t>
            </a:r>
          </a:p>
          <a:p>
            <a:pPr algn="just">
              <a:defRPr sz="2400">
                <a:solidFill>
                  <a:srgbClr val="FFFFFF"/>
                </a:solidFill>
              </a:defRPr>
            </a:pPr>
            <a:r>
              <a:t>PROVIDENCIAS PRECAUTORIAS. CONTRA LA RESOLUCIÓN QUE DENIEGA LAS SOLICITADAS COMO MEDIDAS PREJUDICIALES EN PROCESOS CAUTELARES DE CUANTÍA MENOR PROCEDE EL RECURSO DE REVOCACIÓN</a:t>
            </a:r>
            <a:r>
              <a:rPr sz="1800"/>
              <a:t>.</a:t>
            </a:r>
          </a:p>
          <a:p>
            <a:pPr algn="ctr">
              <a:lnSpc>
                <a:spcPct val="150000"/>
              </a:lnSpc>
              <a:defRPr sz="1600">
                <a:solidFill>
                  <a:srgbClr val="FFFFFF"/>
                </a:solidFill>
              </a:defRPr>
            </a:pPr>
            <a:r>
              <a:rPr u="sng">
                <a:solidFill>
                  <a:srgbClr val="CC9900"/>
                </a:solidFill>
                <a:uFill>
                  <a:solidFill>
                    <a:srgbClr val="CC9900"/>
                  </a:solidFill>
                </a:uFill>
                <a:hlinkClick r:id="rId3"/>
              </a:rPr>
              <a:t>Consultar jurisprudencia</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4 CuadroTexto"/>
          <p:cNvSpPr txBox="1"/>
          <p:nvPr/>
        </p:nvSpPr>
        <p:spPr>
          <a:xfrm>
            <a:off x="251520" y="188639"/>
            <a:ext cx="6552728" cy="62572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3200">
                <a:solidFill>
                  <a:srgbClr val="FFC000"/>
                </a:solidFill>
              </a:defRPr>
            </a:pPr>
            <a:r>
              <a:t>Segunda Excepción</a:t>
            </a:r>
          </a:p>
          <a:p>
            <a:pPr algn="ctr">
              <a:lnSpc>
                <a:spcPct val="150000"/>
              </a:lnSpc>
              <a:defRPr sz="2800">
                <a:solidFill>
                  <a:schemeClr val="accent2"/>
                </a:solidFill>
              </a:defRPr>
            </a:pPr>
            <a:endParaRPr/>
          </a:p>
          <a:p>
            <a:pPr algn="just">
              <a:lnSpc>
                <a:spcPct val="150000"/>
              </a:lnSpc>
              <a:defRPr sz="2800">
                <a:solidFill>
                  <a:srgbClr val="FFFFFF"/>
                </a:solidFill>
              </a:defRPr>
            </a:pPr>
            <a:r>
              <a:t>La encontramos en el caso de </a:t>
            </a:r>
            <a:r>
              <a:rPr b="1">
                <a:solidFill>
                  <a:srgbClr val="FFC000"/>
                </a:solidFill>
              </a:rPr>
              <a:t>Medios Preparatorios a Juicio</a:t>
            </a:r>
            <a:r>
              <a:t>, cuando el juez deniega la diligencia praparatoria habrá apelación si fuere juez de primera instancia, o revocación si fuere juzgado de paz o menor (Art. 1153 C.C.)</a:t>
            </a:r>
          </a:p>
          <a:p>
            <a:pPr algn="just">
              <a:lnSpc>
                <a:spcPct val="150000"/>
              </a:lnSpc>
              <a:defRPr sz="2800">
                <a:solidFill>
                  <a:srgbClr val="FFFFFF"/>
                </a:solidFill>
              </a:defRPr>
            </a:pPr>
            <a:endParaRPr/>
          </a:p>
          <a:p>
            <a:pPr algn="just">
              <a:lnSpc>
                <a:spcPct val="150000"/>
              </a:lnSpc>
              <a:defRPr sz="2800">
                <a:solidFill>
                  <a:srgbClr val="FFFFFF"/>
                </a:solidFill>
              </a:defRPr>
            </a:pPr>
            <a:r>
              <a:t>Otro ejemplo lo encontramos en el art. 1154. </a:t>
            </a:r>
          </a:p>
          <a:p>
            <a:pPr algn="just">
              <a:defRPr sz="2000"/>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6 CuadroTexto"/>
          <p:cNvSpPr txBox="1"/>
          <p:nvPr/>
        </p:nvSpPr>
        <p:spPr>
          <a:xfrm>
            <a:off x="323528" y="2445275"/>
            <a:ext cx="6480720" cy="326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4400">
                <a:solidFill>
                  <a:schemeClr val="accent2"/>
                </a:solidFill>
              </a:defRPr>
            </a:pPr>
            <a:r>
              <a:t>Medios preparatorios,  Providencias Precautorias y Tercerías </a:t>
            </a:r>
          </a:p>
          <a:p>
            <a:pPr algn="ctr">
              <a:defRPr sz="4400" b="1">
                <a:solidFill>
                  <a:srgbClr val="D9C194"/>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3 CuadroTexto"/>
          <p:cNvSpPr txBox="1"/>
          <p:nvPr/>
        </p:nvSpPr>
        <p:spPr>
          <a:xfrm>
            <a:off x="243001" y="620687"/>
            <a:ext cx="6588022" cy="3749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800">
                <a:solidFill>
                  <a:srgbClr val="FFFFFF"/>
                </a:solidFill>
              </a:defRPr>
            </a:pPr>
            <a:endParaRPr/>
          </a:p>
          <a:p>
            <a:pPr algn="just">
              <a:defRPr sz="2800">
                <a:solidFill>
                  <a:srgbClr val="FFFFFF"/>
                </a:solidFill>
              </a:defRPr>
            </a:pPr>
            <a:endParaRPr/>
          </a:p>
          <a:p>
            <a:pPr algn="just">
              <a:defRPr sz="2800">
                <a:solidFill>
                  <a:srgbClr val="FFFFFF"/>
                </a:solidFill>
              </a:defRPr>
            </a:pPr>
            <a:r>
              <a:t>El juzgador especializado en juicios orales mercantiles será competente para conocer de:</a:t>
            </a:r>
          </a:p>
          <a:p>
            <a:pPr algn="just">
              <a:defRPr sz="2800">
                <a:solidFill>
                  <a:srgbClr val="FFFFFF"/>
                </a:solidFill>
              </a:defRPr>
            </a:pPr>
            <a:endParaRPr/>
          </a:p>
          <a:p>
            <a:pPr marL="514350" indent="-514350" algn="just">
              <a:buSzPct val="100000"/>
              <a:buAutoNum type="arabicPeriod"/>
              <a:defRPr sz="2800">
                <a:solidFill>
                  <a:srgbClr val="FFFFFF"/>
                </a:solidFill>
              </a:defRPr>
            </a:pPr>
            <a:r>
              <a:t>Medios preparatorios a juicio oral mercantil</a:t>
            </a:r>
          </a:p>
          <a:p>
            <a:pPr marL="514350" indent="-514350" algn="just">
              <a:buSzPct val="100000"/>
              <a:buAutoNum type="arabicPeriod"/>
              <a:defRPr sz="2800">
                <a:solidFill>
                  <a:srgbClr val="FFFFFF"/>
                </a:solidFill>
              </a:defRPr>
            </a:pPr>
            <a:r>
              <a:t>Providencias Precautorias</a:t>
            </a:r>
          </a:p>
          <a:p>
            <a:pPr marL="514350" indent="-514350" algn="just">
              <a:buSzPct val="100000"/>
              <a:buAutoNum type="arabicPeriod"/>
              <a:defRPr sz="2800">
                <a:solidFill>
                  <a:srgbClr val="FFFFFF"/>
                </a:solidFill>
              </a:defRPr>
            </a:pPr>
            <a:r>
              <a:t>Tercerías deducidas de juicios orales mercantiles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4 CuadroTexto"/>
          <p:cNvSpPr txBox="1"/>
          <p:nvPr/>
        </p:nvSpPr>
        <p:spPr>
          <a:xfrm>
            <a:off x="179512" y="260648"/>
            <a:ext cx="6624736" cy="6695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800">
                <a:solidFill>
                  <a:srgbClr val="FFFFFF"/>
                </a:solidFill>
              </a:defRPr>
            </a:pPr>
            <a:r>
              <a:t>De acuerdo con el articulo 1390 bis 1, último párrafo los medios preparatorios a juicio y las providencias precautorias se tramitarán en términos previstos en el C.C. y que corresponde a los artículos siguientes:</a:t>
            </a:r>
          </a:p>
          <a:p>
            <a:pPr algn="just">
              <a:defRPr sz="3200">
                <a:solidFill>
                  <a:srgbClr val="FFFFFF"/>
                </a:solidFill>
              </a:defRPr>
            </a:pPr>
            <a:endParaRPr/>
          </a:p>
          <a:p>
            <a:pPr algn="ctr">
              <a:defRPr sz="2800" b="1">
                <a:solidFill>
                  <a:schemeClr val="accent2"/>
                </a:solidFill>
              </a:defRPr>
            </a:pPr>
            <a:r>
              <a:t>Medios preparatorios: </a:t>
            </a:r>
          </a:p>
          <a:p>
            <a:pPr algn="ctr">
              <a:defRPr sz="3200">
                <a:solidFill>
                  <a:srgbClr val="FFFFFF"/>
                </a:solidFill>
              </a:defRPr>
            </a:pPr>
            <a:r>
              <a:t>Artículos 1</a:t>
            </a:r>
            <a:r>
              <a:rPr sz="2800"/>
              <a:t>151 a 1167</a:t>
            </a:r>
          </a:p>
          <a:p>
            <a:pPr algn="just">
              <a:defRPr sz="2800">
                <a:solidFill>
                  <a:srgbClr val="FFFFFF"/>
                </a:solidFill>
              </a:defRPr>
            </a:pPr>
            <a:endParaRPr sz="2800"/>
          </a:p>
          <a:p>
            <a:pPr algn="ctr">
              <a:defRPr sz="2800" b="1">
                <a:solidFill>
                  <a:schemeClr val="accent2"/>
                </a:solidFill>
              </a:defRPr>
            </a:pPr>
            <a:r>
              <a:t>Providencias precautorias:</a:t>
            </a:r>
          </a:p>
          <a:p>
            <a:pPr algn="ctr">
              <a:defRPr sz="2800">
                <a:solidFill>
                  <a:srgbClr val="FFFFFF"/>
                </a:solidFill>
              </a:defRPr>
            </a:pPr>
            <a:r>
              <a:t>Artículos 1168 a 1189 </a:t>
            </a:r>
          </a:p>
          <a:p>
            <a:pPr marL="342900" indent="-342900" algn="just">
              <a:buSzPct val="100000"/>
              <a:buChar char="➢"/>
              <a:defRPr sz="2200"/>
            </a:pPr>
            <a:endParaRPr/>
          </a:p>
          <a:p>
            <a:pPr marL="342900" indent="-342900" algn="just">
              <a:buSzPct val="100000"/>
              <a:buChar char="➢"/>
              <a:defRPr sz="2200"/>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4 CuadroTexto"/>
          <p:cNvSpPr txBox="1"/>
          <p:nvPr/>
        </p:nvSpPr>
        <p:spPr>
          <a:xfrm>
            <a:off x="167139" y="1353536"/>
            <a:ext cx="6624736" cy="4155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Es importante precisar que el Código Mercantil </a:t>
            </a:r>
            <a:r>
              <a:rPr b="1">
                <a:solidFill>
                  <a:schemeClr val="accent2"/>
                </a:solidFill>
              </a:rPr>
              <a:t>no prevé</a:t>
            </a:r>
            <a:r>
              <a:t> expresamente pauta alguna especial para definir qué juez debe conocer de las </a:t>
            </a:r>
            <a:r>
              <a:rPr>
                <a:solidFill>
                  <a:schemeClr val="accent2"/>
                </a:solidFill>
              </a:rPr>
              <a:t>tercerías</a:t>
            </a:r>
            <a:r>
              <a:t>.</a:t>
            </a:r>
          </a:p>
          <a:p>
            <a:pPr algn="just">
              <a:defRPr sz="2800">
                <a:solidFill>
                  <a:srgbClr val="FFFFFF"/>
                </a:solidFill>
              </a:defRPr>
            </a:pPr>
            <a:endParaRPr/>
          </a:p>
          <a:p>
            <a:pPr algn="just">
              <a:defRPr sz="2800">
                <a:solidFill>
                  <a:srgbClr val="FFFFFF"/>
                </a:solidFill>
              </a:defRPr>
            </a:pPr>
            <a:r>
              <a:t>Sin embargo, el articulo </a:t>
            </a:r>
            <a:r>
              <a:rPr b="1">
                <a:solidFill>
                  <a:schemeClr val="accent2"/>
                </a:solidFill>
              </a:rPr>
              <a:t>1094</a:t>
            </a:r>
            <a:r>
              <a:t> fracción V del C.C. prevé la sumisión tácita del tercer opositor que viniere a juicio por cualquier motivo en virtud de un incidente.</a:t>
            </a:r>
          </a:p>
          <a:p>
            <a:pPr algn="just">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4 CuadroTexto"/>
          <p:cNvSpPr txBox="1"/>
          <p:nvPr/>
        </p:nvSpPr>
        <p:spPr>
          <a:xfrm>
            <a:off x="179512" y="260647"/>
            <a:ext cx="6624736" cy="1310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No obstante lo anterior, el artículo </a:t>
            </a:r>
            <a:r>
              <a:rPr b="1">
                <a:solidFill>
                  <a:schemeClr val="accent2"/>
                </a:solidFill>
              </a:rPr>
              <a:t>1376</a:t>
            </a:r>
            <a:r>
              <a:t> dispone que:</a:t>
            </a:r>
          </a:p>
        </p:txBody>
      </p:sp>
      <p:sp>
        <p:nvSpPr>
          <p:cNvPr id="350" name="3 CuadroTexto"/>
          <p:cNvSpPr txBox="1"/>
          <p:nvPr/>
        </p:nvSpPr>
        <p:spPr>
          <a:xfrm>
            <a:off x="899591" y="1956896"/>
            <a:ext cx="5467133" cy="3368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b="1">
                <a:solidFill>
                  <a:srgbClr val="FFFFFF"/>
                </a:solidFill>
              </a:defRPr>
            </a:pPr>
            <a:r>
              <a:t>"</a:t>
            </a:r>
            <a:r>
              <a:rPr sz="2400"/>
              <a:t> </a:t>
            </a:r>
            <a:r>
              <a:rPr sz="2400" b="0"/>
              <a:t>Si la tercería, cualquiera que sea, se interpone ante un juez de paz o menor, y el interés de ella excede del que la ley respectivamente somete a la jurisdicción de estos jueces, aquel ante quien se interponga remitirá lo actuado en el negocio principal y tercería, al juez que designe el tercer opositor y sea competente para conocer del negocio que representa mayor interés. </a:t>
            </a:r>
            <a:r>
              <a:rPr sz="3200"/>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3 CuadroTexto"/>
          <p:cNvSpPr txBox="1"/>
          <p:nvPr/>
        </p:nvSpPr>
        <p:spPr>
          <a:xfrm>
            <a:off x="179512" y="980727"/>
            <a:ext cx="6624736" cy="4561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El </a:t>
            </a:r>
            <a:r>
              <a:rPr>
                <a:solidFill>
                  <a:srgbClr val="FFC000"/>
                </a:solidFill>
              </a:rPr>
              <a:t>9 de enero de 2012 </a:t>
            </a:r>
            <a:r>
              <a:t>se publican en el D.O.F reformas al Código de Comercio, y se establece en el articulo 3º Transitorio lo siguiente:</a:t>
            </a:r>
          </a:p>
          <a:p>
            <a:pPr algn="just">
              <a:defRPr sz="2800">
                <a:solidFill>
                  <a:srgbClr val="FFFFFF"/>
                </a:solidFill>
              </a:defRPr>
            </a:pPr>
            <a:endParaRPr/>
          </a:p>
          <a:p>
            <a:pPr marL="457200" indent="-457200" algn="just">
              <a:buSzPct val="200000"/>
              <a:buBlip>
                <a:blip r:embed="rId2"/>
              </a:buBlip>
              <a:defRPr sz="2800">
                <a:solidFill>
                  <a:srgbClr val="FFFFFF"/>
                </a:solidFill>
              </a:defRPr>
            </a:pPr>
            <a:r>
              <a:t>Los poderes judiciales de las entidades federativas tendrán hasta el 1º de julio de 2013, para hacer efectiva la entrada en vigor del juicio oral mercantil. </a:t>
            </a:r>
          </a:p>
          <a:p>
            <a:pPr algn="just">
              <a:defRPr sz="2800">
                <a:solidFill>
                  <a:srgbClr val="FFFFFF"/>
                </a:solidFill>
              </a:defRPr>
            </a:pPr>
            <a:endParaRPr/>
          </a:p>
          <a:p>
            <a:pPr marL="457200" indent="-457200" algn="just">
              <a:buSzPct val="200000"/>
              <a:buBlip>
                <a:blip r:embed="rId2"/>
              </a:buBlip>
              <a:defRPr sz="2800">
                <a:solidFill>
                  <a:srgbClr val="FFFFFF"/>
                </a:solidFill>
              </a:defRPr>
            </a:pPr>
            <a:r>
              <a:t>Previo a ello, deberán emitir una declaratoria en los órganos de difusión correspondientes.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6 CuadroTexto"/>
          <p:cNvSpPr txBox="1"/>
          <p:nvPr/>
        </p:nvSpPr>
        <p:spPr>
          <a:xfrm>
            <a:off x="323528" y="2445275"/>
            <a:ext cx="6480720" cy="199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4400" b="1">
                <a:solidFill>
                  <a:schemeClr val="accent2"/>
                </a:solidFill>
              </a:defRPr>
            </a:pPr>
            <a:r>
              <a:t>Dirección procesal</a:t>
            </a:r>
          </a:p>
          <a:p>
            <a:pPr algn="ctr">
              <a:defRPr sz="4400" b="1">
                <a:solidFill>
                  <a:srgbClr val="D9C194"/>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4 CuadroTexto"/>
          <p:cNvSpPr txBox="1"/>
          <p:nvPr/>
        </p:nvSpPr>
        <p:spPr>
          <a:xfrm>
            <a:off x="181743" y="1886927"/>
            <a:ext cx="6624736" cy="293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lnSpc>
                <a:spcPct val="150000"/>
              </a:lnSpc>
              <a:defRPr sz="2800">
                <a:solidFill>
                  <a:srgbClr val="FFFFFF"/>
                </a:solidFill>
              </a:defRPr>
            </a:lvl1pPr>
          </a:lstStyle>
          <a:p>
            <a:r>
              <a:t>En el juicio oral mercantil, el juez tendrá las más amplias facultades de dirección procesal para decidir en forma pronta y expedita lo que en derecho convenga (1390 bis 4).</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4 CuadroTexto"/>
          <p:cNvSpPr txBox="1"/>
          <p:nvPr/>
        </p:nvSpPr>
        <p:spPr>
          <a:xfrm>
            <a:off x="155982" y="1556791"/>
            <a:ext cx="6624736" cy="354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lnSpc>
                <a:spcPct val="150000"/>
              </a:lnSpc>
              <a:defRPr sz="2800">
                <a:solidFill>
                  <a:srgbClr val="FFFFFF"/>
                </a:solidFill>
              </a:defRPr>
            </a:lvl1pPr>
          </a:lstStyle>
          <a:p>
            <a:r>
              <a:t>Para hacer cumplir sus determinaciones el juez puede hacer uso de las medidas de apremio que se mencionan en el artículo 1067 Bis, en los términos que ahí se especifican y sin que para ello sea necesario que el juzgador se ciña al orden que a continuación se señala:</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4 CuadroTexto"/>
          <p:cNvSpPr txBox="1"/>
          <p:nvPr/>
        </p:nvSpPr>
        <p:spPr>
          <a:xfrm>
            <a:off x="179512" y="264615"/>
            <a:ext cx="6624736" cy="6314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b="1">
                <a:solidFill>
                  <a:srgbClr val="FFFFFF"/>
                </a:solidFill>
              </a:defRPr>
            </a:pPr>
            <a:r>
              <a:t>I.</a:t>
            </a:r>
            <a:r>
              <a:rPr b="0"/>
              <a:t> </a:t>
            </a:r>
            <a:r>
              <a:rPr b="0">
                <a:solidFill>
                  <a:srgbClr val="FFC000"/>
                </a:solidFill>
              </a:rPr>
              <a:t>Amonestación</a:t>
            </a:r>
            <a:r>
              <a:rPr b="0"/>
              <a:t>;</a:t>
            </a:r>
          </a:p>
          <a:p>
            <a:pPr algn="just">
              <a:defRPr sz="2800">
                <a:solidFill>
                  <a:srgbClr val="FFFFFF"/>
                </a:solidFill>
              </a:defRPr>
            </a:pPr>
            <a:r>
              <a:t> </a:t>
            </a:r>
          </a:p>
          <a:p>
            <a:pPr algn="just">
              <a:defRPr sz="2800" b="1">
                <a:solidFill>
                  <a:srgbClr val="FFFFFF"/>
                </a:solidFill>
              </a:defRPr>
            </a:pPr>
            <a:r>
              <a:t>II.</a:t>
            </a:r>
            <a:r>
              <a:rPr b="0"/>
              <a:t> </a:t>
            </a:r>
            <a:r>
              <a:rPr b="0">
                <a:solidFill>
                  <a:srgbClr val="FFC000"/>
                </a:solidFill>
              </a:rPr>
              <a:t>Multa</a:t>
            </a:r>
            <a:r>
              <a:rPr b="0"/>
              <a:t> hasta de </a:t>
            </a:r>
            <a:r>
              <a:t>$7,955.48</a:t>
            </a:r>
            <a:r>
              <a:rPr b="0"/>
              <a:t>. (vigente en 2019). </a:t>
            </a:r>
          </a:p>
          <a:p>
            <a:pPr indent="268288" algn="just">
              <a:defRPr sz="2800">
                <a:solidFill>
                  <a:srgbClr val="FFFFFF"/>
                </a:solidFill>
              </a:defRPr>
            </a:pPr>
            <a:r>
              <a:t>Este monto se actualiza año con año por la Secretaría de Economía a más tardar el último día del año. </a:t>
            </a:r>
          </a:p>
          <a:p>
            <a:pPr algn="just">
              <a:defRPr sz="2800">
                <a:solidFill>
                  <a:srgbClr val="FFFFFF"/>
                </a:solidFill>
              </a:defRPr>
            </a:pPr>
            <a:r>
              <a:t> </a:t>
            </a:r>
          </a:p>
          <a:p>
            <a:pPr algn="just">
              <a:defRPr sz="2800" b="1">
                <a:solidFill>
                  <a:srgbClr val="FFFFFF"/>
                </a:solidFill>
              </a:defRPr>
            </a:pPr>
            <a:r>
              <a:t>III.</a:t>
            </a:r>
            <a:r>
              <a:rPr b="0"/>
              <a:t> El uso de la </a:t>
            </a:r>
            <a:r>
              <a:rPr b="0">
                <a:solidFill>
                  <a:srgbClr val="FFC000"/>
                </a:solidFill>
              </a:rPr>
              <a:t>fuerza pública y rompimiento de cerraduras</a:t>
            </a:r>
            <a:r>
              <a:rPr b="0"/>
              <a:t> si fuere necesaria, y</a:t>
            </a:r>
          </a:p>
          <a:p>
            <a:pPr algn="just">
              <a:defRPr sz="2800">
                <a:solidFill>
                  <a:srgbClr val="FFFFFF"/>
                </a:solidFill>
              </a:defRPr>
            </a:pPr>
            <a:r>
              <a:t> </a:t>
            </a:r>
          </a:p>
          <a:p>
            <a:pPr algn="just">
              <a:defRPr sz="2800" b="1">
                <a:solidFill>
                  <a:srgbClr val="FFFFFF"/>
                </a:solidFill>
              </a:defRPr>
            </a:pPr>
            <a:r>
              <a:t>IV.</a:t>
            </a:r>
            <a:r>
              <a:rPr b="0"/>
              <a:t> </a:t>
            </a:r>
            <a:r>
              <a:rPr b="0">
                <a:solidFill>
                  <a:srgbClr val="FFC000"/>
                </a:solidFill>
              </a:rPr>
              <a:t>Arresto</a:t>
            </a:r>
            <a:r>
              <a:rPr b="0"/>
              <a:t> hasta por treinta y seis horas;</a:t>
            </a:r>
          </a:p>
          <a:p>
            <a:pPr algn="just">
              <a:defRPr sz="2800">
                <a:solidFill>
                  <a:srgbClr val="FFFFFF"/>
                </a:solidFill>
              </a:defRPr>
            </a:pPr>
            <a:r>
              <a:t> </a:t>
            </a:r>
          </a:p>
          <a:p>
            <a:pPr algn="just">
              <a:defRPr sz="2400">
                <a:solidFill>
                  <a:srgbClr val="FFFFFF"/>
                </a:solidFill>
              </a:defRPr>
            </a:pPr>
            <a:r>
              <a:t>Si el juez estima que el caso puede ser constitutivo de delito, dará parte al Ministerio Público.</a:t>
            </a:r>
          </a:p>
          <a:p>
            <a:pPr algn="ctr">
              <a:defRPr sz="2200"/>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Nulidad de actuaciones</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4 CuadroTexto"/>
          <p:cNvSpPr txBox="1"/>
          <p:nvPr/>
        </p:nvSpPr>
        <p:spPr>
          <a:xfrm>
            <a:off x="139553" y="1628799"/>
            <a:ext cx="6768752" cy="3926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3200">
                <a:solidFill>
                  <a:srgbClr val="FFFFFF"/>
                </a:solidFill>
              </a:defRPr>
            </a:pPr>
            <a:r>
              <a:t>El articulo </a:t>
            </a:r>
            <a:r>
              <a:rPr>
                <a:solidFill>
                  <a:schemeClr val="accent2"/>
                </a:solidFill>
              </a:rPr>
              <a:t>1390 bis 6</a:t>
            </a:r>
            <a:r>
              <a:t>, precisa </a:t>
            </a:r>
            <a:r>
              <a:rPr b="1"/>
              <a:t>2 </a:t>
            </a:r>
            <a:r>
              <a:t>momentos en los que puede reclamarse la nulidad de una actuación:</a:t>
            </a:r>
          </a:p>
          <a:p>
            <a:pPr algn="just">
              <a:lnSpc>
                <a:spcPct val="150000"/>
              </a:lnSpc>
              <a:defRPr sz="3200">
                <a:solidFill>
                  <a:srgbClr val="FFFFFF"/>
                </a:solidFill>
              </a:defRPr>
            </a:pPr>
            <a:endParaRPr/>
          </a:p>
          <a:p>
            <a:pPr marL="457200" indent="-457200" algn="just">
              <a:lnSpc>
                <a:spcPct val="150000"/>
              </a:lnSpc>
              <a:buSzPct val="100000"/>
              <a:buChar char="❑"/>
              <a:defRPr sz="2800">
                <a:solidFill>
                  <a:srgbClr val="FFFFFF"/>
                </a:solidFill>
              </a:defRPr>
            </a:pPr>
            <a:r>
              <a:t>Antes de la audiencia de juicio oral</a:t>
            </a:r>
          </a:p>
          <a:p>
            <a:pPr marL="457200" indent="-457200" algn="just">
              <a:lnSpc>
                <a:spcPct val="150000"/>
              </a:lnSpc>
              <a:buSzPct val="100000"/>
              <a:buChar char="❑"/>
              <a:defRPr sz="2800">
                <a:solidFill>
                  <a:srgbClr val="FFFFFF"/>
                </a:solidFill>
              </a:defRPr>
            </a:pPr>
            <a:r>
              <a:t>La producida durante la audiencia de juicio</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4 CuadroTexto"/>
          <p:cNvSpPr txBox="1"/>
          <p:nvPr/>
        </p:nvSpPr>
        <p:spPr>
          <a:xfrm>
            <a:off x="107504" y="116631"/>
            <a:ext cx="6768752" cy="5400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2800">
                <a:solidFill>
                  <a:schemeClr val="accent2"/>
                </a:solidFill>
              </a:defRPr>
            </a:pPr>
            <a:endParaRPr/>
          </a:p>
          <a:p>
            <a:pPr algn="ctr">
              <a:lnSpc>
                <a:spcPct val="150000"/>
              </a:lnSpc>
              <a:defRPr sz="3600" b="1">
                <a:solidFill>
                  <a:schemeClr val="accent2"/>
                </a:solidFill>
              </a:defRPr>
            </a:pPr>
            <a:r>
              <a:t>Antes</a:t>
            </a:r>
            <a:r>
              <a:rPr b="0"/>
              <a:t> de la audiencia de juicio oral</a:t>
            </a:r>
          </a:p>
          <a:p>
            <a:pPr algn="ctr">
              <a:lnSpc>
                <a:spcPct val="150000"/>
              </a:lnSpc>
              <a:defRPr sz="2800">
                <a:solidFill>
                  <a:schemeClr val="accent2"/>
                </a:solidFill>
              </a:defRPr>
            </a:pPr>
            <a:endParaRPr b="0"/>
          </a:p>
          <a:p>
            <a:pPr algn="just">
              <a:lnSpc>
                <a:spcPct val="150000"/>
              </a:lnSpc>
              <a:defRPr sz="3200">
                <a:solidFill>
                  <a:srgbClr val="FFFFFF"/>
                </a:solidFill>
              </a:defRPr>
            </a:pPr>
            <a:r>
              <a:t>En este caso la nulidad de una actuación deberá reclamarse en la audiencia subsecuente, bajo pena de quedar validada de pleno derecho.</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4 CuadroTexto"/>
          <p:cNvSpPr txBox="1"/>
          <p:nvPr/>
        </p:nvSpPr>
        <p:spPr>
          <a:xfrm>
            <a:off x="107504" y="116632"/>
            <a:ext cx="6768752" cy="6162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2800" b="1">
                <a:solidFill>
                  <a:schemeClr val="accent2"/>
                </a:solidFill>
              </a:defRPr>
            </a:pPr>
            <a:endParaRPr/>
          </a:p>
          <a:p>
            <a:pPr algn="ctr">
              <a:lnSpc>
                <a:spcPct val="150000"/>
              </a:lnSpc>
              <a:defRPr sz="2800" b="1">
                <a:solidFill>
                  <a:schemeClr val="accent2"/>
                </a:solidFill>
              </a:defRPr>
            </a:pPr>
            <a:endParaRPr/>
          </a:p>
          <a:p>
            <a:pPr algn="ctr">
              <a:lnSpc>
                <a:spcPct val="150000"/>
              </a:lnSpc>
              <a:defRPr sz="3600" b="1">
                <a:solidFill>
                  <a:schemeClr val="accent2"/>
                </a:solidFill>
              </a:defRPr>
            </a:pPr>
            <a:r>
              <a:t>La producida en la audiencia de juicio </a:t>
            </a:r>
          </a:p>
          <a:p>
            <a:pPr algn="just">
              <a:lnSpc>
                <a:spcPct val="150000"/>
              </a:lnSpc>
              <a:defRPr sz="2800">
                <a:solidFill>
                  <a:srgbClr val="FFFFFF"/>
                </a:solidFill>
              </a:defRPr>
            </a:pPr>
            <a:endParaRPr/>
          </a:p>
          <a:p>
            <a:pPr algn="just">
              <a:lnSpc>
                <a:spcPct val="150000"/>
              </a:lnSpc>
              <a:defRPr sz="2800">
                <a:solidFill>
                  <a:srgbClr val="FFFFFF"/>
                </a:solidFill>
              </a:defRPr>
            </a:pPr>
            <a:r>
              <a:t>En este caso deberá reclamarse durante ésta, y hasta antes de que el juez pronuncie la sentencia definitiva. </a:t>
            </a:r>
          </a:p>
          <a:p>
            <a:pPr algn="just">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Nulidad de emplazamiento</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4 CuadroTexto"/>
          <p:cNvSpPr txBox="1"/>
          <p:nvPr/>
        </p:nvSpPr>
        <p:spPr>
          <a:xfrm>
            <a:off x="107504" y="543445"/>
            <a:ext cx="6768752" cy="5374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800">
                <a:solidFill>
                  <a:srgbClr val="FFFFFF"/>
                </a:solidFill>
              </a:defRPr>
            </a:pPr>
            <a:r>
              <a:t>Él articulo </a:t>
            </a:r>
            <a:r>
              <a:rPr>
                <a:solidFill>
                  <a:srgbClr val="FFC000"/>
                </a:solidFill>
              </a:rPr>
              <a:t>1390 bis 6</a:t>
            </a:r>
            <a:r>
              <a:t>, prevé que la nulidad de emplazamiento podrá reclamarse en cualquier momento hasta antes de que se dicte sentencia definitiva.</a:t>
            </a:r>
          </a:p>
          <a:p>
            <a:pPr algn="just">
              <a:lnSpc>
                <a:spcPct val="150000"/>
              </a:lnSpc>
              <a:defRPr sz="2800">
                <a:solidFill>
                  <a:srgbClr val="FFFFFF"/>
                </a:solidFill>
              </a:defRPr>
            </a:pPr>
            <a:endParaRPr/>
          </a:p>
          <a:p>
            <a:pPr algn="just">
              <a:lnSpc>
                <a:spcPct val="150000"/>
              </a:lnSpc>
              <a:defRPr sz="2800">
                <a:solidFill>
                  <a:srgbClr val="FFFFFF"/>
                </a:solidFill>
              </a:defRPr>
            </a:pPr>
            <a:r>
              <a:t>Además, establece el procedimiento dependiendo del momento procesal en el que se promueva, siendo el siguiente: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3 CuadroTexto"/>
          <p:cNvSpPr txBox="1"/>
          <p:nvPr/>
        </p:nvSpPr>
        <p:spPr>
          <a:xfrm>
            <a:off x="179512" y="908720"/>
            <a:ext cx="6624736" cy="4955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En el Estado de </a:t>
            </a:r>
            <a:r>
              <a:rPr>
                <a:solidFill>
                  <a:srgbClr val="FFC000"/>
                </a:solidFill>
              </a:rPr>
              <a:t>Morelos</a:t>
            </a:r>
            <a:r>
              <a:t>, el 26 de junio de 2013 se aprueba el:</a:t>
            </a:r>
          </a:p>
          <a:p>
            <a:pPr algn="just">
              <a:defRPr sz="2800">
                <a:solidFill>
                  <a:srgbClr val="FFFFFF"/>
                </a:solidFill>
              </a:defRPr>
            </a:pPr>
            <a:endParaRPr/>
          </a:p>
          <a:p>
            <a:pPr indent="625475" algn="just">
              <a:defRPr sz="2000" b="1">
                <a:solidFill>
                  <a:srgbClr val="FFC000"/>
                </a:solidFill>
              </a:defRPr>
            </a:pPr>
            <a:r>
              <a:t>ACUERDO GENERAL DEL PLENO DEL H. TRIBUNAL SUPERIOR DE JUSTICIA DEL ESTADO DE MORELOS NO. 1/2013</a:t>
            </a:r>
            <a:r>
              <a:rPr>
                <a:solidFill>
                  <a:srgbClr val="FFFFFF"/>
                </a:solidFill>
              </a:rPr>
              <a:t>, RELATIVO A LA DECLARATORIA QUE ESTABLECE LAS BASES PARA LA IMPLEMENTACIÓN DEL SISTEMA ORAL MERCANTIL EN EL ESTADO DE MORELOS A PARTIR DEL UNO DE JULIO DE DOS MIL TRECE</a:t>
            </a:r>
          </a:p>
          <a:p>
            <a:pPr algn="ctr">
              <a:defRPr sz="2800">
                <a:solidFill>
                  <a:srgbClr val="FFFFFF"/>
                </a:solidFill>
              </a:defRPr>
            </a:pPr>
            <a:endParaRPr>
              <a:solidFill>
                <a:srgbClr val="FFFFFF"/>
              </a:solidFill>
            </a:endParaRPr>
          </a:p>
          <a:p>
            <a:pPr algn="just">
              <a:defRPr sz="2800">
                <a:solidFill>
                  <a:srgbClr val="FFFFFF"/>
                </a:solidFill>
              </a:defRPr>
            </a:pPr>
            <a:r>
              <a:t>Dicho acuerdo se publicó el 28/06/2013 en el Periódico Oficial Tierra y Libertad número 5100.</a:t>
            </a:r>
          </a:p>
          <a:p>
            <a:pPr algn="just">
              <a:defRPr sz="2800">
                <a:solidFill>
                  <a:srgbClr val="FFFFFF"/>
                </a:solidFill>
              </a:defRPr>
            </a:pPr>
            <a:endParaRPr/>
          </a:p>
          <a:p>
            <a:pPr algn="ctr">
              <a:defRPr>
                <a:solidFill>
                  <a:srgbClr val="FFFFFF"/>
                </a:solidFill>
              </a:defRPr>
            </a:pPr>
            <a:r>
              <a:rPr u="sng">
                <a:solidFill>
                  <a:srgbClr val="CC9900"/>
                </a:solidFill>
                <a:uFill>
                  <a:solidFill>
                    <a:srgbClr val="CC9900"/>
                  </a:solidFill>
                </a:uFill>
                <a:hlinkClick r:id="rId2"/>
              </a:rPr>
              <a:t>Consultar ACUERDO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6 CuadroTexto"/>
          <p:cNvSpPr txBox="1"/>
          <p:nvPr/>
        </p:nvSpPr>
        <p:spPr>
          <a:xfrm>
            <a:off x="323528" y="2445275"/>
            <a:ext cx="6480720" cy="326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4400" b="1">
                <a:solidFill>
                  <a:srgbClr val="FFFFFF"/>
                </a:solidFill>
              </a:defRPr>
            </a:pPr>
            <a:r>
              <a:t>Nulidad promovida hasta antes de la audiencia preliminar</a:t>
            </a:r>
          </a:p>
          <a:p>
            <a:pPr algn="ctr">
              <a:defRPr sz="4400" b="1">
                <a:solidFill>
                  <a:srgbClr val="D9C194"/>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6" name="1 Rectángulo redondeado"/>
          <p:cNvGrpSpPr/>
          <p:nvPr/>
        </p:nvGrpSpPr>
        <p:grpSpPr>
          <a:xfrm>
            <a:off x="2444719" y="493551"/>
            <a:ext cx="2232250" cy="848406"/>
            <a:chOff x="0" y="0"/>
            <a:chExt cx="2232248" cy="848404"/>
          </a:xfrm>
        </p:grpSpPr>
        <p:sp>
          <p:nvSpPr>
            <p:cNvPr id="374" name="Rectángulo redondeado"/>
            <p:cNvSpPr/>
            <p:nvPr/>
          </p:nvSpPr>
          <p:spPr>
            <a:xfrm>
              <a:off x="0" y="0"/>
              <a:ext cx="2232249" cy="848405"/>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600" b="1"/>
              </a:pPr>
              <a:endParaRPr/>
            </a:p>
          </p:txBody>
        </p:sp>
        <p:sp>
          <p:nvSpPr>
            <p:cNvPr id="375" name="Solicitud de nulidad"/>
            <p:cNvSpPr txBox="1"/>
            <p:nvPr/>
          </p:nvSpPr>
          <p:spPr>
            <a:xfrm>
              <a:off x="41415" y="232432"/>
              <a:ext cx="2149418" cy="383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000" b="1"/>
              </a:lvl1pPr>
            </a:lstStyle>
            <a:p>
              <a:r>
                <a:t>Solicitud de nulidad</a:t>
              </a:r>
            </a:p>
          </p:txBody>
        </p:sp>
      </p:grpSp>
      <p:grpSp>
        <p:nvGrpSpPr>
          <p:cNvPr id="379" name="6 Rectángulo redondeado"/>
          <p:cNvGrpSpPr/>
          <p:nvPr/>
        </p:nvGrpSpPr>
        <p:grpSpPr>
          <a:xfrm>
            <a:off x="2411759" y="2045684"/>
            <a:ext cx="2311357" cy="663237"/>
            <a:chOff x="0" y="0"/>
            <a:chExt cx="2311355" cy="663236"/>
          </a:xfrm>
        </p:grpSpPr>
        <p:sp>
          <p:nvSpPr>
            <p:cNvPr id="377" name="Rectángulo redondeado"/>
            <p:cNvSpPr/>
            <p:nvPr/>
          </p:nvSpPr>
          <p:spPr>
            <a:xfrm>
              <a:off x="0" y="0"/>
              <a:ext cx="2311356" cy="663237"/>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b="1"/>
              </a:pPr>
              <a:endParaRPr/>
            </a:p>
          </p:txBody>
        </p:sp>
        <p:sp>
          <p:nvSpPr>
            <p:cNvPr id="378" name="Parte contraria"/>
            <p:cNvSpPr txBox="1"/>
            <p:nvPr/>
          </p:nvSpPr>
          <p:spPr>
            <a:xfrm>
              <a:off x="32376" y="152548"/>
              <a:ext cx="2246603" cy="3581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b="1"/>
              </a:lvl1pPr>
            </a:lstStyle>
            <a:p>
              <a:r>
                <a:t>Parte contraria</a:t>
              </a:r>
            </a:p>
          </p:txBody>
        </p:sp>
      </p:grpSp>
      <p:grpSp>
        <p:nvGrpSpPr>
          <p:cNvPr id="382" name="7 Rectángulo redondeado"/>
          <p:cNvGrpSpPr/>
          <p:nvPr/>
        </p:nvGrpSpPr>
        <p:grpSpPr>
          <a:xfrm>
            <a:off x="202805" y="3188753"/>
            <a:ext cx="1272851" cy="548641"/>
            <a:chOff x="0" y="12700"/>
            <a:chExt cx="1272850" cy="548640"/>
          </a:xfrm>
        </p:grpSpPr>
        <p:sp>
          <p:nvSpPr>
            <p:cNvPr id="380" name="Rectángulo redondeado"/>
            <p:cNvSpPr/>
            <p:nvPr/>
          </p:nvSpPr>
          <p:spPr>
            <a:xfrm>
              <a:off x="0" y="34991"/>
              <a:ext cx="1272851" cy="504058"/>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381" name="Contesta por escrito"/>
            <p:cNvSpPr txBox="1"/>
            <p:nvPr/>
          </p:nvSpPr>
          <p:spPr>
            <a:xfrm>
              <a:off x="24606" y="12700"/>
              <a:ext cx="1223639"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Contesta por escrito</a:t>
              </a:r>
            </a:p>
          </p:txBody>
        </p:sp>
      </p:grpSp>
      <p:grpSp>
        <p:nvGrpSpPr>
          <p:cNvPr id="385" name="11 Rectángulo redondeado"/>
          <p:cNvGrpSpPr/>
          <p:nvPr/>
        </p:nvGrpSpPr>
        <p:grpSpPr>
          <a:xfrm>
            <a:off x="5082140" y="316757"/>
            <a:ext cx="1678397" cy="400665"/>
            <a:chOff x="0" y="0"/>
            <a:chExt cx="1678396" cy="400663"/>
          </a:xfrm>
        </p:grpSpPr>
        <p:sp>
          <p:nvSpPr>
            <p:cNvPr id="383" name="Rectángulo redondeado"/>
            <p:cNvSpPr/>
            <p:nvPr/>
          </p:nvSpPr>
          <p:spPr>
            <a:xfrm>
              <a:off x="0" y="0"/>
              <a:ext cx="1678397" cy="400664"/>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1600"/>
              </a:pPr>
              <a:endParaRPr/>
            </a:p>
          </p:txBody>
        </p:sp>
        <p:sp>
          <p:nvSpPr>
            <p:cNvPr id="384" name="En forma escrita"/>
            <p:cNvSpPr txBox="1"/>
            <p:nvPr/>
          </p:nvSpPr>
          <p:spPr>
            <a:xfrm>
              <a:off x="19558" y="40311"/>
              <a:ext cx="1639280" cy="320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En forma escrita</a:t>
              </a:r>
            </a:p>
          </p:txBody>
        </p:sp>
      </p:grpSp>
      <p:grpSp>
        <p:nvGrpSpPr>
          <p:cNvPr id="388" name="12 Rectángulo redondeado"/>
          <p:cNvGrpSpPr/>
          <p:nvPr/>
        </p:nvGrpSpPr>
        <p:grpSpPr>
          <a:xfrm>
            <a:off x="5076056" y="813245"/>
            <a:ext cx="1782554" cy="548641"/>
            <a:chOff x="0" y="133349"/>
            <a:chExt cx="1782553" cy="548640"/>
          </a:xfrm>
        </p:grpSpPr>
        <p:sp>
          <p:nvSpPr>
            <p:cNvPr id="386" name="Rectángulo redondeado"/>
            <p:cNvSpPr/>
            <p:nvPr/>
          </p:nvSpPr>
          <p:spPr>
            <a:xfrm>
              <a:off x="0" y="156816"/>
              <a:ext cx="1782554" cy="501707"/>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1400"/>
              </a:pPr>
              <a:endParaRPr/>
            </a:p>
          </p:txBody>
        </p:sp>
        <p:sp>
          <p:nvSpPr>
            <p:cNvPr id="387" name="Ofreciendo pruebas…"/>
            <p:cNvSpPr txBox="1"/>
            <p:nvPr/>
          </p:nvSpPr>
          <p:spPr>
            <a:xfrm>
              <a:off x="24491" y="133349"/>
              <a:ext cx="1733571"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Ofreciendo pruebas</a:t>
              </a:r>
            </a:p>
            <a:p>
              <a:pPr algn="ctr">
                <a:defRPr sz="1600"/>
              </a:pPr>
              <a:r>
                <a:t> </a:t>
              </a:r>
              <a:r>
                <a:rPr sz="1400"/>
                <a:t>(en su caso)</a:t>
              </a:r>
            </a:p>
          </p:txBody>
        </p:sp>
      </p:grpSp>
      <p:sp>
        <p:nvSpPr>
          <p:cNvPr id="389" name="33 Conector recto de flecha"/>
          <p:cNvSpPr/>
          <p:nvPr/>
        </p:nvSpPr>
        <p:spPr>
          <a:xfrm>
            <a:off x="3554252" y="1405193"/>
            <a:ext cx="13185" cy="618476"/>
          </a:xfrm>
          <a:prstGeom prst="line">
            <a:avLst/>
          </a:prstGeom>
          <a:ln w="38100">
            <a:solidFill>
              <a:srgbClr val="FFFF00"/>
            </a:solidFill>
            <a:tailEnd type="triangle"/>
          </a:ln>
        </p:spPr>
        <p:txBody>
          <a:bodyPr lIns="45719" rIns="45719"/>
          <a:lstStyle/>
          <a:p>
            <a:endParaRPr/>
          </a:p>
        </p:txBody>
      </p:sp>
      <p:grpSp>
        <p:nvGrpSpPr>
          <p:cNvPr id="392" name="37 Rectángulo redondeado"/>
          <p:cNvGrpSpPr/>
          <p:nvPr/>
        </p:nvGrpSpPr>
        <p:grpSpPr>
          <a:xfrm>
            <a:off x="268254" y="4248898"/>
            <a:ext cx="1262675" cy="792089"/>
            <a:chOff x="0" y="0"/>
            <a:chExt cx="1262673" cy="792087"/>
          </a:xfrm>
        </p:grpSpPr>
        <p:sp>
          <p:nvSpPr>
            <p:cNvPr id="390" name="Rectángulo redondeado"/>
            <p:cNvSpPr/>
            <p:nvPr/>
          </p:nvSpPr>
          <p:spPr>
            <a:xfrm>
              <a:off x="0" y="0"/>
              <a:ext cx="1262674" cy="792088"/>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600"/>
              </a:pPr>
              <a:endParaRPr/>
            </a:p>
          </p:txBody>
        </p:sp>
        <p:sp>
          <p:nvSpPr>
            <p:cNvPr id="391" name="Juez"/>
            <p:cNvSpPr txBox="1"/>
            <p:nvPr/>
          </p:nvSpPr>
          <p:spPr>
            <a:xfrm>
              <a:off x="38667" y="236023"/>
              <a:ext cx="1185339" cy="320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Juez</a:t>
              </a:r>
            </a:p>
          </p:txBody>
        </p:sp>
      </p:grpSp>
      <p:sp>
        <p:nvSpPr>
          <p:cNvPr id="393" name="51 Abrir llave"/>
          <p:cNvSpPr/>
          <p:nvPr/>
        </p:nvSpPr>
        <p:spPr>
          <a:xfrm>
            <a:off x="4748976" y="349999"/>
            <a:ext cx="255073" cy="14948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462"/>
                  <a:pt x="10800" y="21293"/>
                </a:cubicBezTo>
                <a:lnTo>
                  <a:pt x="10800" y="11107"/>
                </a:lnTo>
                <a:cubicBezTo>
                  <a:pt x="10800" y="10938"/>
                  <a:pt x="5965" y="10800"/>
                  <a:pt x="0" y="10800"/>
                </a:cubicBezTo>
                <a:cubicBezTo>
                  <a:pt x="5965" y="10800"/>
                  <a:pt x="10800" y="10662"/>
                  <a:pt x="10800" y="10493"/>
                </a:cubicBezTo>
                <a:lnTo>
                  <a:pt x="10800" y="307"/>
                </a:lnTo>
                <a:cubicBezTo>
                  <a:pt x="10800" y="138"/>
                  <a:pt x="15635" y="0"/>
                  <a:pt x="21600" y="0"/>
                </a:cubicBezTo>
              </a:path>
            </a:pathLst>
          </a:custGeom>
          <a:ln w="38100">
            <a:solidFill>
              <a:srgbClr val="FFFFFF"/>
            </a:solidFill>
          </a:ln>
        </p:spPr>
        <p:txBody>
          <a:bodyPr lIns="45719" rIns="45719" anchor="ctr"/>
          <a:lstStyle/>
          <a:p>
            <a:pPr algn="ctr"/>
            <a:endParaRPr/>
          </a:p>
        </p:txBody>
      </p:sp>
      <p:grpSp>
        <p:nvGrpSpPr>
          <p:cNvPr id="396" name="57 Rectángulo redondeado"/>
          <p:cNvGrpSpPr/>
          <p:nvPr/>
        </p:nvGrpSpPr>
        <p:grpSpPr>
          <a:xfrm>
            <a:off x="5508104" y="3140968"/>
            <a:ext cx="1224137" cy="360041"/>
            <a:chOff x="0" y="107000"/>
            <a:chExt cx="1224136" cy="360039"/>
          </a:xfrm>
        </p:grpSpPr>
        <p:sp>
          <p:nvSpPr>
            <p:cNvPr id="394" name="Rectángulo redondeado"/>
            <p:cNvSpPr/>
            <p:nvPr/>
          </p:nvSpPr>
          <p:spPr>
            <a:xfrm>
              <a:off x="0" y="107000"/>
              <a:ext cx="1224137" cy="360041"/>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395" name="No Contesta"/>
            <p:cNvSpPr txBox="1"/>
            <p:nvPr/>
          </p:nvSpPr>
          <p:spPr>
            <a:xfrm>
              <a:off x="17575" y="127000"/>
              <a:ext cx="1188986" cy="320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No Contesta</a:t>
              </a:r>
            </a:p>
          </p:txBody>
        </p:sp>
      </p:grpSp>
      <p:sp>
        <p:nvSpPr>
          <p:cNvPr id="397" name="59 Conector recto de flecha"/>
          <p:cNvSpPr/>
          <p:nvPr/>
        </p:nvSpPr>
        <p:spPr>
          <a:xfrm>
            <a:off x="6300192" y="3533568"/>
            <a:ext cx="1" cy="181533"/>
          </a:xfrm>
          <a:prstGeom prst="line">
            <a:avLst/>
          </a:prstGeom>
          <a:ln w="38100">
            <a:solidFill>
              <a:srgbClr val="FFFF00"/>
            </a:solidFill>
            <a:tailEnd type="triangle"/>
          </a:ln>
        </p:spPr>
        <p:txBody>
          <a:bodyPr lIns="45719" rIns="45719"/>
          <a:lstStyle/>
          <a:p>
            <a:endParaRPr/>
          </a:p>
        </p:txBody>
      </p:sp>
      <p:grpSp>
        <p:nvGrpSpPr>
          <p:cNvPr id="400" name="60 Rectángulo redondeado"/>
          <p:cNvGrpSpPr/>
          <p:nvPr/>
        </p:nvGrpSpPr>
        <p:grpSpPr>
          <a:xfrm>
            <a:off x="5202402" y="3831809"/>
            <a:ext cx="1673855" cy="320041"/>
            <a:chOff x="0" y="127000"/>
            <a:chExt cx="1673853" cy="320040"/>
          </a:xfrm>
        </p:grpSpPr>
        <p:sp>
          <p:nvSpPr>
            <p:cNvPr id="398" name="Rectángulo redondeado"/>
            <p:cNvSpPr/>
            <p:nvPr/>
          </p:nvSpPr>
          <p:spPr>
            <a:xfrm>
              <a:off x="0" y="129769"/>
              <a:ext cx="1673854" cy="314503"/>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399" name="Precluye derecho"/>
            <p:cNvSpPr txBox="1"/>
            <p:nvPr/>
          </p:nvSpPr>
          <p:spPr>
            <a:xfrm>
              <a:off x="15353" y="127000"/>
              <a:ext cx="1643147" cy="320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Precluye derecho</a:t>
              </a:r>
            </a:p>
          </p:txBody>
        </p:sp>
      </p:grpSp>
      <p:sp>
        <p:nvSpPr>
          <p:cNvPr id="401" name="61 Conector recto de flecha"/>
          <p:cNvSpPr/>
          <p:nvPr/>
        </p:nvSpPr>
        <p:spPr>
          <a:xfrm>
            <a:off x="899592" y="3758167"/>
            <a:ext cx="1" cy="390913"/>
          </a:xfrm>
          <a:prstGeom prst="line">
            <a:avLst/>
          </a:prstGeom>
          <a:ln w="38100">
            <a:solidFill>
              <a:srgbClr val="FFFF00"/>
            </a:solidFill>
            <a:tailEnd type="triangle"/>
          </a:ln>
        </p:spPr>
        <p:txBody>
          <a:bodyPr lIns="45719" rIns="45719"/>
          <a:lstStyle/>
          <a:p>
            <a:endParaRPr/>
          </a:p>
        </p:txBody>
      </p:sp>
      <p:grpSp>
        <p:nvGrpSpPr>
          <p:cNvPr id="404" name="65 Rectángulo redondeado"/>
          <p:cNvGrpSpPr/>
          <p:nvPr/>
        </p:nvGrpSpPr>
        <p:grpSpPr>
          <a:xfrm>
            <a:off x="1835696" y="5811225"/>
            <a:ext cx="1080120" cy="858136"/>
            <a:chOff x="0" y="99252"/>
            <a:chExt cx="1080118" cy="858135"/>
          </a:xfrm>
        </p:grpSpPr>
        <p:sp>
          <p:nvSpPr>
            <p:cNvPr id="402" name="Rectángulo redondeado"/>
            <p:cNvSpPr/>
            <p:nvPr/>
          </p:nvSpPr>
          <p:spPr>
            <a:xfrm>
              <a:off x="0" y="99252"/>
              <a:ext cx="1080119" cy="858136"/>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endParaRPr/>
            </a:p>
          </p:txBody>
        </p:sp>
        <p:sp>
          <p:nvSpPr>
            <p:cNvPr id="403" name="Convoca a Audiencia Especial:"/>
            <p:cNvSpPr txBox="1"/>
            <p:nvPr/>
          </p:nvSpPr>
          <p:spPr>
            <a:xfrm>
              <a:off x="41891" y="139699"/>
              <a:ext cx="996337" cy="777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Convoca a Audiencia Especial:</a:t>
              </a:r>
            </a:p>
          </p:txBody>
        </p:sp>
      </p:grpSp>
      <p:grpSp>
        <p:nvGrpSpPr>
          <p:cNvPr id="407" name="67 Rectángulo redondeado"/>
          <p:cNvGrpSpPr/>
          <p:nvPr/>
        </p:nvGrpSpPr>
        <p:grpSpPr>
          <a:xfrm>
            <a:off x="3248674" y="5098681"/>
            <a:ext cx="1224137" cy="548641"/>
            <a:chOff x="0" y="12700"/>
            <a:chExt cx="1224136" cy="548640"/>
          </a:xfrm>
        </p:grpSpPr>
        <p:sp>
          <p:nvSpPr>
            <p:cNvPr id="405" name="Rectángulo redondeado"/>
            <p:cNvSpPr/>
            <p:nvPr/>
          </p:nvSpPr>
          <p:spPr>
            <a:xfrm>
              <a:off x="0" y="34991"/>
              <a:ext cx="1224137" cy="504058"/>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06" name="Desahogo de pruebas"/>
            <p:cNvSpPr txBox="1"/>
            <p:nvPr/>
          </p:nvSpPr>
          <p:spPr>
            <a:xfrm>
              <a:off x="24605" y="12700"/>
              <a:ext cx="1174926"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Desahogo de pruebas</a:t>
              </a:r>
            </a:p>
          </p:txBody>
        </p:sp>
      </p:grpSp>
      <p:grpSp>
        <p:nvGrpSpPr>
          <p:cNvPr id="410" name="69 Rectángulo redondeado"/>
          <p:cNvGrpSpPr/>
          <p:nvPr/>
        </p:nvGrpSpPr>
        <p:grpSpPr>
          <a:xfrm>
            <a:off x="5040352" y="6021287"/>
            <a:ext cx="1800201" cy="540061"/>
            <a:chOff x="0" y="16989"/>
            <a:chExt cx="1800200" cy="540060"/>
          </a:xfrm>
        </p:grpSpPr>
        <p:sp>
          <p:nvSpPr>
            <p:cNvPr id="408" name="Rectángulo redondeado"/>
            <p:cNvSpPr/>
            <p:nvPr/>
          </p:nvSpPr>
          <p:spPr>
            <a:xfrm>
              <a:off x="0" y="16989"/>
              <a:ext cx="1800201" cy="540062"/>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09" name="Juez dicta resolución"/>
            <p:cNvSpPr txBox="1"/>
            <p:nvPr/>
          </p:nvSpPr>
          <p:spPr>
            <a:xfrm>
              <a:off x="26363" y="127000"/>
              <a:ext cx="1747474" cy="320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Juez dicta resolución</a:t>
              </a:r>
            </a:p>
          </p:txBody>
        </p:sp>
      </p:grpSp>
      <p:grpSp>
        <p:nvGrpSpPr>
          <p:cNvPr id="413" name="83 Rectángulo redondeado"/>
          <p:cNvGrpSpPr/>
          <p:nvPr/>
        </p:nvGrpSpPr>
        <p:grpSpPr>
          <a:xfrm>
            <a:off x="1843140" y="3211045"/>
            <a:ext cx="1771456" cy="500208"/>
            <a:chOff x="0" y="11516"/>
            <a:chExt cx="1771455" cy="500207"/>
          </a:xfrm>
        </p:grpSpPr>
        <p:sp>
          <p:nvSpPr>
            <p:cNvPr id="411" name="Rectángulo redondeado"/>
            <p:cNvSpPr/>
            <p:nvPr/>
          </p:nvSpPr>
          <p:spPr>
            <a:xfrm>
              <a:off x="0" y="11516"/>
              <a:ext cx="1771456" cy="500208"/>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1400"/>
              </a:pPr>
              <a:endParaRPr/>
            </a:p>
          </p:txBody>
        </p:sp>
        <p:sp>
          <p:nvSpPr>
            <p:cNvPr id="412" name="Ofreciendo pruebas…"/>
            <p:cNvSpPr txBox="1"/>
            <p:nvPr/>
          </p:nvSpPr>
          <p:spPr>
            <a:xfrm>
              <a:off x="24417" y="12700"/>
              <a:ext cx="1722621" cy="49784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a:pPr>
              <a:r>
                <a:t>Ofreciendo pruebas</a:t>
              </a:r>
            </a:p>
            <a:p>
              <a:pPr algn="ctr">
                <a:defRPr sz="1400"/>
              </a:pPr>
              <a:r>
                <a:t> (en su caso)</a:t>
              </a:r>
            </a:p>
          </p:txBody>
        </p:sp>
      </p:grpSp>
      <p:sp>
        <p:nvSpPr>
          <p:cNvPr id="414" name="84 Conector recto de flecha"/>
          <p:cNvSpPr/>
          <p:nvPr/>
        </p:nvSpPr>
        <p:spPr>
          <a:xfrm>
            <a:off x="1521382" y="3501009"/>
            <a:ext cx="314315" cy="1"/>
          </a:xfrm>
          <a:prstGeom prst="line">
            <a:avLst/>
          </a:prstGeom>
          <a:ln w="38100">
            <a:solidFill>
              <a:srgbClr val="FFFF00"/>
            </a:solidFill>
            <a:tailEnd type="triangle"/>
          </a:ln>
        </p:spPr>
        <p:txBody>
          <a:bodyPr lIns="45719" rIns="45719"/>
          <a:lstStyle/>
          <a:p>
            <a:endParaRPr/>
          </a:p>
        </p:txBody>
      </p:sp>
      <p:grpSp>
        <p:nvGrpSpPr>
          <p:cNvPr id="417" name="101 Rectángulo redondeado"/>
          <p:cNvGrpSpPr/>
          <p:nvPr/>
        </p:nvGrpSpPr>
        <p:grpSpPr>
          <a:xfrm>
            <a:off x="323527" y="5873653"/>
            <a:ext cx="1207402" cy="777241"/>
            <a:chOff x="0" y="19049"/>
            <a:chExt cx="1207400" cy="777240"/>
          </a:xfrm>
        </p:grpSpPr>
        <p:sp>
          <p:nvSpPr>
            <p:cNvPr id="415" name="Rectángulo redondeado"/>
            <p:cNvSpPr/>
            <p:nvPr/>
          </p:nvSpPr>
          <p:spPr>
            <a:xfrm>
              <a:off x="0" y="72590"/>
              <a:ext cx="1207401" cy="670159"/>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16" name="Si hay pruebas y se admiten"/>
            <p:cNvSpPr txBox="1"/>
            <p:nvPr/>
          </p:nvSpPr>
          <p:spPr>
            <a:xfrm>
              <a:off x="32713" y="19049"/>
              <a:ext cx="1141974" cy="777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Si hay pruebas y se admiten</a:t>
              </a:r>
            </a:p>
          </p:txBody>
        </p:sp>
      </p:grpSp>
      <p:grpSp>
        <p:nvGrpSpPr>
          <p:cNvPr id="420" name="110 Rectángulo redondeado"/>
          <p:cNvGrpSpPr/>
          <p:nvPr/>
        </p:nvGrpSpPr>
        <p:grpSpPr>
          <a:xfrm>
            <a:off x="3832990" y="4239859"/>
            <a:ext cx="1249151" cy="701309"/>
            <a:chOff x="0" y="0"/>
            <a:chExt cx="1249150" cy="701308"/>
          </a:xfrm>
        </p:grpSpPr>
        <p:sp>
          <p:nvSpPr>
            <p:cNvPr id="418" name="Rectángulo redondeado"/>
            <p:cNvSpPr/>
            <p:nvPr/>
          </p:nvSpPr>
          <p:spPr>
            <a:xfrm>
              <a:off x="0" y="0"/>
              <a:ext cx="1249151" cy="701309"/>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19" name="Dicta resolución"/>
            <p:cNvSpPr txBox="1"/>
            <p:nvPr/>
          </p:nvSpPr>
          <p:spPr>
            <a:xfrm>
              <a:off x="34234" y="76334"/>
              <a:ext cx="1180682"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Dicta resolución</a:t>
              </a:r>
            </a:p>
          </p:txBody>
        </p:sp>
      </p:grpSp>
      <p:sp>
        <p:nvSpPr>
          <p:cNvPr id="421" name="119 Conector recto de flecha"/>
          <p:cNvSpPr/>
          <p:nvPr/>
        </p:nvSpPr>
        <p:spPr>
          <a:xfrm>
            <a:off x="1615105" y="4581127"/>
            <a:ext cx="292600" cy="15440"/>
          </a:xfrm>
          <a:prstGeom prst="line">
            <a:avLst/>
          </a:prstGeom>
          <a:ln w="38100">
            <a:solidFill>
              <a:srgbClr val="FFFF00"/>
            </a:solidFill>
            <a:tailEnd type="triangle"/>
          </a:ln>
        </p:spPr>
        <p:txBody>
          <a:bodyPr lIns="45719" rIns="45719"/>
          <a:lstStyle/>
          <a:p>
            <a:endParaRPr/>
          </a:p>
        </p:txBody>
      </p:sp>
      <p:grpSp>
        <p:nvGrpSpPr>
          <p:cNvPr id="424" name="125 Rectángulo redondeado"/>
          <p:cNvGrpSpPr/>
          <p:nvPr/>
        </p:nvGrpSpPr>
        <p:grpSpPr>
          <a:xfrm>
            <a:off x="1928311" y="4221088"/>
            <a:ext cx="1599572" cy="650813"/>
            <a:chOff x="0" y="82263"/>
            <a:chExt cx="1599570" cy="650812"/>
          </a:xfrm>
        </p:grpSpPr>
        <p:sp>
          <p:nvSpPr>
            <p:cNvPr id="422" name="Rectángulo redondeado"/>
            <p:cNvSpPr/>
            <p:nvPr/>
          </p:nvSpPr>
          <p:spPr>
            <a:xfrm>
              <a:off x="0" y="82263"/>
              <a:ext cx="1599571" cy="650814"/>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23" name="Si no hay pruebas o son desechadas"/>
            <p:cNvSpPr txBox="1"/>
            <p:nvPr/>
          </p:nvSpPr>
          <p:spPr>
            <a:xfrm>
              <a:off x="31769" y="133350"/>
              <a:ext cx="1536033"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Si no hay pruebas o son desechadas</a:t>
              </a:r>
            </a:p>
          </p:txBody>
        </p:sp>
      </p:grpSp>
      <p:grpSp>
        <p:nvGrpSpPr>
          <p:cNvPr id="427" name="129 Rectángulo redondeado"/>
          <p:cNvGrpSpPr/>
          <p:nvPr/>
        </p:nvGrpSpPr>
        <p:grpSpPr>
          <a:xfrm>
            <a:off x="5099789" y="1440110"/>
            <a:ext cx="1776468" cy="548641"/>
            <a:chOff x="0" y="133350"/>
            <a:chExt cx="1776466" cy="548640"/>
          </a:xfrm>
        </p:grpSpPr>
        <p:sp>
          <p:nvSpPr>
            <p:cNvPr id="425" name="Rectángulo redondeado"/>
            <p:cNvSpPr/>
            <p:nvPr/>
          </p:nvSpPr>
          <p:spPr>
            <a:xfrm>
              <a:off x="0" y="154467"/>
              <a:ext cx="1776467" cy="506407"/>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1600"/>
              </a:pPr>
              <a:endParaRPr/>
            </a:p>
          </p:txBody>
        </p:sp>
        <p:sp>
          <p:nvSpPr>
            <p:cNvPr id="426" name="Se da vista a la contraria por 3 días"/>
            <p:cNvSpPr txBox="1"/>
            <p:nvPr/>
          </p:nvSpPr>
          <p:spPr>
            <a:xfrm>
              <a:off x="24720" y="133350"/>
              <a:ext cx="1727027"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Se da vista a la contraria por 3 días</a:t>
              </a:r>
            </a:p>
          </p:txBody>
        </p:sp>
      </p:grpSp>
      <p:sp>
        <p:nvSpPr>
          <p:cNvPr id="428" name="130 Abrir llave"/>
          <p:cNvSpPr/>
          <p:nvPr/>
        </p:nvSpPr>
        <p:spPr>
          <a:xfrm rot="5400000">
            <a:off x="3283280" y="556106"/>
            <a:ext cx="417199" cy="47525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29"/>
                  <a:pt x="10800" y="21442"/>
                </a:cubicBezTo>
                <a:lnTo>
                  <a:pt x="10800" y="10958"/>
                </a:lnTo>
                <a:cubicBezTo>
                  <a:pt x="10800" y="10871"/>
                  <a:pt x="5965" y="10800"/>
                  <a:pt x="0" y="10800"/>
                </a:cubicBezTo>
                <a:cubicBezTo>
                  <a:pt x="5965" y="10800"/>
                  <a:pt x="10800" y="10729"/>
                  <a:pt x="10800" y="10642"/>
                </a:cubicBezTo>
                <a:lnTo>
                  <a:pt x="10800" y="158"/>
                </a:lnTo>
                <a:cubicBezTo>
                  <a:pt x="10800" y="71"/>
                  <a:pt x="15635" y="0"/>
                  <a:pt x="21600" y="0"/>
                </a:cubicBezTo>
              </a:path>
            </a:pathLst>
          </a:custGeom>
          <a:ln w="38100">
            <a:solidFill>
              <a:srgbClr val="FFFF00"/>
            </a:solidFill>
          </a:ln>
        </p:spPr>
        <p:txBody>
          <a:bodyPr lIns="45719" rIns="45719" anchor="ctr"/>
          <a:lstStyle/>
          <a:p>
            <a:pPr algn="ctr"/>
            <a:endParaRPr/>
          </a:p>
        </p:txBody>
      </p:sp>
      <p:sp>
        <p:nvSpPr>
          <p:cNvPr id="429" name="144 Conector recto de flecha"/>
          <p:cNvSpPr/>
          <p:nvPr/>
        </p:nvSpPr>
        <p:spPr>
          <a:xfrm>
            <a:off x="3563887" y="4581128"/>
            <a:ext cx="269105" cy="2742"/>
          </a:xfrm>
          <a:prstGeom prst="line">
            <a:avLst/>
          </a:prstGeom>
          <a:ln w="38100">
            <a:solidFill>
              <a:srgbClr val="FFFF00"/>
            </a:solidFill>
            <a:tailEnd type="triangle"/>
          </a:ln>
        </p:spPr>
        <p:txBody>
          <a:bodyPr lIns="45719" rIns="45719"/>
          <a:lstStyle/>
          <a:p>
            <a:endParaRPr/>
          </a:p>
        </p:txBody>
      </p:sp>
      <p:sp>
        <p:nvSpPr>
          <p:cNvPr id="430" name="149 Conector recto de flecha"/>
          <p:cNvSpPr/>
          <p:nvPr/>
        </p:nvSpPr>
        <p:spPr>
          <a:xfrm flipH="1">
            <a:off x="899591" y="5164798"/>
            <a:ext cx="1" cy="574420"/>
          </a:xfrm>
          <a:prstGeom prst="line">
            <a:avLst/>
          </a:prstGeom>
          <a:ln w="38100">
            <a:solidFill>
              <a:srgbClr val="FFFF00"/>
            </a:solidFill>
            <a:tailEnd type="triangle"/>
          </a:ln>
        </p:spPr>
        <p:txBody>
          <a:bodyPr lIns="45719" rIns="45719"/>
          <a:lstStyle/>
          <a:p>
            <a:endParaRPr/>
          </a:p>
        </p:txBody>
      </p:sp>
      <p:sp>
        <p:nvSpPr>
          <p:cNvPr id="431" name="151 Conector recto de flecha"/>
          <p:cNvSpPr/>
          <p:nvPr/>
        </p:nvSpPr>
        <p:spPr>
          <a:xfrm>
            <a:off x="1572810" y="6262273"/>
            <a:ext cx="262886" cy="1"/>
          </a:xfrm>
          <a:prstGeom prst="line">
            <a:avLst/>
          </a:prstGeom>
          <a:ln w="38100">
            <a:solidFill>
              <a:srgbClr val="FFFF00"/>
            </a:solidFill>
            <a:tailEnd type="triangle"/>
          </a:ln>
        </p:spPr>
        <p:txBody>
          <a:bodyPr lIns="45719" rIns="45719"/>
          <a:lstStyle/>
          <a:p>
            <a:endParaRPr/>
          </a:p>
        </p:txBody>
      </p:sp>
      <p:sp>
        <p:nvSpPr>
          <p:cNvPr id="432" name="156 Conector recto de flecha"/>
          <p:cNvSpPr/>
          <p:nvPr/>
        </p:nvSpPr>
        <p:spPr>
          <a:xfrm>
            <a:off x="2934743" y="6264322"/>
            <a:ext cx="269105" cy="2743"/>
          </a:xfrm>
          <a:prstGeom prst="line">
            <a:avLst/>
          </a:prstGeom>
          <a:ln w="38100">
            <a:solidFill>
              <a:srgbClr val="FFFF00"/>
            </a:solidFill>
            <a:tailEnd type="triangle"/>
          </a:ln>
        </p:spPr>
        <p:txBody>
          <a:bodyPr lIns="45719" rIns="45719"/>
          <a:lstStyle/>
          <a:p>
            <a:endParaRPr/>
          </a:p>
        </p:txBody>
      </p:sp>
      <p:grpSp>
        <p:nvGrpSpPr>
          <p:cNvPr id="435" name="157 Rectángulo redondeado"/>
          <p:cNvGrpSpPr/>
          <p:nvPr/>
        </p:nvGrpSpPr>
        <p:grpSpPr>
          <a:xfrm>
            <a:off x="3275855" y="5883233"/>
            <a:ext cx="1169776" cy="714120"/>
            <a:chOff x="0" y="0"/>
            <a:chExt cx="1169775" cy="714119"/>
          </a:xfrm>
        </p:grpSpPr>
        <p:sp>
          <p:nvSpPr>
            <p:cNvPr id="433" name="Rectángulo redondeado"/>
            <p:cNvSpPr/>
            <p:nvPr/>
          </p:nvSpPr>
          <p:spPr>
            <a:xfrm>
              <a:off x="0" y="0"/>
              <a:ext cx="1169776" cy="714120"/>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endParaRPr/>
            </a:p>
          </p:txBody>
        </p:sp>
        <p:sp>
          <p:nvSpPr>
            <p:cNvPr id="434" name="Audiencia Especial:"/>
            <p:cNvSpPr txBox="1"/>
            <p:nvPr/>
          </p:nvSpPr>
          <p:spPr>
            <a:xfrm>
              <a:off x="34859" y="82739"/>
              <a:ext cx="1100057"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b="1"/>
              </a:pPr>
              <a:r>
                <a:t>Audiencia Especial</a:t>
              </a:r>
              <a:r>
                <a:rPr b="0"/>
                <a:t>:</a:t>
              </a:r>
            </a:p>
          </p:txBody>
        </p:sp>
      </p:grpSp>
      <p:sp>
        <p:nvSpPr>
          <p:cNvPr id="436" name="158 Conector recto de flecha"/>
          <p:cNvSpPr/>
          <p:nvPr/>
        </p:nvSpPr>
        <p:spPr>
          <a:xfrm flipV="1">
            <a:off x="3860743" y="5625029"/>
            <a:ext cx="1" cy="212223"/>
          </a:xfrm>
          <a:prstGeom prst="line">
            <a:avLst/>
          </a:prstGeom>
          <a:ln w="38100">
            <a:solidFill>
              <a:srgbClr val="FFFF00"/>
            </a:solidFill>
            <a:tailEnd type="triangle"/>
          </a:ln>
        </p:spPr>
        <p:txBody>
          <a:bodyPr lIns="45719" rIns="45719"/>
          <a:lstStyle/>
          <a:p>
            <a:endParaRPr/>
          </a:p>
        </p:txBody>
      </p:sp>
      <p:sp>
        <p:nvSpPr>
          <p:cNvPr id="437" name="164 Conector recto de flecha"/>
          <p:cNvSpPr/>
          <p:nvPr/>
        </p:nvSpPr>
        <p:spPr>
          <a:xfrm>
            <a:off x="4662935" y="6267063"/>
            <a:ext cx="269105" cy="2742"/>
          </a:xfrm>
          <a:prstGeom prst="line">
            <a:avLst/>
          </a:prstGeom>
          <a:ln w="38100">
            <a:solidFill>
              <a:srgbClr val="FFFF00"/>
            </a:solidFill>
            <a:tailEnd type="triangle"/>
          </a:ln>
        </p:spPr>
        <p:txBody>
          <a:bodyPr lIns="45719" rIns="45719"/>
          <a:lstStyle/>
          <a:p>
            <a:endParaRPr/>
          </a:p>
        </p:txBody>
      </p:sp>
      <p:sp>
        <p:nvSpPr>
          <p:cNvPr id="438" name="40 Conector recto de flecha"/>
          <p:cNvSpPr/>
          <p:nvPr/>
        </p:nvSpPr>
        <p:spPr>
          <a:xfrm flipH="1">
            <a:off x="6300192" y="4237212"/>
            <a:ext cx="9171" cy="1712069"/>
          </a:xfrm>
          <a:prstGeom prst="line">
            <a:avLst/>
          </a:prstGeom>
          <a:ln w="38100">
            <a:solidFill>
              <a:srgbClr val="FFFF00"/>
            </a:solidFill>
            <a:tailEnd type="triangle"/>
          </a:ln>
        </p:spPr>
        <p:txBody>
          <a:bodyPr lIns="45719" rIns="45719"/>
          <a:lstStyle/>
          <a:p>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376"/>
                                        </p:tgtEl>
                                        <p:attrNameLst>
                                          <p:attrName>style.visibility</p:attrName>
                                        </p:attrNameLst>
                                      </p:cBhvr>
                                      <p:to>
                                        <p:strVal val="visible"/>
                                      </p:to>
                                    </p:set>
                                    <p:animEffect transition="in" filter="dissolve">
                                      <p:cBhvr>
                                        <p:cTn id="7" dur="500"/>
                                        <p:tgtEl>
                                          <p:spTgt spid="37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393"/>
                                        </p:tgtEl>
                                        <p:attrNameLst>
                                          <p:attrName>style.visibility</p:attrName>
                                        </p:attrNameLst>
                                      </p:cBhvr>
                                      <p:to>
                                        <p:strVal val="visible"/>
                                      </p:to>
                                    </p:set>
                                    <p:animEffect transition="in" filter="dissolve">
                                      <p:cBhvr>
                                        <p:cTn id="12" dur="500"/>
                                        <p:tgtEl>
                                          <p:spTgt spid="39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385"/>
                                        </p:tgtEl>
                                        <p:attrNameLst>
                                          <p:attrName>style.visibility</p:attrName>
                                        </p:attrNameLst>
                                      </p:cBhvr>
                                      <p:to>
                                        <p:strVal val="visible"/>
                                      </p:to>
                                    </p:set>
                                    <p:animEffect transition="in" filter="dissolve">
                                      <p:cBhvr>
                                        <p:cTn id="17" dur="500"/>
                                        <p:tgtEl>
                                          <p:spTgt spid="38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388"/>
                                        </p:tgtEl>
                                        <p:attrNameLst>
                                          <p:attrName>style.visibility</p:attrName>
                                        </p:attrNameLst>
                                      </p:cBhvr>
                                      <p:to>
                                        <p:strVal val="visible"/>
                                      </p:to>
                                    </p:set>
                                    <p:animEffect transition="in" filter="dissolve">
                                      <p:cBhvr>
                                        <p:cTn id="22" dur="500"/>
                                        <p:tgtEl>
                                          <p:spTgt spid="38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427"/>
                                        </p:tgtEl>
                                        <p:attrNameLst>
                                          <p:attrName>style.visibility</p:attrName>
                                        </p:attrNameLst>
                                      </p:cBhvr>
                                      <p:to>
                                        <p:strVal val="visible"/>
                                      </p:to>
                                    </p:set>
                                    <p:animEffect transition="in" filter="dissolve">
                                      <p:cBhvr>
                                        <p:cTn id="27" dur="500"/>
                                        <p:tgtEl>
                                          <p:spTgt spid="42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389"/>
                                        </p:tgtEl>
                                        <p:attrNameLst>
                                          <p:attrName>style.visibility</p:attrName>
                                        </p:attrNameLst>
                                      </p:cBhvr>
                                      <p:to>
                                        <p:strVal val="visible"/>
                                      </p:to>
                                    </p:set>
                                    <p:animEffect transition="in" filter="dissolve">
                                      <p:cBhvr>
                                        <p:cTn id="32" dur="500"/>
                                        <p:tgtEl>
                                          <p:spTgt spid="38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379"/>
                                        </p:tgtEl>
                                        <p:attrNameLst>
                                          <p:attrName>style.visibility</p:attrName>
                                        </p:attrNameLst>
                                      </p:cBhvr>
                                      <p:to>
                                        <p:strVal val="visible"/>
                                      </p:to>
                                    </p:set>
                                    <p:animEffect transition="in" filter="dissolve">
                                      <p:cBhvr>
                                        <p:cTn id="37" dur="500"/>
                                        <p:tgtEl>
                                          <p:spTgt spid="37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428"/>
                                        </p:tgtEl>
                                        <p:attrNameLst>
                                          <p:attrName>style.visibility</p:attrName>
                                        </p:attrNameLst>
                                      </p:cBhvr>
                                      <p:to>
                                        <p:strVal val="visible"/>
                                      </p:to>
                                    </p:set>
                                    <p:animEffect transition="in" filter="dissolve">
                                      <p:cBhvr>
                                        <p:cTn id="42" dur="500"/>
                                        <p:tgtEl>
                                          <p:spTgt spid="42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0" nodeType="clickEffect">
                                  <p:stCondLst>
                                    <p:cond delay="0"/>
                                  </p:stCondLst>
                                  <p:iterate>
                                    <p:tmAbs val="0"/>
                                  </p:iterate>
                                  <p:childTnLst>
                                    <p:set>
                                      <p:cBhvr>
                                        <p:cTn id="46" fill="hold"/>
                                        <p:tgtEl>
                                          <p:spTgt spid="382"/>
                                        </p:tgtEl>
                                        <p:attrNameLst>
                                          <p:attrName>style.visibility</p:attrName>
                                        </p:attrNameLst>
                                      </p:cBhvr>
                                      <p:to>
                                        <p:strVal val="visible"/>
                                      </p:to>
                                    </p:set>
                                    <p:animEffect transition="in" filter="dissolve">
                                      <p:cBhvr>
                                        <p:cTn id="47" dur="500"/>
                                        <p:tgtEl>
                                          <p:spTgt spid="38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fill="hold" grpId="0" nodeType="clickEffect">
                                  <p:stCondLst>
                                    <p:cond delay="0"/>
                                  </p:stCondLst>
                                  <p:iterate>
                                    <p:tmAbs val="0"/>
                                  </p:iterate>
                                  <p:childTnLst>
                                    <p:set>
                                      <p:cBhvr>
                                        <p:cTn id="51" fill="hold"/>
                                        <p:tgtEl>
                                          <p:spTgt spid="414"/>
                                        </p:tgtEl>
                                        <p:attrNameLst>
                                          <p:attrName>style.visibility</p:attrName>
                                        </p:attrNameLst>
                                      </p:cBhvr>
                                      <p:to>
                                        <p:strVal val="visible"/>
                                      </p:to>
                                    </p:set>
                                    <p:animEffect transition="in" filter="dissolve">
                                      <p:cBhvr>
                                        <p:cTn id="52" dur="500"/>
                                        <p:tgtEl>
                                          <p:spTgt spid="414"/>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fill="hold" grpId="0" nodeType="clickEffect">
                                  <p:stCondLst>
                                    <p:cond delay="0"/>
                                  </p:stCondLst>
                                  <p:iterate>
                                    <p:tmAbs val="0"/>
                                  </p:iterate>
                                  <p:childTnLst>
                                    <p:set>
                                      <p:cBhvr>
                                        <p:cTn id="56" fill="hold"/>
                                        <p:tgtEl>
                                          <p:spTgt spid="413"/>
                                        </p:tgtEl>
                                        <p:attrNameLst>
                                          <p:attrName>style.visibility</p:attrName>
                                        </p:attrNameLst>
                                      </p:cBhvr>
                                      <p:to>
                                        <p:strVal val="visible"/>
                                      </p:to>
                                    </p:set>
                                    <p:animEffect transition="in" filter="dissolve">
                                      <p:cBhvr>
                                        <p:cTn id="57" dur="500"/>
                                        <p:tgtEl>
                                          <p:spTgt spid="41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fill="hold" grpId="0" nodeType="clickEffect">
                                  <p:stCondLst>
                                    <p:cond delay="0"/>
                                  </p:stCondLst>
                                  <p:iterate>
                                    <p:tmAbs val="0"/>
                                  </p:iterate>
                                  <p:childTnLst>
                                    <p:set>
                                      <p:cBhvr>
                                        <p:cTn id="61" fill="hold"/>
                                        <p:tgtEl>
                                          <p:spTgt spid="401"/>
                                        </p:tgtEl>
                                        <p:attrNameLst>
                                          <p:attrName>style.visibility</p:attrName>
                                        </p:attrNameLst>
                                      </p:cBhvr>
                                      <p:to>
                                        <p:strVal val="visible"/>
                                      </p:to>
                                    </p:set>
                                    <p:animEffect transition="in" filter="dissolve">
                                      <p:cBhvr>
                                        <p:cTn id="62" dur="500"/>
                                        <p:tgtEl>
                                          <p:spTgt spid="401"/>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fill="hold" grpId="0" nodeType="clickEffect">
                                  <p:stCondLst>
                                    <p:cond delay="0"/>
                                  </p:stCondLst>
                                  <p:iterate>
                                    <p:tmAbs val="0"/>
                                  </p:iterate>
                                  <p:childTnLst>
                                    <p:set>
                                      <p:cBhvr>
                                        <p:cTn id="66" fill="hold"/>
                                        <p:tgtEl>
                                          <p:spTgt spid="392"/>
                                        </p:tgtEl>
                                        <p:attrNameLst>
                                          <p:attrName>style.visibility</p:attrName>
                                        </p:attrNameLst>
                                      </p:cBhvr>
                                      <p:to>
                                        <p:strVal val="visible"/>
                                      </p:to>
                                    </p:set>
                                    <p:animEffect transition="in" filter="dissolve">
                                      <p:cBhvr>
                                        <p:cTn id="67" dur="500"/>
                                        <p:tgtEl>
                                          <p:spTgt spid="392"/>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fill="hold" grpId="0" nodeType="clickEffect">
                                  <p:stCondLst>
                                    <p:cond delay="0"/>
                                  </p:stCondLst>
                                  <p:iterate>
                                    <p:tmAbs val="0"/>
                                  </p:iterate>
                                  <p:childTnLst>
                                    <p:set>
                                      <p:cBhvr>
                                        <p:cTn id="71" fill="hold"/>
                                        <p:tgtEl>
                                          <p:spTgt spid="421"/>
                                        </p:tgtEl>
                                        <p:attrNameLst>
                                          <p:attrName>style.visibility</p:attrName>
                                        </p:attrNameLst>
                                      </p:cBhvr>
                                      <p:to>
                                        <p:strVal val="visible"/>
                                      </p:to>
                                    </p:set>
                                    <p:animEffect transition="in" filter="dissolve">
                                      <p:cBhvr>
                                        <p:cTn id="72" dur="500"/>
                                        <p:tgtEl>
                                          <p:spTgt spid="421"/>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fill="hold" grpId="0" nodeType="clickEffect">
                                  <p:stCondLst>
                                    <p:cond delay="0"/>
                                  </p:stCondLst>
                                  <p:iterate>
                                    <p:tmAbs val="0"/>
                                  </p:iterate>
                                  <p:childTnLst>
                                    <p:set>
                                      <p:cBhvr>
                                        <p:cTn id="76" fill="hold"/>
                                        <p:tgtEl>
                                          <p:spTgt spid="424"/>
                                        </p:tgtEl>
                                        <p:attrNameLst>
                                          <p:attrName>style.visibility</p:attrName>
                                        </p:attrNameLst>
                                      </p:cBhvr>
                                      <p:to>
                                        <p:strVal val="visible"/>
                                      </p:to>
                                    </p:set>
                                    <p:animEffect transition="in" filter="dissolve">
                                      <p:cBhvr>
                                        <p:cTn id="77" dur="500"/>
                                        <p:tgtEl>
                                          <p:spTgt spid="424"/>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fill="hold" grpId="0" nodeType="clickEffect">
                                  <p:stCondLst>
                                    <p:cond delay="0"/>
                                  </p:stCondLst>
                                  <p:iterate>
                                    <p:tmAbs val="0"/>
                                  </p:iterate>
                                  <p:childTnLst>
                                    <p:set>
                                      <p:cBhvr>
                                        <p:cTn id="81" fill="hold"/>
                                        <p:tgtEl>
                                          <p:spTgt spid="429"/>
                                        </p:tgtEl>
                                        <p:attrNameLst>
                                          <p:attrName>style.visibility</p:attrName>
                                        </p:attrNameLst>
                                      </p:cBhvr>
                                      <p:to>
                                        <p:strVal val="visible"/>
                                      </p:to>
                                    </p:set>
                                    <p:animEffect transition="in" filter="dissolve">
                                      <p:cBhvr>
                                        <p:cTn id="82" dur="500"/>
                                        <p:tgtEl>
                                          <p:spTgt spid="429"/>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fill="hold" grpId="0" nodeType="clickEffect">
                                  <p:stCondLst>
                                    <p:cond delay="0"/>
                                  </p:stCondLst>
                                  <p:iterate>
                                    <p:tmAbs val="0"/>
                                  </p:iterate>
                                  <p:childTnLst>
                                    <p:set>
                                      <p:cBhvr>
                                        <p:cTn id="86" fill="hold"/>
                                        <p:tgtEl>
                                          <p:spTgt spid="420"/>
                                        </p:tgtEl>
                                        <p:attrNameLst>
                                          <p:attrName>style.visibility</p:attrName>
                                        </p:attrNameLst>
                                      </p:cBhvr>
                                      <p:to>
                                        <p:strVal val="visible"/>
                                      </p:to>
                                    </p:set>
                                    <p:animEffect transition="in" filter="dissolve">
                                      <p:cBhvr>
                                        <p:cTn id="87" dur="500"/>
                                        <p:tgtEl>
                                          <p:spTgt spid="420"/>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fill="hold" grpId="0" nodeType="clickEffect">
                                  <p:stCondLst>
                                    <p:cond delay="0"/>
                                  </p:stCondLst>
                                  <p:iterate>
                                    <p:tmAbs val="0"/>
                                  </p:iterate>
                                  <p:childTnLst>
                                    <p:set>
                                      <p:cBhvr>
                                        <p:cTn id="91" fill="hold"/>
                                        <p:tgtEl>
                                          <p:spTgt spid="430"/>
                                        </p:tgtEl>
                                        <p:attrNameLst>
                                          <p:attrName>style.visibility</p:attrName>
                                        </p:attrNameLst>
                                      </p:cBhvr>
                                      <p:to>
                                        <p:strVal val="visible"/>
                                      </p:to>
                                    </p:set>
                                    <p:animEffect transition="in" filter="dissolve">
                                      <p:cBhvr>
                                        <p:cTn id="92" dur="500"/>
                                        <p:tgtEl>
                                          <p:spTgt spid="430"/>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fill="hold" grpId="0" nodeType="clickEffect">
                                  <p:stCondLst>
                                    <p:cond delay="0"/>
                                  </p:stCondLst>
                                  <p:iterate>
                                    <p:tmAbs val="0"/>
                                  </p:iterate>
                                  <p:childTnLst>
                                    <p:set>
                                      <p:cBhvr>
                                        <p:cTn id="96" fill="hold"/>
                                        <p:tgtEl>
                                          <p:spTgt spid="417"/>
                                        </p:tgtEl>
                                        <p:attrNameLst>
                                          <p:attrName>style.visibility</p:attrName>
                                        </p:attrNameLst>
                                      </p:cBhvr>
                                      <p:to>
                                        <p:strVal val="visible"/>
                                      </p:to>
                                    </p:set>
                                    <p:animEffect transition="in" filter="dissolve">
                                      <p:cBhvr>
                                        <p:cTn id="97" dur="500"/>
                                        <p:tgtEl>
                                          <p:spTgt spid="417"/>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fill="hold" grpId="0" nodeType="clickEffect">
                                  <p:stCondLst>
                                    <p:cond delay="0"/>
                                  </p:stCondLst>
                                  <p:iterate>
                                    <p:tmAbs val="0"/>
                                  </p:iterate>
                                  <p:childTnLst>
                                    <p:set>
                                      <p:cBhvr>
                                        <p:cTn id="101" fill="hold"/>
                                        <p:tgtEl>
                                          <p:spTgt spid="431"/>
                                        </p:tgtEl>
                                        <p:attrNameLst>
                                          <p:attrName>style.visibility</p:attrName>
                                        </p:attrNameLst>
                                      </p:cBhvr>
                                      <p:to>
                                        <p:strVal val="visible"/>
                                      </p:to>
                                    </p:set>
                                    <p:animEffect transition="in" filter="dissolve">
                                      <p:cBhvr>
                                        <p:cTn id="102" dur="500"/>
                                        <p:tgtEl>
                                          <p:spTgt spid="431"/>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fill="hold" grpId="0" nodeType="clickEffect">
                                  <p:stCondLst>
                                    <p:cond delay="0"/>
                                  </p:stCondLst>
                                  <p:iterate>
                                    <p:tmAbs val="0"/>
                                  </p:iterate>
                                  <p:childTnLst>
                                    <p:set>
                                      <p:cBhvr>
                                        <p:cTn id="106" fill="hold"/>
                                        <p:tgtEl>
                                          <p:spTgt spid="404"/>
                                        </p:tgtEl>
                                        <p:attrNameLst>
                                          <p:attrName>style.visibility</p:attrName>
                                        </p:attrNameLst>
                                      </p:cBhvr>
                                      <p:to>
                                        <p:strVal val="visible"/>
                                      </p:to>
                                    </p:set>
                                    <p:animEffect transition="in" filter="dissolve">
                                      <p:cBhvr>
                                        <p:cTn id="107" dur="500"/>
                                        <p:tgtEl>
                                          <p:spTgt spid="404"/>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fill="hold" grpId="0" nodeType="clickEffect">
                                  <p:stCondLst>
                                    <p:cond delay="0"/>
                                  </p:stCondLst>
                                  <p:iterate>
                                    <p:tmAbs val="0"/>
                                  </p:iterate>
                                  <p:childTnLst>
                                    <p:set>
                                      <p:cBhvr>
                                        <p:cTn id="111" fill="hold"/>
                                        <p:tgtEl>
                                          <p:spTgt spid="432"/>
                                        </p:tgtEl>
                                        <p:attrNameLst>
                                          <p:attrName>style.visibility</p:attrName>
                                        </p:attrNameLst>
                                      </p:cBhvr>
                                      <p:to>
                                        <p:strVal val="visible"/>
                                      </p:to>
                                    </p:set>
                                    <p:animEffect transition="in" filter="dissolve">
                                      <p:cBhvr>
                                        <p:cTn id="112" dur="500"/>
                                        <p:tgtEl>
                                          <p:spTgt spid="432"/>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fill="hold" grpId="0" nodeType="clickEffect">
                                  <p:stCondLst>
                                    <p:cond delay="0"/>
                                  </p:stCondLst>
                                  <p:iterate>
                                    <p:tmAbs val="0"/>
                                  </p:iterate>
                                  <p:childTnLst>
                                    <p:set>
                                      <p:cBhvr>
                                        <p:cTn id="116" fill="hold"/>
                                        <p:tgtEl>
                                          <p:spTgt spid="435"/>
                                        </p:tgtEl>
                                        <p:attrNameLst>
                                          <p:attrName>style.visibility</p:attrName>
                                        </p:attrNameLst>
                                      </p:cBhvr>
                                      <p:to>
                                        <p:strVal val="visible"/>
                                      </p:to>
                                    </p:set>
                                    <p:animEffect transition="in" filter="dissolve">
                                      <p:cBhvr>
                                        <p:cTn id="117" dur="500"/>
                                        <p:tgtEl>
                                          <p:spTgt spid="435"/>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fill="hold" grpId="0" nodeType="clickEffect">
                                  <p:stCondLst>
                                    <p:cond delay="0"/>
                                  </p:stCondLst>
                                  <p:iterate>
                                    <p:tmAbs val="0"/>
                                  </p:iterate>
                                  <p:childTnLst>
                                    <p:set>
                                      <p:cBhvr>
                                        <p:cTn id="121" fill="hold"/>
                                        <p:tgtEl>
                                          <p:spTgt spid="436"/>
                                        </p:tgtEl>
                                        <p:attrNameLst>
                                          <p:attrName>style.visibility</p:attrName>
                                        </p:attrNameLst>
                                      </p:cBhvr>
                                      <p:to>
                                        <p:strVal val="visible"/>
                                      </p:to>
                                    </p:set>
                                    <p:animEffect transition="in" filter="dissolve">
                                      <p:cBhvr>
                                        <p:cTn id="122" dur="500"/>
                                        <p:tgtEl>
                                          <p:spTgt spid="436"/>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fill="hold" grpId="0" nodeType="clickEffect">
                                  <p:stCondLst>
                                    <p:cond delay="0"/>
                                  </p:stCondLst>
                                  <p:iterate>
                                    <p:tmAbs val="0"/>
                                  </p:iterate>
                                  <p:childTnLst>
                                    <p:set>
                                      <p:cBhvr>
                                        <p:cTn id="126" fill="hold"/>
                                        <p:tgtEl>
                                          <p:spTgt spid="407"/>
                                        </p:tgtEl>
                                        <p:attrNameLst>
                                          <p:attrName>style.visibility</p:attrName>
                                        </p:attrNameLst>
                                      </p:cBhvr>
                                      <p:to>
                                        <p:strVal val="visible"/>
                                      </p:to>
                                    </p:set>
                                    <p:animEffect transition="in" filter="dissolve">
                                      <p:cBhvr>
                                        <p:cTn id="127" dur="500"/>
                                        <p:tgtEl>
                                          <p:spTgt spid="407"/>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fill="hold" grpId="0" nodeType="clickEffect">
                                  <p:stCondLst>
                                    <p:cond delay="0"/>
                                  </p:stCondLst>
                                  <p:iterate>
                                    <p:tmAbs val="0"/>
                                  </p:iterate>
                                  <p:childTnLst>
                                    <p:set>
                                      <p:cBhvr>
                                        <p:cTn id="131" fill="hold"/>
                                        <p:tgtEl>
                                          <p:spTgt spid="437"/>
                                        </p:tgtEl>
                                        <p:attrNameLst>
                                          <p:attrName>style.visibility</p:attrName>
                                        </p:attrNameLst>
                                      </p:cBhvr>
                                      <p:to>
                                        <p:strVal val="visible"/>
                                      </p:to>
                                    </p:set>
                                    <p:animEffect transition="in" filter="dissolve">
                                      <p:cBhvr>
                                        <p:cTn id="132" dur="500"/>
                                        <p:tgtEl>
                                          <p:spTgt spid="437"/>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fill="hold" grpId="0" nodeType="clickEffect">
                                  <p:stCondLst>
                                    <p:cond delay="0"/>
                                  </p:stCondLst>
                                  <p:iterate>
                                    <p:tmAbs val="0"/>
                                  </p:iterate>
                                  <p:childTnLst>
                                    <p:set>
                                      <p:cBhvr>
                                        <p:cTn id="136" fill="hold"/>
                                        <p:tgtEl>
                                          <p:spTgt spid="410"/>
                                        </p:tgtEl>
                                        <p:attrNameLst>
                                          <p:attrName>style.visibility</p:attrName>
                                        </p:attrNameLst>
                                      </p:cBhvr>
                                      <p:to>
                                        <p:strVal val="visible"/>
                                      </p:to>
                                    </p:set>
                                    <p:animEffect transition="in" filter="dissolve">
                                      <p:cBhvr>
                                        <p:cTn id="137" dur="500"/>
                                        <p:tgtEl>
                                          <p:spTgt spid="410"/>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fill="hold" grpId="0" nodeType="clickEffect">
                                  <p:stCondLst>
                                    <p:cond delay="0"/>
                                  </p:stCondLst>
                                  <p:iterate>
                                    <p:tmAbs val="0"/>
                                  </p:iterate>
                                  <p:childTnLst>
                                    <p:set>
                                      <p:cBhvr>
                                        <p:cTn id="141" fill="hold"/>
                                        <p:tgtEl>
                                          <p:spTgt spid="396"/>
                                        </p:tgtEl>
                                        <p:attrNameLst>
                                          <p:attrName>style.visibility</p:attrName>
                                        </p:attrNameLst>
                                      </p:cBhvr>
                                      <p:to>
                                        <p:strVal val="visible"/>
                                      </p:to>
                                    </p:set>
                                    <p:animEffect transition="in" filter="dissolve">
                                      <p:cBhvr>
                                        <p:cTn id="142" dur="500"/>
                                        <p:tgtEl>
                                          <p:spTgt spid="396"/>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fill="hold" grpId="0" nodeType="clickEffect">
                                  <p:stCondLst>
                                    <p:cond delay="0"/>
                                  </p:stCondLst>
                                  <p:iterate>
                                    <p:tmAbs val="0"/>
                                  </p:iterate>
                                  <p:childTnLst>
                                    <p:set>
                                      <p:cBhvr>
                                        <p:cTn id="146" fill="hold"/>
                                        <p:tgtEl>
                                          <p:spTgt spid="397"/>
                                        </p:tgtEl>
                                        <p:attrNameLst>
                                          <p:attrName>style.visibility</p:attrName>
                                        </p:attrNameLst>
                                      </p:cBhvr>
                                      <p:to>
                                        <p:strVal val="visible"/>
                                      </p:to>
                                    </p:set>
                                    <p:animEffect transition="in" filter="dissolve">
                                      <p:cBhvr>
                                        <p:cTn id="147" dur="500"/>
                                        <p:tgtEl>
                                          <p:spTgt spid="397"/>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fill="hold" grpId="0" nodeType="clickEffect">
                                  <p:stCondLst>
                                    <p:cond delay="0"/>
                                  </p:stCondLst>
                                  <p:iterate>
                                    <p:tmAbs val="0"/>
                                  </p:iterate>
                                  <p:childTnLst>
                                    <p:set>
                                      <p:cBhvr>
                                        <p:cTn id="151" fill="hold"/>
                                        <p:tgtEl>
                                          <p:spTgt spid="400"/>
                                        </p:tgtEl>
                                        <p:attrNameLst>
                                          <p:attrName>style.visibility</p:attrName>
                                        </p:attrNameLst>
                                      </p:cBhvr>
                                      <p:to>
                                        <p:strVal val="visible"/>
                                      </p:to>
                                    </p:set>
                                    <p:animEffect transition="in" filter="dissolve">
                                      <p:cBhvr>
                                        <p:cTn id="152" dur="500"/>
                                        <p:tgtEl>
                                          <p:spTgt spid="400"/>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fill="hold" grpId="0" nodeType="clickEffect">
                                  <p:stCondLst>
                                    <p:cond delay="0"/>
                                  </p:stCondLst>
                                  <p:iterate>
                                    <p:tmAbs val="0"/>
                                  </p:iterate>
                                  <p:childTnLst>
                                    <p:set>
                                      <p:cBhvr>
                                        <p:cTn id="156" fill="hold"/>
                                        <p:tgtEl>
                                          <p:spTgt spid="438"/>
                                        </p:tgtEl>
                                        <p:attrNameLst>
                                          <p:attrName>style.visibility</p:attrName>
                                        </p:attrNameLst>
                                      </p:cBhvr>
                                      <p:to>
                                        <p:strVal val="visible"/>
                                      </p:to>
                                    </p:set>
                                    <p:animEffect transition="in" filter="dissolve">
                                      <p:cBhvr>
                                        <p:cTn id="157" dur="500"/>
                                        <p:tgtEl>
                                          <p:spTgt spid="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 grpId="0" animBg="1" advAuto="0"/>
      <p:bldP spid="379" grpId="0" animBg="1" advAuto="0"/>
      <p:bldP spid="382" grpId="0" animBg="1" advAuto="0"/>
      <p:bldP spid="385" grpId="0" animBg="1" advAuto="0"/>
      <p:bldP spid="388" grpId="0" animBg="1" advAuto="0"/>
      <p:bldP spid="389" grpId="0" animBg="1" advAuto="0"/>
      <p:bldP spid="392" grpId="0" animBg="1" advAuto="0"/>
      <p:bldP spid="393" grpId="0" animBg="1" advAuto="0"/>
      <p:bldP spid="396" grpId="0" animBg="1" advAuto="0"/>
      <p:bldP spid="397" grpId="0" animBg="1" advAuto="0"/>
      <p:bldP spid="400" grpId="0" animBg="1" advAuto="0"/>
      <p:bldP spid="401" grpId="0" animBg="1" advAuto="0"/>
      <p:bldP spid="404" grpId="0" animBg="1" advAuto="0"/>
      <p:bldP spid="407" grpId="0" animBg="1" advAuto="0"/>
      <p:bldP spid="410" grpId="0" animBg="1" advAuto="0"/>
      <p:bldP spid="413" grpId="0" animBg="1" advAuto="0"/>
      <p:bldP spid="414" grpId="0" animBg="1" advAuto="0"/>
      <p:bldP spid="417" grpId="0" animBg="1" advAuto="0"/>
      <p:bldP spid="420" grpId="0" animBg="1" advAuto="0"/>
      <p:bldP spid="421" grpId="0" animBg="1" advAuto="0"/>
      <p:bldP spid="424" grpId="0" animBg="1" advAuto="0"/>
      <p:bldP spid="427" grpId="0" animBg="1" advAuto="0"/>
      <p:bldP spid="428" grpId="0" animBg="1" advAuto="0"/>
      <p:bldP spid="429" grpId="0" animBg="1" advAuto="0"/>
      <p:bldP spid="430" grpId="0" animBg="1" advAuto="0"/>
      <p:bldP spid="431" grpId="0" animBg="1" advAuto="0"/>
      <p:bldP spid="432" grpId="0" animBg="1" advAuto="0"/>
      <p:bldP spid="435" grpId="0" animBg="1" advAuto="0"/>
      <p:bldP spid="436" grpId="0" animBg="1" advAuto="0"/>
      <p:bldP spid="437" grpId="0" animBg="1" advAuto="0"/>
      <p:bldP spid="438" grpId="0" animBg="1" advAuto="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6 CuadroTexto"/>
          <p:cNvSpPr txBox="1"/>
          <p:nvPr/>
        </p:nvSpPr>
        <p:spPr>
          <a:xfrm>
            <a:off x="323528" y="2445275"/>
            <a:ext cx="6480720" cy="326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4400" b="1">
                <a:solidFill>
                  <a:srgbClr val="FFFFFF"/>
                </a:solidFill>
              </a:defRPr>
            </a:pPr>
            <a:r>
              <a:t>Nulidad promovida durante audiencias </a:t>
            </a:r>
          </a:p>
          <a:p>
            <a:pPr algn="ctr">
              <a:defRPr sz="4400" b="1">
                <a:solidFill>
                  <a:srgbClr val="FFFFFF"/>
                </a:solidFill>
              </a:defRPr>
            </a:pPr>
            <a:r>
              <a:t>(preliminar y de juicio oral)</a:t>
            </a:r>
          </a:p>
          <a:p>
            <a:pPr algn="ctr">
              <a:defRPr sz="4400" b="1">
                <a:solidFill>
                  <a:srgbClr val="D9C194"/>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4" name="1 Rectángulo redondeado"/>
          <p:cNvGrpSpPr/>
          <p:nvPr/>
        </p:nvGrpSpPr>
        <p:grpSpPr>
          <a:xfrm>
            <a:off x="2240818" y="350000"/>
            <a:ext cx="2232249" cy="648073"/>
            <a:chOff x="0" y="0"/>
            <a:chExt cx="2232248" cy="648072"/>
          </a:xfrm>
        </p:grpSpPr>
        <p:sp>
          <p:nvSpPr>
            <p:cNvPr id="442" name="Rectángulo redondeado"/>
            <p:cNvSpPr/>
            <p:nvPr/>
          </p:nvSpPr>
          <p:spPr>
            <a:xfrm>
              <a:off x="0" y="0"/>
              <a:ext cx="2232249" cy="648073"/>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600" b="1"/>
              </a:pPr>
              <a:endParaRPr/>
            </a:p>
          </p:txBody>
        </p:sp>
        <p:sp>
          <p:nvSpPr>
            <p:cNvPr id="443" name="Solicitud"/>
            <p:cNvSpPr txBox="1"/>
            <p:nvPr/>
          </p:nvSpPr>
          <p:spPr>
            <a:xfrm>
              <a:off x="31636" y="132266"/>
              <a:ext cx="2168976" cy="383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000" b="1"/>
              </a:lvl1pPr>
            </a:lstStyle>
            <a:p>
              <a:r>
                <a:t>Solicitud</a:t>
              </a:r>
            </a:p>
          </p:txBody>
        </p:sp>
      </p:grpSp>
      <p:grpSp>
        <p:nvGrpSpPr>
          <p:cNvPr id="447" name="6 Rectángulo redondeado"/>
          <p:cNvGrpSpPr/>
          <p:nvPr/>
        </p:nvGrpSpPr>
        <p:grpSpPr>
          <a:xfrm>
            <a:off x="2260644" y="1434819"/>
            <a:ext cx="2311356" cy="465241"/>
            <a:chOff x="0" y="0"/>
            <a:chExt cx="2311355" cy="465240"/>
          </a:xfrm>
        </p:grpSpPr>
        <p:sp>
          <p:nvSpPr>
            <p:cNvPr id="445" name="Rectángulo redondeado"/>
            <p:cNvSpPr/>
            <p:nvPr/>
          </p:nvSpPr>
          <p:spPr>
            <a:xfrm>
              <a:off x="0" y="0"/>
              <a:ext cx="2311356" cy="465241"/>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b="1"/>
              </a:pPr>
              <a:endParaRPr/>
            </a:p>
          </p:txBody>
        </p:sp>
        <p:sp>
          <p:nvSpPr>
            <p:cNvPr id="446" name="Parte contraria"/>
            <p:cNvSpPr txBox="1"/>
            <p:nvPr/>
          </p:nvSpPr>
          <p:spPr>
            <a:xfrm>
              <a:off x="22710" y="53550"/>
              <a:ext cx="2265935" cy="3581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b="1"/>
              </a:lvl1pPr>
            </a:lstStyle>
            <a:p>
              <a:r>
                <a:t>Parte contraria</a:t>
              </a:r>
            </a:p>
          </p:txBody>
        </p:sp>
      </p:grpSp>
      <p:grpSp>
        <p:nvGrpSpPr>
          <p:cNvPr id="450" name="7 Rectángulo redondeado"/>
          <p:cNvGrpSpPr/>
          <p:nvPr/>
        </p:nvGrpSpPr>
        <p:grpSpPr>
          <a:xfrm>
            <a:off x="273832" y="2507483"/>
            <a:ext cx="1224137" cy="548641"/>
            <a:chOff x="0" y="133350"/>
            <a:chExt cx="1224136" cy="548640"/>
          </a:xfrm>
        </p:grpSpPr>
        <p:sp>
          <p:nvSpPr>
            <p:cNvPr id="448" name="Rectángulo redondeado"/>
            <p:cNvSpPr/>
            <p:nvPr/>
          </p:nvSpPr>
          <p:spPr>
            <a:xfrm>
              <a:off x="0" y="155642"/>
              <a:ext cx="1224137" cy="504057"/>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49" name="Contesta en forma oral"/>
            <p:cNvSpPr txBox="1"/>
            <p:nvPr/>
          </p:nvSpPr>
          <p:spPr>
            <a:xfrm>
              <a:off x="24605" y="133350"/>
              <a:ext cx="1174926"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Contesta en forma oral</a:t>
              </a:r>
            </a:p>
          </p:txBody>
        </p:sp>
      </p:grpSp>
      <p:grpSp>
        <p:nvGrpSpPr>
          <p:cNvPr id="453" name="11 Rectángulo redondeado"/>
          <p:cNvGrpSpPr/>
          <p:nvPr/>
        </p:nvGrpSpPr>
        <p:grpSpPr>
          <a:xfrm>
            <a:off x="4891016" y="262778"/>
            <a:ext cx="1678397" cy="400664"/>
            <a:chOff x="0" y="0"/>
            <a:chExt cx="1678396" cy="400663"/>
          </a:xfrm>
        </p:grpSpPr>
        <p:sp>
          <p:nvSpPr>
            <p:cNvPr id="451" name="Rectángulo redondeado"/>
            <p:cNvSpPr/>
            <p:nvPr/>
          </p:nvSpPr>
          <p:spPr>
            <a:xfrm>
              <a:off x="0" y="0"/>
              <a:ext cx="1678397" cy="400664"/>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1600"/>
              </a:pPr>
              <a:endParaRPr/>
            </a:p>
          </p:txBody>
        </p:sp>
        <p:sp>
          <p:nvSpPr>
            <p:cNvPr id="452" name="En forma oral"/>
            <p:cNvSpPr txBox="1"/>
            <p:nvPr/>
          </p:nvSpPr>
          <p:spPr>
            <a:xfrm>
              <a:off x="19558" y="40311"/>
              <a:ext cx="1639280" cy="320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En forma oral</a:t>
              </a:r>
            </a:p>
          </p:txBody>
        </p:sp>
      </p:grpSp>
      <p:grpSp>
        <p:nvGrpSpPr>
          <p:cNvPr id="456" name="12 Rectángulo redondeado"/>
          <p:cNvGrpSpPr/>
          <p:nvPr/>
        </p:nvGrpSpPr>
        <p:grpSpPr>
          <a:xfrm>
            <a:off x="4891016" y="843766"/>
            <a:ext cx="1944217" cy="548641"/>
            <a:chOff x="0" y="12700"/>
            <a:chExt cx="1944216" cy="548640"/>
          </a:xfrm>
        </p:grpSpPr>
        <p:sp>
          <p:nvSpPr>
            <p:cNvPr id="454" name="Rectángulo redondeado"/>
            <p:cNvSpPr/>
            <p:nvPr/>
          </p:nvSpPr>
          <p:spPr>
            <a:xfrm>
              <a:off x="0" y="34991"/>
              <a:ext cx="1944217" cy="504058"/>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1400"/>
              </a:pPr>
              <a:endParaRPr/>
            </a:p>
          </p:txBody>
        </p:sp>
        <p:sp>
          <p:nvSpPr>
            <p:cNvPr id="455" name="Ofreciendo pruebas…"/>
            <p:cNvSpPr txBox="1"/>
            <p:nvPr/>
          </p:nvSpPr>
          <p:spPr>
            <a:xfrm>
              <a:off x="24605" y="12700"/>
              <a:ext cx="1895006"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Ofreciendo pruebas</a:t>
              </a:r>
            </a:p>
            <a:p>
              <a:pPr algn="ctr">
                <a:defRPr sz="1600"/>
              </a:pPr>
              <a:r>
                <a:t> </a:t>
              </a:r>
              <a:r>
                <a:rPr sz="1400"/>
                <a:t>(en su caso)</a:t>
              </a:r>
            </a:p>
          </p:txBody>
        </p:sp>
      </p:grpSp>
      <p:sp>
        <p:nvSpPr>
          <p:cNvPr id="457" name="23 Conector recto"/>
          <p:cNvSpPr/>
          <p:nvPr/>
        </p:nvSpPr>
        <p:spPr>
          <a:xfrm flipV="1">
            <a:off x="3437637" y="1916832"/>
            <a:ext cx="1" cy="288032"/>
          </a:xfrm>
          <a:prstGeom prst="line">
            <a:avLst/>
          </a:prstGeom>
          <a:ln w="38100">
            <a:solidFill>
              <a:srgbClr val="FFFF00"/>
            </a:solidFill>
          </a:ln>
        </p:spPr>
        <p:txBody>
          <a:bodyPr lIns="45719" rIns="45719"/>
          <a:lstStyle/>
          <a:p>
            <a:endParaRPr/>
          </a:p>
        </p:txBody>
      </p:sp>
      <p:sp>
        <p:nvSpPr>
          <p:cNvPr id="458" name="33 Conector recto de flecha"/>
          <p:cNvSpPr/>
          <p:nvPr/>
        </p:nvSpPr>
        <p:spPr>
          <a:xfrm>
            <a:off x="3418668" y="1011882"/>
            <a:ext cx="1" cy="436749"/>
          </a:xfrm>
          <a:prstGeom prst="line">
            <a:avLst/>
          </a:prstGeom>
          <a:ln w="38100">
            <a:solidFill>
              <a:srgbClr val="FFFF00"/>
            </a:solidFill>
            <a:tailEnd type="triangle"/>
          </a:ln>
        </p:spPr>
        <p:txBody>
          <a:bodyPr lIns="45719" rIns="45719"/>
          <a:lstStyle/>
          <a:p>
            <a:endParaRPr/>
          </a:p>
        </p:txBody>
      </p:sp>
      <p:sp>
        <p:nvSpPr>
          <p:cNvPr id="459" name="34 Conector recto de flecha"/>
          <p:cNvSpPr/>
          <p:nvPr/>
        </p:nvSpPr>
        <p:spPr>
          <a:xfrm flipH="1">
            <a:off x="943708" y="2204864"/>
            <a:ext cx="965" cy="281059"/>
          </a:xfrm>
          <a:prstGeom prst="line">
            <a:avLst/>
          </a:prstGeom>
          <a:ln w="38100">
            <a:solidFill>
              <a:srgbClr val="FFFF00"/>
            </a:solidFill>
            <a:tailEnd type="triangle"/>
          </a:ln>
        </p:spPr>
        <p:txBody>
          <a:bodyPr lIns="45719" rIns="45719"/>
          <a:lstStyle/>
          <a:p>
            <a:endParaRPr/>
          </a:p>
        </p:txBody>
      </p:sp>
      <p:grpSp>
        <p:nvGrpSpPr>
          <p:cNvPr id="462" name="37 Rectángulo redondeado"/>
          <p:cNvGrpSpPr/>
          <p:nvPr/>
        </p:nvGrpSpPr>
        <p:grpSpPr>
          <a:xfrm>
            <a:off x="380515" y="3452869"/>
            <a:ext cx="879118" cy="694623"/>
            <a:chOff x="0" y="0"/>
            <a:chExt cx="879116" cy="694621"/>
          </a:xfrm>
        </p:grpSpPr>
        <p:sp>
          <p:nvSpPr>
            <p:cNvPr id="460" name="Rectángulo redondeado"/>
            <p:cNvSpPr/>
            <p:nvPr/>
          </p:nvSpPr>
          <p:spPr>
            <a:xfrm>
              <a:off x="0" y="0"/>
              <a:ext cx="879117" cy="694622"/>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600"/>
              </a:pPr>
              <a:endParaRPr/>
            </a:p>
          </p:txBody>
        </p:sp>
        <p:sp>
          <p:nvSpPr>
            <p:cNvPr id="461" name="Juez"/>
            <p:cNvSpPr txBox="1"/>
            <p:nvPr/>
          </p:nvSpPr>
          <p:spPr>
            <a:xfrm>
              <a:off x="33908" y="187290"/>
              <a:ext cx="811300" cy="320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Juez</a:t>
              </a:r>
            </a:p>
          </p:txBody>
        </p:sp>
      </p:grpSp>
      <p:sp>
        <p:nvSpPr>
          <p:cNvPr id="463" name="42 Conector recto"/>
          <p:cNvSpPr/>
          <p:nvPr/>
        </p:nvSpPr>
        <p:spPr>
          <a:xfrm flipH="1" flipV="1">
            <a:off x="943506" y="2204864"/>
            <a:ext cx="4294214" cy="1"/>
          </a:xfrm>
          <a:prstGeom prst="line">
            <a:avLst/>
          </a:prstGeom>
          <a:ln w="38100">
            <a:solidFill>
              <a:srgbClr val="FFFF00"/>
            </a:solidFill>
          </a:ln>
        </p:spPr>
        <p:txBody>
          <a:bodyPr lIns="45719" rIns="45719"/>
          <a:lstStyle/>
          <a:p>
            <a:endParaRPr/>
          </a:p>
        </p:txBody>
      </p:sp>
      <p:sp>
        <p:nvSpPr>
          <p:cNvPr id="464" name="51 Abrir llave"/>
          <p:cNvSpPr/>
          <p:nvPr/>
        </p:nvSpPr>
        <p:spPr>
          <a:xfrm>
            <a:off x="4572000" y="260647"/>
            <a:ext cx="255073" cy="10081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396"/>
                  <a:pt x="10800" y="21145"/>
                </a:cubicBezTo>
                <a:lnTo>
                  <a:pt x="10800" y="11255"/>
                </a:lnTo>
                <a:cubicBezTo>
                  <a:pt x="10800" y="11004"/>
                  <a:pt x="5965" y="10800"/>
                  <a:pt x="0" y="10800"/>
                </a:cubicBezTo>
                <a:cubicBezTo>
                  <a:pt x="5965" y="10800"/>
                  <a:pt x="10800" y="10596"/>
                  <a:pt x="10800" y="10345"/>
                </a:cubicBezTo>
                <a:lnTo>
                  <a:pt x="10800" y="455"/>
                </a:lnTo>
                <a:cubicBezTo>
                  <a:pt x="10800" y="204"/>
                  <a:pt x="15635" y="0"/>
                  <a:pt x="21600" y="0"/>
                </a:cubicBezTo>
              </a:path>
            </a:pathLst>
          </a:custGeom>
          <a:ln w="38100">
            <a:solidFill>
              <a:srgbClr val="FFFFFF"/>
            </a:solidFill>
          </a:ln>
        </p:spPr>
        <p:txBody>
          <a:bodyPr lIns="45719" rIns="45719" anchor="ctr"/>
          <a:lstStyle/>
          <a:p>
            <a:pPr algn="ctr"/>
            <a:endParaRPr/>
          </a:p>
        </p:txBody>
      </p:sp>
      <p:grpSp>
        <p:nvGrpSpPr>
          <p:cNvPr id="467" name="57 Rectángulo redondeado"/>
          <p:cNvGrpSpPr/>
          <p:nvPr/>
        </p:nvGrpSpPr>
        <p:grpSpPr>
          <a:xfrm>
            <a:off x="4644008" y="2487725"/>
            <a:ext cx="964552" cy="548641"/>
            <a:chOff x="0" y="12699"/>
            <a:chExt cx="964551" cy="548640"/>
          </a:xfrm>
        </p:grpSpPr>
        <p:sp>
          <p:nvSpPr>
            <p:cNvPr id="465" name="Rectángulo redondeado"/>
            <p:cNvSpPr/>
            <p:nvPr/>
          </p:nvSpPr>
          <p:spPr>
            <a:xfrm>
              <a:off x="0" y="52112"/>
              <a:ext cx="964552" cy="469815"/>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66" name="No Contesta"/>
            <p:cNvSpPr txBox="1"/>
            <p:nvPr/>
          </p:nvSpPr>
          <p:spPr>
            <a:xfrm>
              <a:off x="22933" y="12699"/>
              <a:ext cx="918686"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No Contesta</a:t>
              </a:r>
            </a:p>
          </p:txBody>
        </p:sp>
      </p:grpSp>
      <p:sp>
        <p:nvSpPr>
          <p:cNvPr id="468" name="58 Conector recto de flecha"/>
          <p:cNvSpPr/>
          <p:nvPr/>
        </p:nvSpPr>
        <p:spPr>
          <a:xfrm>
            <a:off x="5220072" y="2204864"/>
            <a:ext cx="5074" cy="288033"/>
          </a:xfrm>
          <a:prstGeom prst="line">
            <a:avLst/>
          </a:prstGeom>
          <a:ln w="38100">
            <a:solidFill>
              <a:srgbClr val="FFFF00"/>
            </a:solidFill>
            <a:tailEnd type="triangle"/>
          </a:ln>
        </p:spPr>
        <p:txBody>
          <a:bodyPr lIns="45719" rIns="45719"/>
          <a:lstStyle/>
          <a:p>
            <a:endParaRPr/>
          </a:p>
        </p:txBody>
      </p:sp>
      <p:sp>
        <p:nvSpPr>
          <p:cNvPr id="469" name="59 Conector recto de flecha"/>
          <p:cNvSpPr/>
          <p:nvPr/>
        </p:nvSpPr>
        <p:spPr>
          <a:xfrm>
            <a:off x="5580112" y="2711443"/>
            <a:ext cx="235151" cy="1"/>
          </a:xfrm>
          <a:prstGeom prst="line">
            <a:avLst/>
          </a:prstGeom>
          <a:ln w="38100">
            <a:solidFill>
              <a:srgbClr val="FFFF00"/>
            </a:solidFill>
            <a:tailEnd type="triangle"/>
          </a:ln>
        </p:spPr>
        <p:txBody>
          <a:bodyPr lIns="45719" rIns="45719"/>
          <a:lstStyle/>
          <a:p>
            <a:endParaRPr/>
          </a:p>
        </p:txBody>
      </p:sp>
      <p:grpSp>
        <p:nvGrpSpPr>
          <p:cNvPr id="472" name="60 Rectángulo redondeado"/>
          <p:cNvGrpSpPr/>
          <p:nvPr/>
        </p:nvGrpSpPr>
        <p:grpSpPr>
          <a:xfrm>
            <a:off x="5868144" y="2463629"/>
            <a:ext cx="959596" cy="548641"/>
            <a:chOff x="0" y="12700"/>
            <a:chExt cx="959595" cy="548640"/>
          </a:xfrm>
        </p:grpSpPr>
        <p:sp>
          <p:nvSpPr>
            <p:cNvPr id="470" name="Rectángulo redondeado"/>
            <p:cNvSpPr/>
            <p:nvPr/>
          </p:nvSpPr>
          <p:spPr>
            <a:xfrm>
              <a:off x="0" y="34991"/>
              <a:ext cx="959596" cy="504058"/>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2000"/>
              </a:pPr>
              <a:endParaRPr/>
            </a:p>
          </p:txBody>
        </p:sp>
        <p:sp>
          <p:nvSpPr>
            <p:cNvPr id="471" name="Precluye derecho"/>
            <p:cNvSpPr txBox="1"/>
            <p:nvPr/>
          </p:nvSpPr>
          <p:spPr>
            <a:xfrm>
              <a:off x="24606" y="12700"/>
              <a:ext cx="910383"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Precluye derecho</a:t>
              </a:r>
            </a:p>
          </p:txBody>
        </p:sp>
      </p:grpSp>
      <p:sp>
        <p:nvSpPr>
          <p:cNvPr id="473" name="61 Conector recto de flecha"/>
          <p:cNvSpPr/>
          <p:nvPr/>
        </p:nvSpPr>
        <p:spPr>
          <a:xfrm flipH="1">
            <a:off x="827583" y="3044682"/>
            <a:ext cx="966" cy="360041"/>
          </a:xfrm>
          <a:prstGeom prst="line">
            <a:avLst/>
          </a:prstGeom>
          <a:ln w="38100">
            <a:solidFill>
              <a:srgbClr val="FFFF00"/>
            </a:solidFill>
            <a:tailEnd type="triangle"/>
          </a:ln>
        </p:spPr>
        <p:txBody>
          <a:bodyPr lIns="45719" rIns="45719"/>
          <a:lstStyle/>
          <a:p>
            <a:endParaRPr/>
          </a:p>
        </p:txBody>
      </p:sp>
      <p:sp>
        <p:nvSpPr>
          <p:cNvPr id="474" name="64 Conector recto de flecha"/>
          <p:cNvSpPr/>
          <p:nvPr/>
        </p:nvSpPr>
        <p:spPr>
          <a:xfrm>
            <a:off x="827583" y="4210140"/>
            <a:ext cx="1169" cy="686500"/>
          </a:xfrm>
          <a:prstGeom prst="line">
            <a:avLst/>
          </a:prstGeom>
          <a:ln w="38100">
            <a:solidFill>
              <a:srgbClr val="FFFF00"/>
            </a:solidFill>
            <a:tailEnd type="triangle"/>
          </a:ln>
        </p:spPr>
        <p:txBody>
          <a:bodyPr lIns="45719" rIns="45719"/>
          <a:lstStyle/>
          <a:p>
            <a:endParaRPr/>
          </a:p>
        </p:txBody>
      </p:sp>
      <p:grpSp>
        <p:nvGrpSpPr>
          <p:cNvPr id="477" name="65 Rectángulo redondeado"/>
          <p:cNvGrpSpPr/>
          <p:nvPr/>
        </p:nvGrpSpPr>
        <p:grpSpPr>
          <a:xfrm>
            <a:off x="3488818" y="5561686"/>
            <a:ext cx="1214769" cy="714120"/>
            <a:chOff x="0" y="0"/>
            <a:chExt cx="1214768" cy="714119"/>
          </a:xfrm>
        </p:grpSpPr>
        <p:sp>
          <p:nvSpPr>
            <p:cNvPr id="475" name="Rectángulo redondeado"/>
            <p:cNvSpPr/>
            <p:nvPr/>
          </p:nvSpPr>
          <p:spPr>
            <a:xfrm>
              <a:off x="0" y="0"/>
              <a:ext cx="1214769" cy="714120"/>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endParaRPr/>
            </a:p>
          </p:txBody>
        </p:sp>
        <p:sp>
          <p:nvSpPr>
            <p:cNvPr id="476" name="Audiencia Especial:"/>
            <p:cNvSpPr txBox="1"/>
            <p:nvPr/>
          </p:nvSpPr>
          <p:spPr>
            <a:xfrm>
              <a:off x="34859" y="82739"/>
              <a:ext cx="1145050"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b="1"/>
              </a:lvl1pPr>
            </a:lstStyle>
            <a:p>
              <a:r>
                <a:t>Audiencia Especial:</a:t>
              </a:r>
            </a:p>
          </p:txBody>
        </p:sp>
      </p:grpSp>
      <p:grpSp>
        <p:nvGrpSpPr>
          <p:cNvPr id="480" name="67 Rectángulo redondeado"/>
          <p:cNvGrpSpPr/>
          <p:nvPr/>
        </p:nvGrpSpPr>
        <p:grpSpPr>
          <a:xfrm>
            <a:off x="1763688" y="4437112"/>
            <a:ext cx="1368153" cy="631311"/>
            <a:chOff x="0" y="92014"/>
            <a:chExt cx="1368151" cy="631310"/>
          </a:xfrm>
        </p:grpSpPr>
        <p:sp>
          <p:nvSpPr>
            <p:cNvPr id="478" name="Rectángulo redondeado"/>
            <p:cNvSpPr/>
            <p:nvPr/>
          </p:nvSpPr>
          <p:spPr>
            <a:xfrm>
              <a:off x="0" y="92014"/>
              <a:ext cx="1368152" cy="631312"/>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79" name="Las desahoga en el momento"/>
            <p:cNvSpPr txBox="1"/>
            <p:nvPr/>
          </p:nvSpPr>
          <p:spPr>
            <a:xfrm>
              <a:off x="30818" y="133349"/>
              <a:ext cx="1306516"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Las desahoga en el momento</a:t>
              </a:r>
            </a:p>
          </p:txBody>
        </p:sp>
      </p:grpSp>
      <p:grpSp>
        <p:nvGrpSpPr>
          <p:cNvPr id="483" name="83 Rectángulo redondeado"/>
          <p:cNvGrpSpPr/>
          <p:nvPr/>
        </p:nvGrpSpPr>
        <p:grpSpPr>
          <a:xfrm>
            <a:off x="1803857" y="2523420"/>
            <a:ext cx="1876705" cy="619684"/>
            <a:chOff x="0" y="0"/>
            <a:chExt cx="1876704" cy="619683"/>
          </a:xfrm>
        </p:grpSpPr>
        <p:sp>
          <p:nvSpPr>
            <p:cNvPr id="481" name="Rectángulo redondeado"/>
            <p:cNvSpPr/>
            <p:nvPr/>
          </p:nvSpPr>
          <p:spPr>
            <a:xfrm>
              <a:off x="0" y="0"/>
              <a:ext cx="1876705" cy="619684"/>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400"/>
              </a:pPr>
              <a:endParaRPr/>
            </a:p>
          </p:txBody>
        </p:sp>
        <p:sp>
          <p:nvSpPr>
            <p:cNvPr id="482" name="Ofreciendo pruebas…"/>
            <p:cNvSpPr txBox="1"/>
            <p:nvPr/>
          </p:nvSpPr>
          <p:spPr>
            <a:xfrm>
              <a:off x="30249" y="60921"/>
              <a:ext cx="1816206"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a:pPr>
              <a:r>
                <a:t>Ofreciendo pruebas</a:t>
              </a:r>
            </a:p>
            <a:p>
              <a:pPr algn="ctr">
                <a:defRPr sz="1400"/>
              </a:pPr>
              <a:r>
                <a:t> (en su caso)</a:t>
              </a:r>
            </a:p>
          </p:txBody>
        </p:sp>
      </p:grpSp>
      <p:sp>
        <p:nvSpPr>
          <p:cNvPr id="484" name="84 Conector recto de flecha"/>
          <p:cNvSpPr/>
          <p:nvPr/>
        </p:nvSpPr>
        <p:spPr>
          <a:xfrm>
            <a:off x="1523959" y="2785352"/>
            <a:ext cx="242307" cy="1"/>
          </a:xfrm>
          <a:prstGeom prst="line">
            <a:avLst/>
          </a:prstGeom>
          <a:ln w="38100">
            <a:solidFill>
              <a:srgbClr val="FFFF00"/>
            </a:solidFill>
            <a:tailEnd type="triangle"/>
          </a:ln>
        </p:spPr>
        <p:txBody>
          <a:bodyPr lIns="45719" rIns="45719"/>
          <a:lstStyle/>
          <a:p>
            <a:endParaRPr/>
          </a:p>
        </p:txBody>
      </p:sp>
      <p:grpSp>
        <p:nvGrpSpPr>
          <p:cNvPr id="487" name="100 Rectángulo redondeado"/>
          <p:cNvGrpSpPr/>
          <p:nvPr/>
        </p:nvGrpSpPr>
        <p:grpSpPr>
          <a:xfrm>
            <a:off x="1619671" y="3501008"/>
            <a:ext cx="1454194" cy="686499"/>
            <a:chOff x="0" y="64420"/>
            <a:chExt cx="1454193" cy="686498"/>
          </a:xfrm>
        </p:grpSpPr>
        <p:sp>
          <p:nvSpPr>
            <p:cNvPr id="485" name="Rectángulo redondeado"/>
            <p:cNvSpPr/>
            <p:nvPr/>
          </p:nvSpPr>
          <p:spPr>
            <a:xfrm>
              <a:off x="0" y="64420"/>
              <a:ext cx="1454194" cy="686500"/>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86" name="Si no admite o no hay pruebas"/>
            <p:cNvSpPr txBox="1"/>
            <p:nvPr/>
          </p:nvSpPr>
          <p:spPr>
            <a:xfrm>
              <a:off x="33511" y="133349"/>
              <a:ext cx="1387171"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Si no admite o no hay pruebas</a:t>
              </a:r>
            </a:p>
          </p:txBody>
        </p:sp>
      </p:grpSp>
      <p:grpSp>
        <p:nvGrpSpPr>
          <p:cNvPr id="490" name="101 Rectángulo redondeado"/>
          <p:cNvGrpSpPr/>
          <p:nvPr/>
        </p:nvGrpSpPr>
        <p:grpSpPr>
          <a:xfrm>
            <a:off x="5220072" y="3182806"/>
            <a:ext cx="1638538" cy="777241"/>
            <a:chOff x="0" y="19049"/>
            <a:chExt cx="1638537" cy="777240"/>
          </a:xfrm>
        </p:grpSpPr>
        <p:sp>
          <p:nvSpPr>
            <p:cNvPr id="488" name="Rectángulo redondeado"/>
            <p:cNvSpPr/>
            <p:nvPr/>
          </p:nvSpPr>
          <p:spPr>
            <a:xfrm>
              <a:off x="0" y="49218"/>
              <a:ext cx="1638538" cy="716903"/>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2000"/>
              </a:pPr>
              <a:endParaRPr/>
            </a:p>
          </p:txBody>
        </p:sp>
        <p:sp>
          <p:nvSpPr>
            <p:cNvPr id="489" name="Dicta sentencia interlocutoria en el momento"/>
            <p:cNvSpPr txBox="1"/>
            <p:nvPr/>
          </p:nvSpPr>
          <p:spPr>
            <a:xfrm>
              <a:off x="34995" y="19049"/>
              <a:ext cx="1568547" cy="777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Dicta sentencia interlocutoria en el momento</a:t>
              </a:r>
            </a:p>
          </p:txBody>
        </p:sp>
      </p:grpSp>
      <p:grpSp>
        <p:nvGrpSpPr>
          <p:cNvPr id="493" name="110 Rectángulo redondeado"/>
          <p:cNvGrpSpPr/>
          <p:nvPr/>
        </p:nvGrpSpPr>
        <p:grpSpPr>
          <a:xfrm>
            <a:off x="1847944" y="5229199"/>
            <a:ext cx="1355904" cy="1224137"/>
            <a:chOff x="0" y="36902"/>
            <a:chExt cx="1355902" cy="1224136"/>
          </a:xfrm>
        </p:grpSpPr>
        <p:sp>
          <p:nvSpPr>
            <p:cNvPr id="491" name="Rectángulo redondeado"/>
            <p:cNvSpPr/>
            <p:nvPr/>
          </p:nvSpPr>
          <p:spPr>
            <a:xfrm>
              <a:off x="0" y="36902"/>
              <a:ext cx="1355903" cy="1224137"/>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492" name="O cita a audiencia especial para su desahogo"/>
            <p:cNvSpPr txBox="1"/>
            <p:nvPr/>
          </p:nvSpPr>
          <p:spPr>
            <a:xfrm>
              <a:off x="59757" y="146050"/>
              <a:ext cx="1236389" cy="1005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O cita a audiencia especial para su desahogo</a:t>
              </a:r>
            </a:p>
          </p:txBody>
        </p:sp>
      </p:grpSp>
      <p:sp>
        <p:nvSpPr>
          <p:cNvPr id="494" name="36 Conector recto de flecha"/>
          <p:cNvSpPr/>
          <p:nvPr/>
        </p:nvSpPr>
        <p:spPr>
          <a:xfrm>
            <a:off x="3131840" y="3789040"/>
            <a:ext cx="242307" cy="1"/>
          </a:xfrm>
          <a:prstGeom prst="line">
            <a:avLst/>
          </a:prstGeom>
          <a:ln w="38100">
            <a:solidFill>
              <a:srgbClr val="FFFF00"/>
            </a:solidFill>
            <a:tailEnd type="triangle"/>
          </a:ln>
        </p:spPr>
        <p:txBody>
          <a:bodyPr lIns="45719" rIns="45719"/>
          <a:lstStyle/>
          <a:p>
            <a:endParaRPr/>
          </a:p>
        </p:txBody>
      </p:sp>
      <p:grpSp>
        <p:nvGrpSpPr>
          <p:cNvPr id="497" name="38 Rectángulo redondeado"/>
          <p:cNvGrpSpPr/>
          <p:nvPr/>
        </p:nvGrpSpPr>
        <p:grpSpPr>
          <a:xfrm>
            <a:off x="3401731" y="3432011"/>
            <a:ext cx="1388944" cy="777241"/>
            <a:chOff x="0" y="19050"/>
            <a:chExt cx="1388943" cy="777240"/>
          </a:xfrm>
        </p:grpSpPr>
        <p:sp>
          <p:nvSpPr>
            <p:cNvPr id="495" name="Rectángulo redondeado"/>
            <p:cNvSpPr/>
            <p:nvPr/>
          </p:nvSpPr>
          <p:spPr>
            <a:xfrm>
              <a:off x="0" y="64724"/>
              <a:ext cx="1388944" cy="685892"/>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2000"/>
              </a:pPr>
              <a:endParaRPr/>
            </a:p>
          </p:txBody>
        </p:sp>
        <p:sp>
          <p:nvSpPr>
            <p:cNvPr id="496" name="Escucha alegatos de las partes"/>
            <p:cNvSpPr txBox="1"/>
            <p:nvPr/>
          </p:nvSpPr>
          <p:spPr>
            <a:xfrm>
              <a:off x="33482" y="19050"/>
              <a:ext cx="1321979" cy="777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Escucha alegatos de las partes</a:t>
              </a:r>
            </a:p>
          </p:txBody>
        </p:sp>
      </p:grpSp>
      <p:sp>
        <p:nvSpPr>
          <p:cNvPr id="498" name="41 Abrir llave"/>
          <p:cNvSpPr/>
          <p:nvPr/>
        </p:nvSpPr>
        <p:spPr>
          <a:xfrm>
            <a:off x="4860032" y="3356990"/>
            <a:ext cx="266253" cy="119639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421"/>
                  <a:pt x="10800" y="21199"/>
                </a:cubicBezTo>
                <a:lnTo>
                  <a:pt x="10800" y="11201"/>
                </a:lnTo>
                <a:cubicBezTo>
                  <a:pt x="10800" y="10979"/>
                  <a:pt x="5965" y="10800"/>
                  <a:pt x="0" y="10800"/>
                </a:cubicBezTo>
                <a:cubicBezTo>
                  <a:pt x="5965" y="10800"/>
                  <a:pt x="10800" y="10621"/>
                  <a:pt x="10800" y="10399"/>
                </a:cubicBezTo>
                <a:lnTo>
                  <a:pt x="10800" y="401"/>
                </a:lnTo>
                <a:cubicBezTo>
                  <a:pt x="10800" y="179"/>
                  <a:pt x="15635" y="0"/>
                  <a:pt x="21600" y="0"/>
                </a:cubicBezTo>
              </a:path>
            </a:pathLst>
          </a:custGeom>
          <a:ln w="38100">
            <a:solidFill>
              <a:srgbClr val="FFFF00"/>
            </a:solidFill>
          </a:ln>
        </p:spPr>
        <p:txBody>
          <a:bodyPr lIns="45719" rIns="45719" anchor="ctr"/>
          <a:lstStyle/>
          <a:p>
            <a:pPr algn="ctr"/>
            <a:endParaRPr/>
          </a:p>
        </p:txBody>
      </p:sp>
      <p:grpSp>
        <p:nvGrpSpPr>
          <p:cNvPr id="501" name="43 Rectángulo redondeado"/>
          <p:cNvGrpSpPr/>
          <p:nvPr/>
        </p:nvGrpSpPr>
        <p:grpSpPr>
          <a:xfrm>
            <a:off x="5237719" y="3973374"/>
            <a:ext cx="1638538" cy="1005841"/>
            <a:chOff x="0" y="146049"/>
            <a:chExt cx="1638537" cy="1005839"/>
          </a:xfrm>
        </p:grpSpPr>
        <p:sp>
          <p:nvSpPr>
            <p:cNvPr id="499" name="Rectángulo redondeado"/>
            <p:cNvSpPr/>
            <p:nvPr/>
          </p:nvSpPr>
          <p:spPr>
            <a:xfrm>
              <a:off x="0" y="177739"/>
              <a:ext cx="1638538" cy="942461"/>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ctr">
                <a:defRPr sz="2000"/>
              </a:pPr>
              <a:endParaRPr/>
            </a:p>
          </p:txBody>
        </p:sp>
        <p:sp>
          <p:nvSpPr>
            <p:cNvPr id="500" name="O bien, cita a audiencia dentro de 3 días para dictarla."/>
            <p:cNvSpPr txBox="1"/>
            <p:nvPr/>
          </p:nvSpPr>
          <p:spPr>
            <a:xfrm>
              <a:off x="46006" y="146049"/>
              <a:ext cx="1546525" cy="1005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O bien, cita a audiencia dentro de 3 días para dictarla. </a:t>
              </a:r>
            </a:p>
          </p:txBody>
        </p:sp>
      </p:grpSp>
      <p:grpSp>
        <p:nvGrpSpPr>
          <p:cNvPr id="504" name="44 Rectángulo redondeado"/>
          <p:cNvGrpSpPr/>
          <p:nvPr/>
        </p:nvGrpSpPr>
        <p:grpSpPr>
          <a:xfrm>
            <a:off x="179511" y="4967834"/>
            <a:ext cx="1267141" cy="777241"/>
            <a:chOff x="0" y="19049"/>
            <a:chExt cx="1267140" cy="777240"/>
          </a:xfrm>
        </p:grpSpPr>
        <p:sp>
          <p:nvSpPr>
            <p:cNvPr id="502" name="Rectángulo redondeado"/>
            <p:cNvSpPr/>
            <p:nvPr/>
          </p:nvSpPr>
          <p:spPr>
            <a:xfrm>
              <a:off x="0" y="30868"/>
              <a:ext cx="1267141" cy="753604"/>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503" name="Admite pruebas ofrecidas"/>
            <p:cNvSpPr txBox="1"/>
            <p:nvPr/>
          </p:nvSpPr>
          <p:spPr>
            <a:xfrm>
              <a:off x="36787" y="19049"/>
              <a:ext cx="1193566" cy="777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Admite pruebas ofrecidas</a:t>
              </a:r>
            </a:p>
          </p:txBody>
        </p:sp>
      </p:grpSp>
      <p:sp>
        <p:nvSpPr>
          <p:cNvPr id="505" name="46 Abrir llave"/>
          <p:cNvSpPr/>
          <p:nvPr/>
        </p:nvSpPr>
        <p:spPr>
          <a:xfrm>
            <a:off x="1475655" y="4852398"/>
            <a:ext cx="255073" cy="100811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396"/>
                  <a:pt x="10800" y="21145"/>
                </a:cubicBezTo>
                <a:lnTo>
                  <a:pt x="10800" y="11255"/>
                </a:lnTo>
                <a:cubicBezTo>
                  <a:pt x="10800" y="11004"/>
                  <a:pt x="5965" y="10800"/>
                  <a:pt x="0" y="10800"/>
                </a:cubicBezTo>
                <a:cubicBezTo>
                  <a:pt x="5965" y="10800"/>
                  <a:pt x="10800" y="10596"/>
                  <a:pt x="10800" y="10345"/>
                </a:cubicBezTo>
                <a:lnTo>
                  <a:pt x="10800" y="455"/>
                </a:lnTo>
                <a:cubicBezTo>
                  <a:pt x="10800" y="204"/>
                  <a:pt x="15635" y="0"/>
                  <a:pt x="21600" y="0"/>
                </a:cubicBezTo>
              </a:path>
            </a:pathLst>
          </a:custGeom>
          <a:ln w="38100">
            <a:solidFill>
              <a:srgbClr val="FFFF00"/>
            </a:solidFill>
          </a:ln>
        </p:spPr>
        <p:txBody>
          <a:bodyPr lIns="45719" rIns="45719" anchor="ctr"/>
          <a:lstStyle/>
          <a:p>
            <a:pPr algn="ctr"/>
            <a:endParaRPr/>
          </a:p>
        </p:txBody>
      </p:sp>
      <p:sp>
        <p:nvSpPr>
          <p:cNvPr id="506" name="25 Conector angular"/>
          <p:cNvSpPr/>
          <p:nvPr/>
        </p:nvSpPr>
        <p:spPr>
          <a:xfrm flipV="1">
            <a:off x="3203848" y="4191875"/>
            <a:ext cx="502535" cy="6772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ln w="38100">
            <a:solidFill>
              <a:srgbClr val="FFFF00"/>
            </a:solidFill>
            <a:tailEnd type="triangle"/>
          </a:ln>
        </p:spPr>
        <p:txBody>
          <a:bodyPr lIns="45719" rIns="45719" anchor="ctr"/>
          <a:lstStyle/>
          <a:p>
            <a:endParaRPr/>
          </a:p>
        </p:txBody>
      </p:sp>
      <p:sp>
        <p:nvSpPr>
          <p:cNvPr id="507" name="62 Conector recto de flecha"/>
          <p:cNvSpPr/>
          <p:nvPr/>
        </p:nvSpPr>
        <p:spPr>
          <a:xfrm>
            <a:off x="1321838" y="3800180"/>
            <a:ext cx="242307" cy="1"/>
          </a:xfrm>
          <a:prstGeom prst="line">
            <a:avLst/>
          </a:prstGeom>
          <a:ln w="38100">
            <a:solidFill>
              <a:srgbClr val="FFFF00"/>
            </a:solidFill>
            <a:tailEnd type="triangle"/>
          </a:ln>
        </p:spPr>
        <p:txBody>
          <a:bodyPr lIns="45719" rIns="45719"/>
          <a:lstStyle/>
          <a:p>
            <a:endParaRPr/>
          </a:p>
        </p:txBody>
      </p:sp>
      <p:sp>
        <p:nvSpPr>
          <p:cNvPr id="508" name="71 Conector recto de flecha"/>
          <p:cNvSpPr/>
          <p:nvPr/>
        </p:nvSpPr>
        <p:spPr>
          <a:xfrm>
            <a:off x="3235788" y="5841267"/>
            <a:ext cx="242307" cy="1"/>
          </a:xfrm>
          <a:prstGeom prst="line">
            <a:avLst/>
          </a:prstGeom>
          <a:ln w="38100">
            <a:solidFill>
              <a:srgbClr val="FFFF00"/>
            </a:solidFill>
            <a:tailEnd type="triangle"/>
          </a:ln>
        </p:spPr>
        <p:txBody>
          <a:bodyPr lIns="45719" rIns="45719"/>
          <a:lstStyle/>
          <a:p>
            <a:endParaRPr/>
          </a:p>
        </p:txBody>
      </p:sp>
      <p:sp>
        <p:nvSpPr>
          <p:cNvPr id="509" name="72 Conector recto de flecha"/>
          <p:cNvSpPr/>
          <p:nvPr/>
        </p:nvSpPr>
        <p:spPr>
          <a:xfrm>
            <a:off x="4738878" y="5978125"/>
            <a:ext cx="242307" cy="1"/>
          </a:xfrm>
          <a:prstGeom prst="line">
            <a:avLst/>
          </a:prstGeom>
          <a:ln w="38100">
            <a:solidFill>
              <a:srgbClr val="FFFF00"/>
            </a:solidFill>
            <a:tailEnd type="triangle"/>
          </a:ln>
        </p:spPr>
        <p:txBody>
          <a:bodyPr lIns="45719" rIns="45719"/>
          <a:lstStyle/>
          <a:p>
            <a:endParaRPr/>
          </a:p>
        </p:txBody>
      </p:sp>
      <p:grpSp>
        <p:nvGrpSpPr>
          <p:cNvPr id="512" name="73 Rectángulo redondeado"/>
          <p:cNvGrpSpPr/>
          <p:nvPr/>
        </p:nvGrpSpPr>
        <p:grpSpPr>
          <a:xfrm>
            <a:off x="4973701" y="5733255"/>
            <a:ext cx="1269717" cy="631311"/>
            <a:chOff x="0" y="0"/>
            <a:chExt cx="1269716" cy="631310"/>
          </a:xfrm>
        </p:grpSpPr>
        <p:sp>
          <p:nvSpPr>
            <p:cNvPr id="510" name="Rectángulo redondeado"/>
            <p:cNvSpPr/>
            <p:nvPr/>
          </p:nvSpPr>
          <p:spPr>
            <a:xfrm>
              <a:off x="0" y="0"/>
              <a:ext cx="1269717" cy="631311"/>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endParaRPr/>
            </a:p>
          </p:txBody>
        </p:sp>
        <p:sp>
          <p:nvSpPr>
            <p:cNvPr id="511" name="Desahogo de pruebas"/>
            <p:cNvSpPr txBox="1"/>
            <p:nvPr/>
          </p:nvSpPr>
          <p:spPr>
            <a:xfrm>
              <a:off x="30817" y="41335"/>
              <a:ext cx="1208082"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Desahogo de pruebas</a:t>
              </a:r>
            </a:p>
          </p:txBody>
        </p:sp>
      </p:grpSp>
      <p:sp>
        <p:nvSpPr>
          <p:cNvPr id="513" name="74 Conector angular"/>
          <p:cNvSpPr/>
          <p:nvPr/>
        </p:nvSpPr>
        <p:spPr>
          <a:xfrm rot="16200000" flipV="1">
            <a:off x="3910253" y="4279420"/>
            <a:ext cx="1395504" cy="136815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16" y="0"/>
                </a:lnTo>
                <a:lnTo>
                  <a:pt x="5416" y="21600"/>
                </a:lnTo>
                <a:lnTo>
                  <a:pt x="21600" y="21600"/>
                </a:lnTo>
              </a:path>
            </a:pathLst>
          </a:custGeom>
          <a:ln w="38100">
            <a:solidFill>
              <a:srgbClr val="FFFF00"/>
            </a:solidFill>
            <a:tailEnd type="triangle"/>
          </a:ln>
        </p:spPr>
        <p:txBody>
          <a:bodyPr lIns="45719" rIns="45719" anchor="ctr"/>
          <a:lstStyle/>
          <a:p>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444"/>
                                        </p:tgtEl>
                                        <p:attrNameLst>
                                          <p:attrName>style.visibility</p:attrName>
                                        </p:attrNameLst>
                                      </p:cBhvr>
                                      <p:to>
                                        <p:strVal val="visible"/>
                                      </p:to>
                                    </p:set>
                                    <p:animEffect transition="in" filter="dissolve">
                                      <p:cBhvr>
                                        <p:cTn id="7" dur="500"/>
                                        <p:tgtEl>
                                          <p:spTgt spid="44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464"/>
                                        </p:tgtEl>
                                        <p:attrNameLst>
                                          <p:attrName>style.visibility</p:attrName>
                                        </p:attrNameLst>
                                      </p:cBhvr>
                                      <p:to>
                                        <p:strVal val="visible"/>
                                      </p:to>
                                    </p:set>
                                    <p:animEffect transition="in" filter="dissolve">
                                      <p:cBhvr>
                                        <p:cTn id="12" dur="500"/>
                                        <p:tgtEl>
                                          <p:spTgt spid="46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453"/>
                                        </p:tgtEl>
                                        <p:attrNameLst>
                                          <p:attrName>style.visibility</p:attrName>
                                        </p:attrNameLst>
                                      </p:cBhvr>
                                      <p:to>
                                        <p:strVal val="visible"/>
                                      </p:to>
                                    </p:set>
                                    <p:animEffect transition="in" filter="dissolve">
                                      <p:cBhvr>
                                        <p:cTn id="17" dur="500"/>
                                        <p:tgtEl>
                                          <p:spTgt spid="45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456"/>
                                        </p:tgtEl>
                                        <p:attrNameLst>
                                          <p:attrName>style.visibility</p:attrName>
                                        </p:attrNameLst>
                                      </p:cBhvr>
                                      <p:to>
                                        <p:strVal val="visible"/>
                                      </p:to>
                                    </p:set>
                                    <p:animEffect transition="in" filter="dissolve">
                                      <p:cBhvr>
                                        <p:cTn id="22" dur="500"/>
                                        <p:tgtEl>
                                          <p:spTgt spid="45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458"/>
                                        </p:tgtEl>
                                        <p:attrNameLst>
                                          <p:attrName>style.visibility</p:attrName>
                                        </p:attrNameLst>
                                      </p:cBhvr>
                                      <p:to>
                                        <p:strVal val="visible"/>
                                      </p:to>
                                    </p:set>
                                    <p:animEffect transition="in" filter="dissolve">
                                      <p:cBhvr>
                                        <p:cTn id="27" dur="500"/>
                                        <p:tgtEl>
                                          <p:spTgt spid="45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447"/>
                                        </p:tgtEl>
                                        <p:attrNameLst>
                                          <p:attrName>style.visibility</p:attrName>
                                        </p:attrNameLst>
                                      </p:cBhvr>
                                      <p:to>
                                        <p:strVal val="visible"/>
                                      </p:to>
                                    </p:set>
                                    <p:animEffect transition="in" filter="dissolve">
                                      <p:cBhvr>
                                        <p:cTn id="32" dur="500"/>
                                        <p:tgtEl>
                                          <p:spTgt spid="44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457"/>
                                        </p:tgtEl>
                                        <p:attrNameLst>
                                          <p:attrName>style.visibility</p:attrName>
                                        </p:attrNameLst>
                                      </p:cBhvr>
                                      <p:to>
                                        <p:strVal val="visible"/>
                                      </p:to>
                                    </p:set>
                                    <p:animEffect transition="in" filter="dissolve">
                                      <p:cBhvr>
                                        <p:cTn id="37" dur="500"/>
                                        <p:tgtEl>
                                          <p:spTgt spid="45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463"/>
                                        </p:tgtEl>
                                        <p:attrNameLst>
                                          <p:attrName>style.visibility</p:attrName>
                                        </p:attrNameLst>
                                      </p:cBhvr>
                                      <p:to>
                                        <p:strVal val="visible"/>
                                      </p:to>
                                    </p:set>
                                    <p:animEffect transition="in" filter="dissolve">
                                      <p:cBhvr>
                                        <p:cTn id="42" dur="500"/>
                                        <p:tgtEl>
                                          <p:spTgt spid="46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0" nodeType="clickEffect">
                                  <p:stCondLst>
                                    <p:cond delay="0"/>
                                  </p:stCondLst>
                                  <p:iterate>
                                    <p:tmAbs val="0"/>
                                  </p:iterate>
                                  <p:childTnLst>
                                    <p:set>
                                      <p:cBhvr>
                                        <p:cTn id="46" fill="hold"/>
                                        <p:tgtEl>
                                          <p:spTgt spid="468"/>
                                        </p:tgtEl>
                                        <p:attrNameLst>
                                          <p:attrName>style.visibility</p:attrName>
                                        </p:attrNameLst>
                                      </p:cBhvr>
                                      <p:to>
                                        <p:strVal val="visible"/>
                                      </p:to>
                                    </p:set>
                                    <p:animEffect transition="in" filter="dissolve">
                                      <p:cBhvr>
                                        <p:cTn id="47" dur="500"/>
                                        <p:tgtEl>
                                          <p:spTgt spid="468"/>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fill="hold" grpId="0" nodeType="clickEffect">
                                  <p:stCondLst>
                                    <p:cond delay="0"/>
                                  </p:stCondLst>
                                  <p:iterate>
                                    <p:tmAbs val="0"/>
                                  </p:iterate>
                                  <p:childTnLst>
                                    <p:set>
                                      <p:cBhvr>
                                        <p:cTn id="51" fill="hold"/>
                                        <p:tgtEl>
                                          <p:spTgt spid="467"/>
                                        </p:tgtEl>
                                        <p:attrNameLst>
                                          <p:attrName>style.visibility</p:attrName>
                                        </p:attrNameLst>
                                      </p:cBhvr>
                                      <p:to>
                                        <p:strVal val="visible"/>
                                      </p:to>
                                    </p:set>
                                    <p:animEffect transition="in" filter="dissolve">
                                      <p:cBhvr>
                                        <p:cTn id="52" dur="500"/>
                                        <p:tgtEl>
                                          <p:spTgt spid="46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fill="hold" grpId="0" nodeType="clickEffect">
                                  <p:stCondLst>
                                    <p:cond delay="0"/>
                                  </p:stCondLst>
                                  <p:iterate>
                                    <p:tmAbs val="0"/>
                                  </p:iterate>
                                  <p:childTnLst>
                                    <p:set>
                                      <p:cBhvr>
                                        <p:cTn id="56" fill="hold"/>
                                        <p:tgtEl>
                                          <p:spTgt spid="469"/>
                                        </p:tgtEl>
                                        <p:attrNameLst>
                                          <p:attrName>style.visibility</p:attrName>
                                        </p:attrNameLst>
                                      </p:cBhvr>
                                      <p:to>
                                        <p:strVal val="visible"/>
                                      </p:to>
                                    </p:set>
                                    <p:animEffect transition="in" filter="dissolve">
                                      <p:cBhvr>
                                        <p:cTn id="57" dur="500"/>
                                        <p:tgtEl>
                                          <p:spTgt spid="469"/>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fill="hold" grpId="0" nodeType="clickEffect">
                                  <p:stCondLst>
                                    <p:cond delay="0"/>
                                  </p:stCondLst>
                                  <p:iterate>
                                    <p:tmAbs val="0"/>
                                  </p:iterate>
                                  <p:childTnLst>
                                    <p:set>
                                      <p:cBhvr>
                                        <p:cTn id="61" fill="hold"/>
                                        <p:tgtEl>
                                          <p:spTgt spid="472"/>
                                        </p:tgtEl>
                                        <p:attrNameLst>
                                          <p:attrName>style.visibility</p:attrName>
                                        </p:attrNameLst>
                                      </p:cBhvr>
                                      <p:to>
                                        <p:strVal val="visible"/>
                                      </p:to>
                                    </p:set>
                                    <p:animEffect transition="in" filter="dissolve">
                                      <p:cBhvr>
                                        <p:cTn id="62" dur="500"/>
                                        <p:tgtEl>
                                          <p:spTgt spid="472"/>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fill="hold" grpId="0" nodeType="clickEffect">
                                  <p:stCondLst>
                                    <p:cond delay="0"/>
                                  </p:stCondLst>
                                  <p:iterate>
                                    <p:tmAbs val="0"/>
                                  </p:iterate>
                                  <p:childTnLst>
                                    <p:set>
                                      <p:cBhvr>
                                        <p:cTn id="66" fill="hold"/>
                                        <p:tgtEl>
                                          <p:spTgt spid="459"/>
                                        </p:tgtEl>
                                        <p:attrNameLst>
                                          <p:attrName>style.visibility</p:attrName>
                                        </p:attrNameLst>
                                      </p:cBhvr>
                                      <p:to>
                                        <p:strVal val="visible"/>
                                      </p:to>
                                    </p:set>
                                    <p:animEffect transition="in" filter="dissolve">
                                      <p:cBhvr>
                                        <p:cTn id="67" dur="500"/>
                                        <p:tgtEl>
                                          <p:spTgt spid="459"/>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fill="hold" grpId="0" nodeType="clickEffect">
                                  <p:stCondLst>
                                    <p:cond delay="0"/>
                                  </p:stCondLst>
                                  <p:iterate>
                                    <p:tmAbs val="0"/>
                                  </p:iterate>
                                  <p:childTnLst>
                                    <p:set>
                                      <p:cBhvr>
                                        <p:cTn id="71" fill="hold"/>
                                        <p:tgtEl>
                                          <p:spTgt spid="450"/>
                                        </p:tgtEl>
                                        <p:attrNameLst>
                                          <p:attrName>style.visibility</p:attrName>
                                        </p:attrNameLst>
                                      </p:cBhvr>
                                      <p:to>
                                        <p:strVal val="visible"/>
                                      </p:to>
                                    </p:set>
                                    <p:animEffect transition="in" filter="dissolve">
                                      <p:cBhvr>
                                        <p:cTn id="72" dur="500"/>
                                        <p:tgtEl>
                                          <p:spTgt spid="450"/>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fill="hold" grpId="0" nodeType="clickEffect">
                                  <p:stCondLst>
                                    <p:cond delay="0"/>
                                  </p:stCondLst>
                                  <p:iterate>
                                    <p:tmAbs val="0"/>
                                  </p:iterate>
                                  <p:childTnLst>
                                    <p:set>
                                      <p:cBhvr>
                                        <p:cTn id="76" fill="hold"/>
                                        <p:tgtEl>
                                          <p:spTgt spid="484"/>
                                        </p:tgtEl>
                                        <p:attrNameLst>
                                          <p:attrName>style.visibility</p:attrName>
                                        </p:attrNameLst>
                                      </p:cBhvr>
                                      <p:to>
                                        <p:strVal val="visible"/>
                                      </p:to>
                                    </p:set>
                                    <p:animEffect transition="in" filter="dissolve">
                                      <p:cBhvr>
                                        <p:cTn id="77" dur="500"/>
                                        <p:tgtEl>
                                          <p:spTgt spid="484"/>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fill="hold" grpId="0" nodeType="clickEffect">
                                  <p:stCondLst>
                                    <p:cond delay="0"/>
                                  </p:stCondLst>
                                  <p:iterate>
                                    <p:tmAbs val="0"/>
                                  </p:iterate>
                                  <p:childTnLst>
                                    <p:set>
                                      <p:cBhvr>
                                        <p:cTn id="81" fill="hold"/>
                                        <p:tgtEl>
                                          <p:spTgt spid="483"/>
                                        </p:tgtEl>
                                        <p:attrNameLst>
                                          <p:attrName>style.visibility</p:attrName>
                                        </p:attrNameLst>
                                      </p:cBhvr>
                                      <p:to>
                                        <p:strVal val="visible"/>
                                      </p:to>
                                    </p:set>
                                    <p:animEffect transition="in" filter="dissolve">
                                      <p:cBhvr>
                                        <p:cTn id="82" dur="500"/>
                                        <p:tgtEl>
                                          <p:spTgt spid="483"/>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fill="hold" grpId="0" nodeType="clickEffect">
                                  <p:stCondLst>
                                    <p:cond delay="0"/>
                                  </p:stCondLst>
                                  <p:iterate>
                                    <p:tmAbs val="0"/>
                                  </p:iterate>
                                  <p:childTnLst>
                                    <p:set>
                                      <p:cBhvr>
                                        <p:cTn id="86" fill="hold"/>
                                        <p:tgtEl>
                                          <p:spTgt spid="473"/>
                                        </p:tgtEl>
                                        <p:attrNameLst>
                                          <p:attrName>style.visibility</p:attrName>
                                        </p:attrNameLst>
                                      </p:cBhvr>
                                      <p:to>
                                        <p:strVal val="visible"/>
                                      </p:to>
                                    </p:set>
                                    <p:animEffect transition="in" filter="dissolve">
                                      <p:cBhvr>
                                        <p:cTn id="87" dur="500"/>
                                        <p:tgtEl>
                                          <p:spTgt spid="473"/>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fill="hold" grpId="0" nodeType="clickEffect">
                                  <p:stCondLst>
                                    <p:cond delay="0"/>
                                  </p:stCondLst>
                                  <p:iterate>
                                    <p:tmAbs val="0"/>
                                  </p:iterate>
                                  <p:childTnLst>
                                    <p:set>
                                      <p:cBhvr>
                                        <p:cTn id="91" fill="hold"/>
                                        <p:tgtEl>
                                          <p:spTgt spid="462"/>
                                        </p:tgtEl>
                                        <p:attrNameLst>
                                          <p:attrName>style.visibility</p:attrName>
                                        </p:attrNameLst>
                                      </p:cBhvr>
                                      <p:to>
                                        <p:strVal val="visible"/>
                                      </p:to>
                                    </p:set>
                                    <p:animEffect transition="in" filter="dissolve">
                                      <p:cBhvr>
                                        <p:cTn id="92" dur="500"/>
                                        <p:tgtEl>
                                          <p:spTgt spid="462"/>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fill="hold" grpId="0" nodeType="clickEffect">
                                  <p:stCondLst>
                                    <p:cond delay="0"/>
                                  </p:stCondLst>
                                  <p:iterate>
                                    <p:tmAbs val="0"/>
                                  </p:iterate>
                                  <p:childTnLst>
                                    <p:set>
                                      <p:cBhvr>
                                        <p:cTn id="96" fill="hold"/>
                                        <p:tgtEl>
                                          <p:spTgt spid="507"/>
                                        </p:tgtEl>
                                        <p:attrNameLst>
                                          <p:attrName>style.visibility</p:attrName>
                                        </p:attrNameLst>
                                      </p:cBhvr>
                                      <p:to>
                                        <p:strVal val="visible"/>
                                      </p:to>
                                    </p:set>
                                    <p:animEffect transition="in" filter="dissolve">
                                      <p:cBhvr>
                                        <p:cTn id="97" dur="500"/>
                                        <p:tgtEl>
                                          <p:spTgt spid="507"/>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fill="hold" grpId="0" nodeType="clickEffect">
                                  <p:stCondLst>
                                    <p:cond delay="0"/>
                                  </p:stCondLst>
                                  <p:iterate>
                                    <p:tmAbs val="0"/>
                                  </p:iterate>
                                  <p:childTnLst>
                                    <p:set>
                                      <p:cBhvr>
                                        <p:cTn id="101" fill="hold"/>
                                        <p:tgtEl>
                                          <p:spTgt spid="487"/>
                                        </p:tgtEl>
                                        <p:attrNameLst>
                                          <p:attrName>style.visibility</p:attrName>
                                        </p:attrNameLst>
                                      </p:cBhvr>
                                      <p:to>
                                        <p:strVal val="visible"/>
                                      </p:to>
                                    </p:set>
                                    <p:animEffect transition="in" filter="dissolve">
                                      <p:cBhvr>
                                        <p:cTn id="102" dur="500"/>
                                        <p:tgtEl>
                                          <p:spTgt spid="487"/>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fill="hold" grpId="0" nodeType="clickEffect">
                                  <p:stCondLst>
                                    <p:cond delay="0"/>
                                  </p:stCondLst>
                                  <p:iterate>
                                    <p:tmAbs val="0"/>
                                  </p:iterate>
                                  <p:childTnLst>
                                    <p:set>
                                      <p:cBhvr>
                                        <p:cTn id="106" fill="hold"/>
                                        <p:tgtEl>
                                          <p:spTgt spid="494"/>
                                        </p:tgtEl>
                                        <p:attrNameLst>
                                          <p:attrName>style.visibility</p:attrName>
                                        </p:attrNameLst>
                                      </p:cBhvr>
                                      <p:to>
                                        <p:strVal val="visible"/>
                                      </p:to>
                                    </p:set>
                                    <p:animEffect transition="in" filter="dissolve">
                                      <p:cBhvr>
                                        <p:cTn id="107" dur="500"/>
                                        <p:tgtEl>
                                          <p:spTgt spid="494"/>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fill="hold" grpId="0" nodeType="clickEffect">
                                  <p:stCondLst>
                                    <p:cond delay="0"/>
                                  </p:stCondLst>
                                  <p:iterate>
                                    <p:tmAbs val="0"/>
                                  </p:iterate>
                                  <p:childTnLst>
                                    <p:set>
                                      <p:cBhvr>
                                        <p:cTn id="111" fill="hold"/>
                                        <p:tgtEl>
                                          <p:spTgt spid="497"/>
                                        </p:tgtEl>
                                        <p:attrNameLst>
                                          <p:attrName>style.visibility</p:attrName>
                                        </p:attrNameLst>
                                      </p:cBhvr>
                                      <p:to>
                                        <p:strVal val="visible"/>
                                      </p:to>
                                    </p:set>
                                    <p:animEffect transition="in" filter="dissolve">
                                      <p:cBhvr>
                                        <p:cTn id="112" dur="500"/>
                                        <p:tgtEl>
                                          <p:spTgt spid="497"/>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fill="hold" grpId="0" nodeType="clickEffect">
                                  <p:stCondLst>
                                    <p:cond delay="0"/>
                                  </p:stCondLst>
                                  <p:iterate>
                                    <p:tmAbs val="0"/>
                                  </p:iterate>
                                  <p:childTnLst>
                                    <p:set>
                                      <p:cBhvr>
                                        <p:cTn id="116" fill="hold"/>
                                        <p:tgtEl>
                                          <p:spTgt spid="498"/>
                                        </p:tgtEl>
                                        <p:attrNameLst>
                                          <p:attrName>style.visibility</p:attrName>
                                        </p:attrNameLst>
                                      </p:cBhvr>
                                      <p:to>
                                        <p:strVal val="visible"/>
                                      </p:to>
                                    </p:set>
                                    <p:animEffect transition="in" filter="dissolve">
                                      <p:cBhvr>
                                        <p:cTn id="117" dur="500"/>
                                        <p:tgtEl>
                                          <p:spTgt spid="498"/>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fill="hold" grpId="0" nodeType="clickEffect">
                                  <p:stCondLst>
                                    <p:cond delay="0"/>
                                  </p:stCondLst>
                                  <p:iterate>
                                    <p:tmAbs val="0"/>
                                  </p:iterate>
                                  <p:childTnLst>
                                    <p:set>
                                      <p:cBhvr>
                                        <p:cTn id="121" fill="hold"/>
                                        <p:tgtEl>
                                          <p:spTgt spid="490"/>
                                        </p:tgtEl>
                                        <p:attrNameLst>
                                          <p:attrName>style.visibility</p:attrName>
                                        </p:attrNameLst>
                                      </p:cBhvr>
                                      <p:to>
                                        <p:strVal val="visible"/>
                                      </p:to>
                                    </p:set>
                                    <p:animEffect transition="in" filter="dissolve">
                                      <p:cBhvr>
                                        <p:cTn id="122" dur="500"/>
                                        <p:tgtEl>
                                          <p:spTgt spid="490"/>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fill="hold" grpId="0" nodeType="clickEffect">
                                  <p:stCondLst>
                                    <p:cond delay="0"/>
                                  </p:stCondLst>
                                  <p:iterate>
                                    <p:tmAbs val="0"/>
                                  </p:iterate>
                                  <p:childTnLst>
                                    <p:set>
                                      <p:cBhvr>
                                        <p:cTn id="126" fill="hold"/>
                                        <p:tgtEl>
                                          <p:spTgt spid="501"/>
                                        </p:tgtEl>
                                        <p:attrNameLst>
                                          <p:attrName>style.visibility</p:attrName>
                                        </p:attrNameLst>
                                      </p:cBhvr>
                                      <p:to>
                                        <p:strVal val="visible"/>
                                      </p:to>
                                    </p:set>
                                    <p:animEffect transition="in" filter="dissolve">
                                      <p:cBhvr>
                                        <p:cTn id="127" dur="500"/>
                                        <p:tgtEl>
                                          <p:spTgt spid="501"/>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fill="hold" grpId="0" nodeType="clickEffect">
                                  <p:stCondLst>
                                    <p:cond delay="0"/>
                                  </p:stCondLst>
                                  <p:iterate>
                                    <p:tmAbs val="0"/>
                                  </p:iterate>
                                  <p:childTnLst>
                                    <p:set>
                                      <p:cBhvr>
                                        <p:cTn id="131" fill="hold"/>
                                        <p:tgtEl>
                                          <p:spTgt spid="474"/>
                                        </p:tgtEl>
                                        <p:attrNameLst>
                                          <p:attrName>style.visibility</p:attrName>
                                        </p:attrNameLst>
                                      </p:cBhvr>
                                      <p:to>
                                        <p:strVal val="visible"/>
                                      </p:to>
                                    </p:set>
                                    <p:animEffect transition="in" filter="dissolve">
                                      <p:cBhvr>
                                        <p:cTn id="132" dur="500"/>
                                        <p:tgtEl>
                                          <p:spTgt spid="474"/>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fill="hold" grpId="0" nodeType="clickEffect">
                                  <p:stCondLst>
                                    <p:cond delay="0"/>
                                  </p:stCondLst>
                                  <p:iterate>
                                    <p:tmAbs val="0"/>
                                  </p:iterate>
                                  <p:childTnLst>
                                    <p:set>
                                      <p:cBhvr>
                                        <p:cTn id="136" fill="hold"/>
                                        <p:tgtEl>
                                          <p:spTgt spid="504"/>
                                        </p:tgtEl>
                                        <p:attrNameLst>
                                          <p:attrName>style.visibility</p:attrName>
                                        </p:attrNameLst>
                                      </p:cBhvr>
                                      <p:to>
                                        <p:strVal val="visible"/>
                                      </p:to>
                                    </p:set>
                                    <p:animEffect transition="in" filter="dissolve">
                                      <p:cBhvr>
                                        <p:cTn id="137" dur="500"/>
                                        <p:tgtEl>
                                          <p:spTgt spid="504"/>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fill="hold" grpId="0" nodeType="clickEffect">
                                  <p:stCondLst>
                                    <p:cond delay="0"/>
                                  </p:stCondLst>
                                  <p:iterate>
                                    <p:tmAbs val="0"/>
                                  </p:iterate>
                                  <p:childTnLst>
                                    <p:set>
                                      <p:cBhvr>
                                        <p:cTn id="141" fill="hold"/>
                                        <p:tgtEl>
                                          <p:spTgt spid="505"/>
                                        </p:tgtEl>
                                        <p:attrNameLst>
                                          <p:attrName>style.visibility</p:attrName>
                                        </p:attrNameLst>
                                      </p:cBhvr>
                                      <p:to>
                                        <p:strVal val="visible"/>
                                      </p:to>
                                    </p:set>
                                    <p:animEffect transition="in" filter="dissolve">
                                      <p:cBhvr>
                                        <p:cTn id="142" dur="500"/>
                                        <p:tgtEl>
                                          <p:spTgt spid="505"/>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fill="hold" grpId="0" nodeType="clickEffect">
                                  <p:stCondLst>
                                    <p:cond delay="0"/>
                                  </p:stCondLst>
                                  <p:iterate>
                                    <p:tmAbs val="0"/>
                                  </p:iterate>
                                  <p:childTnLst>
                                    <p:set>
                                      <p:cBhvr>
                                        <p:cTn id="146" fill="hold"/>
                                        <p:tgtEl>
                                          <p:spTgt spid="480"/>
                                        </p:tgtEl>
                                        <p:attrNameLst>
                                          <p:attrName>style.visibility</p:attrName>
                                        </p:attrNameLst>
                                      </p:cBhvr>
                                      <p:to>
                                        <p:strVal val="visible"/>
                                      </p:to>
                                    </p:set>
                                    <p:animEffect transition="in" filter="dissolve">
                                      <p:cBhvr>
                                        <p:cTn id="147" dur="500"/>
                                        <p:tgtEl>
                                          <p:spTgt spid="480"/>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fill="hold" grpId="0" nodeType="clickEffect">
                                  <p:stCondLst>
                                    <p:cond delay="0"/>
                                  </p:stCondLst>
                                  <p:iterate>
                                    <p:tmAbs val="0"/>
                                  </p:iterate>
                                  <p:childTnLst>
                                    <p:set>
                                      <p:cBhvr>
                                        <p:cTn id="151" fill="hold"/>
                                        <p:tgtEl>
                                          <p:spTgt spid="506"/>
                                        </p:tgtEl>
                                        <p:attrNameLst>
                                          <p:attrName>style.visibility</p:attrName>
                                        </p:attrNameLst>
                                      </p:cBhvr>
                                      <p:to>
                                        <p:strVal val="visible"/>
                                      </p:to>
                                    </p:set>
                                    <p:animEffect transition="in" filter="dissolve">
                                      <p:cBhvr>
                                        <p:cTn id="152" dur="500"/>
                                        <p:tgtEl>
                                          <p:spTgt spid="506"/>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fill="hold" grpId="0" nodeType="clickEffect">
                                  <p:stCondLst>
                                    <p:cond delay="0"/>
                                  </p:stCondLst>
                                  <p:iterate>
                                    <p:tmAbs val="0"/>
                                  </p:iterate>
                                  <p:childTnLst>
                                    <p:set>
                                      <p:cBhvr>
                                        <p:cTn id="156" fill="hold"/>
                                        <p:tgtEl>
                                          <p:spTgt spid="493"/>
                                        </p:tgtEl>
                                        <p:attrNameLst>
                                          <p:attrName>style.visibility</p:attrName>
                                        </p:attrNameLst>
                                      </p:cBhvr>
                                      <p:to>
                                        <p:strVal val="visible"/>
                                      </p:to>
                                    </p:set>
                                    <p:animEffect transition="in" filter="dissolve">
                                      <p:cBhvr>
                                        <p:cTn id="157" dur="500"/>
                                        <p:tgtEl>
                                          <p:spTgt spid="493"/>
                                        </p:tgtEl>
                                      </p:cBhvr>
                                    </p:animEffect>
                                  </p:childTnLst>
                                </p:cTn>
                              </p:par>
                            </p:childTnLst>
                          </p:cTn>
                        </p:par>
                      </p:childTnLst>
                    </p:cTn>
                  </p:par>
                  <p:par>
                    <p:cTn id="158" fill="hold">
                      <p:stCondLst>
                        <p:cond delay="indefinite"/>
                      </p:stCondLst>
                      <p:childTnLst>
                        <p:par>
                          <p:cTn id="159" fill="hold">
                            <p:stCondLst>
                              <p:cond delay="0"/>
                            </p:stCondLst>
                            <p:childTnLst>
                              <p:par>
                                <p:cTn id="160" presetID="9" presetClass="entr" fill="hold" grpId="0" nodeType="clickEffect">
                                  <p:stCondLst>
                                    <p:cond delay="0"/>
                                  </p:stCondLst>
                                  <p:iterate>
                                    <p:tmAbs val="0"/>
                                  </p:iterate>
                                  <p:childTnLst>
                                    <p:set>
                                      <p:cBhvr>
                                        <p:cTn id="161" fill="hold"/>
                                        <p:tgtEl>
                                          <p:spTgt spid="508"/>
                                        </p:tgtEl>
                                        <p:attrNameLst>
                                          <p:attrName>style.visibility</p:attrName>
                                        </p:attrNameLst>
                                      </p:cBhvr>
                                      <p:to>
                                        <p:strVal val="visible"/>
                                      </p:to>
                                    </p:set>
                                    <p:animEffect transition="in" filter="dissolve">
                                      <p:cBhvr>
                                        <p:cTn id="162" dur="500"/>
                                        <p:tgtEl>
                                          <p:spTgt spid="508"/>
                                        </p:tgtEl>
                                      </p:cBhvr>
                                    </p:animEffect>
                                  </p:childTnLst>
                                </p:cTn>
                              </p:par>
                            </p:childTnLst>
                          </p:cTn>
                        </p:par>
                      </p:childTnLst>
                    </p:cTn>
                  </p:par>
                  <p:par>
                    <p:cTn id="163" fill="hold">
                      <p:stCondLst>
                        <p:cond delay="indefinite"/>
                      </p:stCondLst>
                      <p:childTnLst>
                        <p:par>
                          <p:cTn id="164" fill="hold">
                            <p:stCondLst>
                              <p:cond delay="0"/>
                            </p:stCondLst>
                            <p:childTnLst>
                              <p:par>
                                <p:cTn id="165" presetID="9" presetClass="entr" fill="hold" grpId="0" nodeType="clickEffect">
                                  <p:stCondLst>
                                    <p:cond delay="0"/>
                                  </p:stCondLst>
                                  <p:iterate>
                                    <p:tmAbs val="0"/>
                                  </p:iterate>
                                  <p:childTnLst>
                                    <p:set>
                                      <p:cBhvr>
                                        <p:cTn id="166" fill="hold"/>
                                        <p:tgtEl>
                                          <p:spTgt spid="477"/>
                                        </p:tgtEl>
                                        <p:attrNameLst>
                                          <p:attrName>style.visibility</p:attrName>
                                        </p:attrNameLst>
                                      </p:cBhvr>
                                      <p:to>
                                        <p:strVal val="visible"/>
                                      </p:to>
                                    </p:set>
                                    <p:animEffect transition="in" filter="dissolve">
                                      <p:cBhvr>
                                        <p:cTn id="167" dur="500"/>
                                        <p:tgtEl>
                                          <p:spTgt spid="477"/>
                                        </p:tgtEl>
                                      </p:cBhvr>
                                    </p:animEffect>
                                  </p:childTnLst>
                                </p:cTn>
                              </p:par>
                            </p:childTnLst>
                          </p:cTn>
                        </p:par>
                      </p:childTnLst>
                    </p:cTn>
                  </p:par>
                  <p:par>
                    <p:cTn id="168" fill="hold">
                      <p:stCondLst>
                        <p:cond delay="indefinite"/>
                      </p:stCondLst>
                      <p:childTnLst>
                        <p:par>
                          <p:cTn id="169" fill="hold">
                            <p:stCondLst>
                              <p:cond delay="0"/>
                            </p:stCondLst>
                            <p:childTnLst>
                              <p:par>
                                <p:cTn id="170" presetID="9" presetClass="entr" fill="hold" grpId="0" nodeType="clickEffect">
                                  <p:stCondLst>
                                    <p:cond delay="0"/>
                                  </p:stCondLst>
                                  <p:iterate>
                                    <p:tmAbs val="0"/>
                                  </p:iterate>
                                  <p:childTnLst>
                                    <p:set>
                                      <p:cBhvr>
                                        <p:cTn id="171" fill="hold"/>
                                        <p:tgtEl>
                                          <p:spTgt spid="509"/>
                                        </p:tgtEl>
                                        <p:attrNameLst>
                                          <p:attrName>style.visibility</p:attrName>
                                        </p:attrNameLst>
                                      </p:cBhvr>
                                      <p:to>
                                        <p:strVal val="visible"/>
                                      </p:to>
                                    </p:set>
                                    <p:animEffect transition="in" filter="dissolve">
                                      <p:cBhvr>
                                        <p:cTn id="172" dur="500"/>
                                        <p:tgtEl>
                                          <p:spTgt spid="509"/>
                                        </p:tgtEl>
                                      </p:cBhvr>
                                    </p:animEffect>
                                  </p:childTnLst>
                                </p:cTn>
                              </p:par>
                            </p:childTnLst>
                          </p:cTn>
                        </p:par>
                      </p:childTnLst>
                    </p:cTn>
                  </p:par>
                  <p:par>
                    <p:cTn id="173" fill="hold">
                      <p:stCondLst>
                        <p:cond delay="indefinite"/>
                      </p:stCondLst>
                      <p:childTnLst>
                        <p:par>
                          <p:cTn id="174" fill="hold">
                            <p:stCondLst>
                              <p:cond delay="0"/>
                            </p:stCondLst>
                            <p:childTnLst>
                              <p:par>
                                <p:cTn id="175" presetID="9" presetClass="entr" fill="hold" grpId="0" nodeType="clickEffect">
                                  <p:stCondLst>
                                    <p:cond delay="0"/>
                                  </p:stCondLst>
                                  <p:iterate>
                                    <p:tmAbs val="0"/>
                                  </p:iterate>
                                  <p:childTnLst>
                                    <p:set>
                                      <p:cBhvr>
                                        <p:cTn id="176" fill="hold"/>
                                        <p:tgtEl>
                                          <p:spTgt spid="512"/>
                                        </p:tgtEl>
                                        <p:attrNameLst>
                                          <p:attrName>style.visibility</p:attrName>
                                        </p:attrNameLst>
                                      </p:cBhvr>
                                      <p:to>
                                        <p:strVal val="visible"/>
                                      </p:to>
                                    </p:set>
                                    <p:animEffect transition="in" filter="dissolve">
                                      <p:cBhvr>
                                        <p:cTn id="177" dur="500"/>
                                        <p:tgtEl>
                                          <p:spTgt spid="512"/>
                                        </p:tgtEl>
                                      </p:cBhvr>
                                    </p:animEffect>
                                  </p:childTnLst>
                                </p:cTn>
                              </p:par>
                            </p:childTnLst>
                          </p:cTn>
                        </p:par>
                      </p:childTnLst>
                    </p:cTn>
                  </p:par>
                  <p:par>
                    <p:cTn id="178" fill="hold">
                      <p:stCondLst>
                        <p:cond delay="indefinite"/>
                      </p:stCondLst>
                      <p:childTnLst>
                        <p:par>
                          <p:cTn id="179" fill="hold">
                            <p:stCondLst>
                              <p:cond delay="0"/>
                            </p:stCondLst>
                            <p:childTnLst>
                              <p:par>
                                <p:cTn id="180" presetID="9" presetClass="entr" fill="hold" grpId="0" nodeType="clickEffect">
                                  <p:stCondLst>
                                    <p:cond delay="0"/>
                                  </p:stCondLst>
                                  <p:iterate>
                                    <p:tmAbs val="0"/>
                                  </p:iterate>
                                  <p:childTnLst>
                                    <p:set>
                                      <p:cBhvr>
                                        <p:cTn id="181" fill="hold"/>
                                        <p:tgtEl>
                                          <p:spTgt spid="513"/>
                                        </p:tgtEl>
                                        <p:attrNameLst>
                                          <p:attrName>style.visibility</p:attrName>
                                        </p:attrNameLst>
                                      </p:cBhvr>
                                      <p:to>
                                        <p:strVal val="visible"/>
                                      </p:to>
                                    </p:set>
                                    <p:animEffect transition="in" filter="dissolve">
                                      <p:cBhvr>
                                        <p:cTn id="182" dur="500"/>
                                        <p:tgtEl>
                                          <p:spTgt spid="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 grpId="0" animBg="1" advAuto="0"/>
      <p:bldP spid="447" grpId="0" animBg="1" advAuto="0"/>
      <p:bldP spid="450" grpId="0" animBg="1" advAuto="0"/>
      <p:bldP spid="453" grpId="0" animBg="1" advAuto="0"/>
      <p:bldP spid="456" grpId="0" animBg="1" advAuto="0"/>
      <p:bldP spid="457" grpId="0" animBg="1" advAuto="0"/>
      <p:bldP spid="458" grpId="0" animBg="1" advAuto="0"/>
      <p:bldP spid="459" grpId="0" animBg="1" advAuto="0"/>
      <p:bldP spid="462" grpId="0" animBg="1" advAuto="0"/>
      <p:bldP spid="463" grpId="0" animBg="1" advAuto="0"/>
      <p:bldP spid="464" grpId="0" animBg="1" advAuto="0"/>
      <p:bldP spid="467" grpId="0" animBg="1" advAuto="0"/>
      <p:bldP spid="468" grpId="0" animBg="1" advAuto="0"/>
      <p:bldP spid="469" grpId="0" animBg="1" advAuto="0"/>
      <p:bldP spid="472" grpId="0" animBg="1" advAuto="0"/>
      <p:bldP spid="473" grpId="0" animBg="1" advAuto="0"/>
      <p:bldP spid="474" grpId="0" animBg="1" advAuto="0"/>
      <p:bldP spid="477" grpId="0" animBg="1" advAuto="0"/>
      <p:bldP spid="480" grpId="0" animBg="1" advAuto="0"/>
      <p:bldP spid="483" grpId="0" animBg="1" advAuto="0"/>
      <p:bldP spid="484" grpId="0" animBg="1" advAuto="0"/>
      <p:bldP spid="487" grpId="0" animBg="1" advAuto="0"/>
      <p:bldP spid="490" grpId="0" animBg="1" advAuto="0"/>
      <p:bldP spid="493" grpId="0" animBg="1" advAuto="0"/>
      <p:bldP spid="494" grpId="0" animBg="1" advAuto="0"/>
      <p:bldP spid="497" grpId="0" animBg="1" advAuto="0"/>
      <p:bldP spid="498" grpId="0" animBg="1" advAuto="0"/>
      <p:bldP spid="501" grpId="0" animBg="1" advAuto="0"/>
      <p:bldP spid="504" grpId="0" animBg="1" advAuto="0"/>
      <p:bldP spid="505" grpId="0" animBg="1" advAuto="0"/>
      <p:bldP spid="506" grpId="0" animBg="1" advAuto="0"/>
      <p:bldP spid="507" grpId="0" animBg="1" advAuto="0"/>
      <p:bldP spid="508" grpId="0" animBg="1" advAuto="0"/>
      <p:bldP spid="509" grpId="0" animBg="1" advAuto="0"/>
      <p:bldP spid="512" grpId="0" animBg="1" advAuto="0"/>
      <p:bldP spid="513" grpId="0" animBg="1" advAuto="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Recusación del Juez</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4 CuadroTexto"/>
          <p:cNvSpPr txBox="1"/>
          <p:nvPr/>
        </p:nvSpPr>
        <p:spPr>
          <a:xfrm>
            <a:off x="179512" y="332655"/>
            <a:ext cx="6624736" cy="4968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b="1">
                <a:solidFill>
                  <a:srgbClr val="FFC000"/>
                </a:solidFill>
              </a:defRPr>
            </a:pPr>
            <a:r>
              <a:t>Interposición</a:t>
            </a:r>
            <a:r>
              <a:rPr b="0">
                <a:solidFill>
                  <a:srgbClr val="FFFFFF"/>
                </a:solidFill>
              </a:rPr>
              <a:t>: La recusación del juez será admisible hasta antes de la calificación sobre la admisibilidad de las pruebas en la audiencia preliminar.</a:t>
            </a:r>
            <a:endParaRPr>
              <a:solidFill>
                <a:srgbClr val="FFFFFF"/>
              </a:solidFill>
            </a:endParaRPr>
          </a:p>
          <a:p>
            <a:pPr algn="just">
              <a:defRPr sz="2800">
                <a:solidFill>
                  <a:srgbClr val="FFFFFF"/>
                </a:solidFill>
              </a:defRPr>
            </a:pPr>
            <a:endParaRPr>
              <a:solidFill>
                <a:srgbClr val="FFFFFF"/>
              </a:solidFill>
            </a:endParaRPr>
          </a:p>
          <a:p>
            <a:pPr algn="just">
              <a:defRPr sz="2800" b="1">
                <a:solidFill>
                  <a:srgbClr val="FFC000"/>
                </a:solidFill>
              </a:defRPr>
            </a:pPr>
            <a:r>
              <a:t>Desenlace</a:t>
            </a:r>
            <a:r>
              <a:rPr b="0">
                <a:solidFill>
                  <a:srgbClr val="FFFFFF"/>
                </a:solidFill>
              </a:rPr>
              <a:t>: Si la recusación se declara fundada, será nulo lo actuado a partir del momento en que se interpuso la recusación.</a:t>
            </a:r>
          </a:p>
          <a:p>
            <a:pPr algn="just">
              <a:defRPr sz="2800">
                <a:solidFill>
                  <a:srgbClr val="FFFFFF"/>
                </a:solidFill>
              </a:defRPr>
            </a:pPr>
            <a:endParaRPr b="0">
              <a:solidFill>
                <a:srgbClr val="FFFFFF"/>
              </a:solidFill>
            </a:endParaRPr>
          </a:p>
          <a:p>
            <a:pPr algn="just">
              <a:defRPr sz="2800">
                <a:solidFill>
                  <a:srgbClr val="FFFFFF"/>
                </a:solidFill>
              </a:defRPr>
            </a:pPr>
            <a:endParaRPr b="0">
              <a:solidFill>
                <a:srgbClr val="FFFFFF"/>
              </a:solidFill>
            </a:endParaRPr>
          </a:p>
          <a:p>
            <a:pPr algn="just">
              <a:defRPr sz="2800">
                <a:solidFill>
                  <a:srgbClr val="FFFFFF"/>
                </a:solidFill>
              </a:defRPr>
            </a:pPr>
            <a:r>
              <a:t>El procedimiento previsto en el articulo 1390 bis 7 es el siguiente: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1" name="1 Rectángulo redondeado"/>
          <p:cNvGrpSpPr/>
          <p:nvPr/>
        </p:nvGrpSpPr>
        <p:grpSpPr>
          <a:xfrm>
            <a:off x="2123727" y="620687"/>
            <a:ext cx="2232249" cy="750742"/>
            <a:chOff x="0" y="0"/>
            <a:chExt cx="2232248" cy="750740"/>
          </a:xfrm>
        </p:grpSpPr>
        <p:sp>
          <p:nvSpPr>
            <p:cNvPr id="519" name="Rectángulo redondeado"/>
            <p:cNvSpPr/>
            <p:nvPr/>
          </p:nvSpPr>
          <p:spPr>
            <a:xfrm>
              <a:off x="0" y="0"/>
              <a:ext cx="2232249" cy="750741"/>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600" b="1"/>
              </a:pPr>
              <a:endParaRPr/>
            </a:p>
          </p:txBody>
        </p:sp>
        <p:sp>
          <p:nvSpPr>
            <p:cNvPr id="520" name="Recusación"/>
            <p:cNvSpPr txBox="1"/>
            <p:nvPr/>
          </p:nvSpPr>
          <p:spPr>
            <a:xfrm>
              <a:off x="36648" y="183600"/>
              <a:ext cx="2158952" cy="383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000" b="1"/>
              </a:lvl1pPr>
            </a:lstStyle>
            <a:p>
              <a:r>
                <a:t>Recusación</a:t>
              </a:r>
            </a:p>
          </p:txBody>
        </p:sp>
      </p:grpSp>
      <p:grpSp>
        <p:nvGrpSpPr>
          <p:cNvPr id="524" name="6 Rectángulo redondeado"/>
          <p:cNvGrpSpPr/>
          <p:nvPr/>
        </p:nvGrpSpPr>
        <p:grpSpPr>
          <a:xfrm>
            <a:off x="2149142" y="1844824"/>
            <a:ext cx="2311356" cy="465241"/>
            <a:chOff x="0" y="0"/>
            <a:chExt cx="2311355" cy="465240"/>
          </a:xfrm>
        </p:grpSpPr>
        <p:sp>
          <p:nvSpPr>
            <p:cNvPr id="522" name="Rectángulo redondeado"/>
            <p:cNvSpPr/>
            <p:nvPr/>
          </p:nvSpPr>
          <p:spPr>
            <a:xfrm>
              <a:off x="0" y="0"/>
              <a:ext cx="2311356" cy="465241"/>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b="1"/>
              </a:pPr>
              <a:endParaRPr/>
            </a:p>
          </p:txBody>
        </p:sp>
        <p:sp>
          <p:nvSpPr>
            <p:cNvPr id="523" name="Juez"/>
            <p:cNvSpPr txBox="1"/>
            <p:nvPr/>
          </p:nvSpPr>
          <p:spPr>
            <a:xfrm>
              <a:off x="22710" y="40850"/>
              <a:ext cx="2265935" cy="383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000" b="1"/>
              </a:lvl1pPr>
            </a:lstStyle>
            <a:p>
              <a:r>
                <a:t>Juez</a:t>
              </a:r>
            </a:p>
          </p:txBody>
        </p:sp>
      </p:grpSp>
      <p:grpSp>
        <p:nvGrpSpPr>
          <p:cNvPr id="527" name="7 Rectángulo redondeado"/>
          <p:cNvGrpSpPr/>
          <p:nvPr/>
        </p:nvGrpSpPr>
        <p:grpSpPr>
          <a:xfrm>
            <a:off x="1891226" y="2708919"/>
            <a:ext cx="3147459" cy="504057"/>
            <a:chOff x="0" y="34991"/>
            <a:chExt cx="3147458" cy="504056"/>
          </a:xfrm>
        </p:grpSpPr>
        <p:sp>
          <p:nvSpPr>
            <p:cNvPr id="525" name="Rectángulo redondeado"/>
            <p:cNvSpPr/>
            <p:nvPr/>
          </p:nvSpPr>
          <p:spPr>
            <a:xfrm>
              <a:off x="0" y="34991"/>
              <a:ext cx="3147459" cy="504058"/>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526" name="Remite testimonio al Tribunal Superior"/>
            <p:cNvSpPr txBox="1"/>
            <p:nvPr/>
          </p:nvSpPr>
          <p:spPr>
            <a:xfrm>
              <a:off x="24606" y="127000"/>
              <a:ext cx="3098246" cy="320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Remite testimonio al Tribunal Superior</a:t>
              </a:r>
            </a:p>
          </p:txBody>
        </p:sp>
      </p:grpSp>
      <p:grpSp>
        <p:nvGrpSpPr>
          <p:cNvPr id="530" name="11 Rectángulo redondeado"/>
          <p:cNvGrpSpPr/>
          <p:nvPr/>
        </p:nvGrpSpPr>
        <p:grpSpPr>
          <a:xfrm>
            <a:off x="4788024" y="188790"/>
            <a:ext cx="1872209" cy="548641"/>
            <a:chOff x="0" y="12699"/>
            <a:chExt cx="1872208" cy="548640"/>
          </a:xfrm>
        </p:grpSpPr>
        <p:sp>
          <p:nvSpPr>
            <p:cNvPr id="528" name="Rectángulo redondeado"/>
            <p:cNvSpPr/>
            <p:nvPr/>
          </p:nvSpPr>
          <p:spPr>
            <a:xfrm>
              <a:off x="0" y="86687"/>
              <a:ext cx="1872209" cy="400665"/>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just">
                <a:defRPr sz="1600"/>
              </a:pPr>
              <a:endParaRPr/>
            </a:p>
          </p:txBody>
        </p:sp>
        <p:sp>
          <p:nvSpPr>
            <p:cNvPr id="529" name="Se interpone ante el juez"/>
            <p:cNvSpPr txBox="1"/>
            <p:nvPr/>
          </p:nvSpPr>
          <p:spPr>
            <a:xfrm>
              <a:off x="19558" y="12700"/>
              <a:ext cx="1833092"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just">
                <a:defRPr sz="1600"/>
              </a:lvl1pPr>
            </a:lstStyle>
            <a:p>
              <a:r>
                <a:t>Se interpone ante el juez</a:t>
              </a:r>
            </a:p>
          </p:txBody>
        </p:sp>
      </p:grpSp>
      <p:grpSp>
        <p:nvGrpSpPr>
          <p:cNvPr id="533" name="12 Rectángulo redondeado"/>
          <p:cNvGrpSpPr/>
          <p:nvPr/>
        </p:nvGrpSpPr>
        <p:grpSpPr>
          <a:xfrm>
            <a:off x="4788024" y="777240"/>
            <a:ext cx="1944217" cy="548641"/>
            <a:chOff x="0" y="12700"/>
            <a:chExt cx="1944216" cy="548640"/>
          </a:xfrm>
        </p:grpSpPr>
        <p:sp>
          <p:nvSpPr>
            <p:cNvPr id="531" name="Rectángulo redondeado"/>
            <p:cNvSpPr/>
            <p:nvPr/>
          </p:nvSpPr>
          <p:spPr>
            <a:xfrm>
              <a:off x="0" y="34991"/>
              <a:ext cx="1944217" cy="504058"/>
            </a:xfrm>
            <a:prstGeom prst="roundRect">
              <a:avLst>
                <a:gd name="adj" fmla="val 16667"/>
              </a:avLst>
            </a:prstGeom>
            <a:solidFill>
              <a:srgbClr val="FFFFFF"/>
            </a:solidFill>
            <a:ln w="19050" cap="flat">
              <a:solidFill>
                <a:schemeClr val="accent1"/>
              </a:solidFill>
              <a:prstDash val="solid"/>
              <a:round/>
            </a:ln>
            <a:effectLst/>
          </p:spPr>
          <p:txBody>
            <a:bodyPr wrap="square" lIns="45719" tIns="45719" rIns="45719" bIns="45719" numCol="1" anchor="ctr">
              <a:noAutofit/>
            </a:bodyPr>
            <a:lstStyle/>
            <a:p>
              <a:pPr algn="just">
                <a:defRPr sz="1400"/>
              </a:pPr>
              <a:endParaRPr/>
            </a:p>
          </p:txBody>
        </p:sp>
        <p:sp>
          <p:nvSpPr>
            <p:cNvPr id="532" name="Expresando la causa que la funde"/>
            <p:cNvSpPr txBox="1"/>
            <p:nvPr/>
          </p:nvSpPr>
          <p:spPr>
            <a:xfrm>
              <a:off x="24605" y="12700"/>
              <a:ext cx="1895006"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just">
                <a:defRPr sz="1600"/>
              </a:lvl1pPr>
            </a:lstStyle>
            <a:p>
              <a:r>
                <a:t>Expresando la causa que la funde</a:t>
              </a:r>
            </a:p>
          </p:txBody>
        </p:sp>
      </p:grpSp>
      <p:sp>
        <p:nvSpPr>
          <p:cNvPr id="534" name="33 Conector recto de flecha"/>
          <p:cNvSpPr/>
          <p:nvPr/>
        </p:nvSpPr>
        <p:spPr>
          <a:xfrm>
            <a:off x="3309846" y="1390873"/>
            <a:ext cx="967" cy="436749"/>
          </a:xfrm>
          <a:prstGeom prst="line">
            <a:avLst/>
          </a:prstGeom>
          <a:ln w="38100">
            <a:solidFill>
              <a:srgbClr val="FFFF00"/>
            </a:solidFill>
            <a:tailEnd type="triangle"/>
          </a:ln>
        </p:spPr>
        <p:txBody>
          <a:bodyPr lIns="45719" rIns="45719"/>
          <a:lstStyle/>
          <a:p>
            <a:endParaRPr/>
          </a:p>
        </p:txBody>
      </p:sp>
      <p:sp>
        <p:nvSpPr>
          <p:cNvPr id="535" name="34 Conector recto de flecha"/>
          <p:cNvSpPr/>
          <p:nvPr/>
        </p:nvSpPr>
        <p:spPr>
          <a:xfrm flipH="1">
            <a:off x="3347863" y="2348880"/>
            <a:ext cx="7105" cy="362997"/>
          </a:xfrm>
          <a:prstGeom prst="line">
            <a:avLst/>
          </a:prstGeom>
          <a:ln w="38100">
            <a:solidFill>
              <a:srgbClr val="FFFF00"/>
            </a:solidFill>
            <a:tailEnd type="triangle"/>
          </a:ln>
        </p:spPr>
        <p:txBody>
          <a:bodyPr lIns="45719" rIns="45719"/>
          <a:lstStyle/>
          <a:p>
            <a:endParaRPr/>
          </a:p>
        </p:txBody>
      </p:sp>
      <p:grpSp>
        <p:nvGrpSpPr>
          <p:cNvPr id="538" name="37 Rectángulo redondeado"/>
          <p:cNvGrpSpPr/>
          <p:nvPr/>
        </p:nvGrpSpPr>
        <p:grpSpPr>
          <a:xfrm>
            <a:off x="4752020" y="1390873"/>
            <a:ext cx="2016225" cy="813992"/>
            <a:chOff x="0" y="675"/>
            <a:chExt cx="2016224" cy="813990"/>
          </a:xfrm>
        </p:grpSpPr>
        <p:sp>
          <p:nvSpPr>
            <p:cNvPr id="536" name="Rectángulo redondeado"/>
            <p:cNvSpPr/>
            <p:nvPr/>
          </p:nvSpPr>
          <p:spPr>
            <a:xfrm>
              <a:off x="0" y="675"/>
              <a:ext cx="2016225" cy="813991"/>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just">
                <a:defRPr sz="1400"/>
              </a:pPr>
              <a:endParaRPr/>
            </a:p>
          </p:txBody>
        </p:sp>
        <p:sp>
          <p:nvSpPr>
            <p:cNvPr id="537" name="No suspende el procedimiento (art. 1139 C.C)"/>
            <p:cNvSpPr txBox="1"/>
            <p:nvPr/>
          </p:nvSpPr>
          <p:spPr>
            <a:xfrm>
              <a:off x="39736" y="19050"/>
              <a:ext cx="1936752" cy="777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just">
                <a:defRPr sz="1600"/>
              </a:pPr>
              <a:r>
                <a:t>No suspende el procedimiento (art. 1139 C.C</a:t>
              </a:r>
              <a:r>
                <a:rPr sz="1400"/>
                <a:t>)</a:t>
              </a:r>
            </a:p>
          </p:txBody>
        </p:sp>
      </p:grpSp>
      <p:sp>
        <p:nvSpPr>
          <p:cNvPr id="539" name="51 Abrir llave"/>
          <p:cNvSpPr/>
          <p:nvPr/>
        </p:nvSpPr>
        <p:spPr>
          <a:xfrm>
            <a:off x="4427983" y="198934"/>
            <a:ext cx="288033" cy="157388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453"/>
                  <a:pt x="10800" y="21271"/>
                </a:cubicBezTo>
                <a:lnTo>
                  <a:pt x="10800" y="11129"/>
                </a:lnTo>
                <a:cubicBezTo>
                  <a:pt x="10800" y="10947"/>
                  <a:pt x="5965" y="10800"/>
                  <a:pt x="0" y="10800"/>
                </a:cubicBezTo>
                <a:cubicBezTo>
                  <a:pt x="5965" y="10800"/>
                  <a:pt x="10800" y="10653"/>
                  <a:pt x="10800" y="10471"/>
                </a:cubicBezTo>
                <a:lnTo>
                  <a:pt x="10800" y="329"/>
                </a:lnTo>
                <a:cubicBezTo>
                  <a:pt x="10800" y="147"/>
                  <a:pt x="15635" y="0"/>
                  <a:pt x="21600" y="0"/>
                </a:cubicBezTo>
              </a:path>
            </a:pathLst>
          </a:custGeom>
          <a:ln w="38100">
            <a:solidFill>
              <a:srgbClr val="FFFFFF"/>
            </a:solidFill>
          </a:ln>
        </p:spPr>
        <p:txBody>
          <a:bodyPr lIns="45719" rIns="45719" anchor="ctr"/>
          <a:lstStyle/>
          <a:p>
            <a:pPr algn="ctr"/>
            <a:endParaRPr/>
          </a:p>
        </p:txBody>
      </p:sp>
      <p:sp>
        <p:nvSpPr>
          <p:cNvPr id="540" name="61 Conector recto de flecha"/>
          <p:cNvSpPr/>
          <p:nvPr/>
        </p:nvSpPr>
        <p:spPr>
          <a:xfrm flipH="1">
            <a:off x="3357604" y="3212975"/>
            <a:ext cx="966" cy="360041"/>
          </a:xfrm>
          <a:prstGeom prst="line">
            <a:avLst/>
          </a:prstGeom>
          <a:ln w="38100">
            <a:solidFill>
              <a:srgbClr val="FFFF00"/>
            </a:solidFill>
            <a:tailEnd type="triangle"/>
          </a:ln>
        </p:spPr>
        <p:txBody>
          <a:bodyPr lIns="45719" rIns="45719"/>
          <a:lstStyle/>
          <a:p>
            <a:endParaRPr/>
          </a:p>
        </p:txBody>
      </p:sp>
      <p:grpSp>
        <p:nvGrpSpPr>
          <p:cNvPr id="543" name="44 Rectángulo redondeado"/>
          <p:cNvGrpSpPr/>
          <p:nvPr/>
        </p:nvGrpSpPr>
        <p:grpSpPr>
          <a:xfrm>
            <a:off x="630274" y="4403588"/>
            <a:ext cx="1781487" cy="753604"/>
            <a:chOff x="0" y="30868"/>
            <a:chExt cx="1781485" cy="753602"/>
          </a:xfrm>
        </p:grpSpPr>
        <p:sp>
          <p:nvSpPr>
            <p:cNvPr id="541" name="Rectángulo redondeado"/>
            <p:cNvSpPr/>
            <p:nvPr/>
          </p:nvSpPr>
          <p:spPr>
            <a:xfrm>
              <a:off x="0" y="30868"/>
              <a:ext cx="1781486" cy="753604"/>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542" name="Declara inadmisible o improcedente"/>
            <p:cNvSpPr txBox="1"/>
            <p:nvPr/>
          </p:nvSpPr>
          <p:spPr>
            <a:xfrm>
              <a:off x="36788" y="133349"/>
              <a:ext cx="1707909"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Declara </a:t>
              </a:r>
              <a:r>
                <a:rPr b="1"/>
                <a:t>inadmisible o improcedente</a:t>
              </a:r>
            </a:p>
          </p:txBody>
        </p:sp>
      </p:grpSp>
      <p:sp>
        <p:nvSpPr>
          <p:cNvPr id="544" name="39 Conector recto de flecha"/>
          <p:cNvSpPr/>
          <p:nvPr/>
        </p:nvSpPr>
        <p:spPr>
          <a:xfrm flipH="1">
            <a:off x="867522" y="5229199"/>
            <a:ext cx="400059" cy="360041"/>
          </a:xfrm>
          <a:prstGeom prst="line">
            <a:avLst/>
          </a:prstGeom>
          <a:ln w="38100">
            <a:solidFill>
              <a:srgbClr val="FFFF00"/>
            </a:solidFill>
            <a:tailEnd type="triangle"/>
          </a:ln>
        </p:spPr>
        <p:txBody>
          <a:bodyPr lIns="45719" rIns="45719"/>
          <a:lstStyle/>
          <a:p>
            <a:endParaRPr/>
          </a:p>
        </p:txBody>
      </p:sp>
      <p:grpSp>
        <p:nvGrpSpPr>
          <p:cNvPr id="547" name="45 Rectángulo redondeado"/>
          <p:cNvGrpSpPr/>
          <p:nvPr/>
        </p:nvGrpSpPr>
        <p:grpSpPr>
          <a:xfrm>
            <a:off x="2260644" y="3573016"/>
            <a:ext cx="2311356" cy="465241"/>
            <a:chOff x="0" y="0"/>
            <a:chExt cx="2311355" cy="465240"/>
          </a:xfrm>
        </p:grpSpPr>
        <p:sp>
          <p:nvSpPr>
            <p:cNvPr id="545" name="Rectángulo redondeado"/>
            <p:cNvSpPr/>
            <p:nvPr/>
          </p:nvSpPr>
          <p:spPr>
            <a:xfrm>
              <a:off x="0" y="0"/>
              <a:ext cx="2311356" cy="465241"/>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b="1"/>
              </a:pPr>
              <a:endParaRPr/>
            </a:p>
          </p:txBody>
        </p:sp>
        <p:sp>
          <p:nvSpPr>
            <p:cNvPr id="546" name="Tribunal"/>
            <p:cNvSpPr txBox="1"/>
            <p:nvPr/>
          </p:nvSpPr>
          <p:spPr>
            <a:xfrm>
              <a:off x="22710" y="40850"/>
              <a:ext cx="2265935" cy="383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000" b="1"/>
              </a:lvl1pPr>
            </a:lstStyle>
            <a:p>
              <a:r>
                <a:t>Tribunal</a:t>
              </a:r>
            </a:p>
          </p:txBody>
        </p:sp>
      </p:grpSp>
      <p:sp>
        <p:nvSpPr>
          <p:cNvPr id="548" name="47 Abrir llave"/>
          <p:cNvSpPr/>
          <p:nvPr/>
        </p:nvSpPr>
        <p:spPr>
          <a:xfrm rot="5400000">
            <a:off x="3314432" y="2315449"/>
            <a:ext cx="288033" cy="381127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39"/>
                  <a:pt x="10800" y="21464"/>
                </a:cubicBezTo>
                <a:lnTo>
                  <a:pt x="10800" y="10936"/>
                </a:lnTo>
                <a:cubicBezTo>
                  <a:pt x="10800" y="10861"/>
                  <a:pt x="5965" y="10800"/>
                  <a:pt x="0" y="10800"/>
                </a:cubicBezTo>
                <a:cubicBezTo>
                  <a:pt x="5965" y="10800"/>
                  <a:pt x="10800" y="10739"/>
                  <a:pt x="10800" y="10664"/>
                </a:cubicBezTo>
                <a:lnTo>
                  <a:pt x="10800" y="136"/>
                </a:lnTo>
                <a:cubicBezTo>
                  <a:pt x="10800" y="61"/>
                  <a:pt x="15635" y="0"/>
                  <a:pt x="21600" y="0"/>
                </a:cubicBezTo>
              </a:path>
            </a:pathLst>
          </a:custGeom>
          <a:ln w="38100">
            <a:solidFill>
              <a:srgbClr val="FFFF00"/>
            </a:solidFill>
          </a:ln>
        </p:spPr>
        <p:txBody>
          <a:bodyPr lIns="45719" rIns="45719" anchor="ctr"/>
          <a:lstStyle/>
          <a:p>
            <a:pPr algn="ctr"/>
            <a:endParaRPr/>
          </a:p>
        </p:txBody>
      </p:sp>
      <p:grpSp>
        <p:nvGrpSpPr>
          <p:cNvPr id="551" name="48 Rectángulo redondeado"/>
          <p:cNvGrpSpPr/>
          <p:nvPr/>
        </p:nvGrpSpPr>
        <p:grpSpPr>
          <a:xfrm>
            <a:off x="4833384" y="4403588"/>
            <a:ext cx="1781486" cy="753604"/>
            <a:chOff x="0" y="0"/>
            <a:chExt cx="1781485" cy="753602"/>
          </a:xfrm>
        </p:grpSpPr>
        <p:sp>
          <p:nvSpPr>
            <p:cNvPr id="549" name="Rectángulo redondeado"/>
            <p:cNvSpPr/>
            <p:nvPr/>
          </p:nvSpPr>
          <p:spPr>
            <a:xfrm>
              <a:off x="0" y="0"/>
              <a:ext cx="1781486" cy="753603"/>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550" name="Declara fundada la recusación"/>
            <p:cNvSpPr txBox="1"/>
            <p:nvPr/>
          </p:nvSpPr>
          <p:spPr>
            <a:xfrm>
              <a:off x="36788" y="102481"/>
              <a:ext cx="1707909"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Declara </a:t>
              </a:r>
              <a:r>
                <a:rPr b="1"/>
                <a:t>fundada</a:t>
              </a:r>
              <a:r>
                <a:t> la recusación</a:t>
              </a:r>
            </a:p>
          </p:txBody>
        </p:sp>
      </p:grpSp>
      <p:grpSp>
        <p:nvGrpSpPr>
          <p:cNvPr id="554" name="52 Rectángulo redondeado"/>
          <p:cNvGrpSpPr/>
          <p:nvPr/>
        </p:nvGrpSpPr>
        <p:grpSpPr>
          <a:xfrm>
            <a:off x="182231" y="5661247"/>
            <a:ext cx="1370579" cy="864097"/>
            <a:chOff x="0" y="0"/>
            <a:chExt cx="1370577" cy="864095"/>
          </a:xfrm>
        </p:grpSpPr>
        <p:sp>
          <p:nvSpPr>
            <p:cNvPr id="552" name="Rectángulo redondeado"/>
            <p:cNvSpPr/>
            <p:nvPr/>
          </p:nvSpPr>
          <p:spPr>
            <a:xfrm>
              <a:off x="0" y="0"/>
              <a:ext cx="1370578" cy="864096"/>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553" name="Sanción pecuniaria (Art. 1147)"/>
            <p:cNvSpPr txBox="1"/>
            <p:nvPr/>
          </p:nvSpPr>
          <p:spPr>
            <a:xfrm>
              <a:off x="42181" y="43428"/>
              <a:ext cx="1286216" cy="777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Sanción pecuniaria (Art. 1147)</a:t>
              </a:r>
            </a:p>
          </p:txBody>
        </p:sp>
      </p:grpSp>
      <p:sp>
        <p:nvSpPr>
          <p:cNvPr id="555" name="53 Conector recto de flecha"/>
          <p:cNvSpPr/>
          <p:nvPr/>
        </p:nvSpPr>
        <p:spPr>
          <a:xfrm>
            <a:off x="1891226" y="5229199"/>
            <a:ext cx="369420" cy="432049"/>
          </a:xfrm>
          <a:prstGeom prst="line">
            <a:avLst/>
          </a:prstGeom>
          <a:ln w="38100">
            <a:solidFill>
              <a:srgbClr val="FFFF00"/>
            </a:solidFill>
            <a:tailEnd type="triangle"/>
          </a:ln>
        </p:spPr>
        <p:txBody>
          <a:bodyPr lIns="45719" rIns="45719"/>
          <a:lstStyle/>
          <a:p>
            <a:endParaRPr/>
          </a:p>
        </p:txBody>
      </p:sp>
      <p:grpSp>
        <p:nvGrpSpPr>
          <p:cNvPr id="558" name="54 Rectángulo redondeado"/>
          <p:cNvGrpSpPr/>
          <p:nvPr/>
        </p:nvGrpSpPr>
        <p:grpSpPr>
          <a:xfrm>
            <a:off x="1726470" y="5661247"/>
            <a:ext cx="1370579" cy="864097"/>
            <a:chOff x="0" y="0"/>
            <a:chExt cx="1370577" cy="864095"/>
          </a:xfrm>
        </p:grpSpPr>
        <p:sp>
          <p:nvSpPr>
            <p:cNvPr id="556" name="Rectángulo redondeado"/>
            <p:cNvSpPr/>
            <p:nvPr/>
          </p:nvSpPr>
          <p:spPr>
            <a:xfrm>
              <a:off x="0" y="0"/>
              <a:ext cx="1370578" cy="864096"/>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557" name="Se comunica resolución al juzgado"/>
            <p:cNvSpPr txBox="1"/>
            <p:nvPr/>
          </p:nvSpPr>
          <p:spPr>
            <a:xfrm>
              <a:off x="42181" y="43428"/>
              <a:ext cx="1286216" cy="777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Se comunica resolución al juzgado</a:t>
              </a:r>
            </a:p>
          </p:txBody>
        </p:sp>
      </p:grpSp>
      <p:sp>
        <p:nvSpPr>
          <p:cNvPr id="559" name="55 Conector recto de flecha"/>
          <p:cNvSpPr/>
          <p:nvPr/>
        </p:nvSpPr>
        <p:spPr>
          <a:xfrm>
            <a:off x="5508104" y="5193196"/>
            <a:ext cx="1" cy="324037"/>
          </a:xfrm>
          <a:prstGeom prst="line">
            <a:avLst/>
          </a:prstGeom>
          <a:ln w="38100">
            <a:solidFill>
              <a:srgbClr val="FFFF00"/>
            </a:solidFill>
            <a:tailEnd type="triangle"/>
          </a:ln>
        </p:spPr>
        <p:txBody>
          <a:bodyPr lIns="45719" rIns="45719"/>
          <a:lstStyle/>
          <a:p>
            <a:endParaRPr/>
          </a:p>
        </p:txBody>
      </p:sp>
      <p:grpSp>
        <p:nvGrpSpPr>
          <p:cNvPr id="562" name="63 Rectángulo redondeado"/>
          <p:cNvGrpSpPr/>
          <p:nvPr/>
        </p:nvGrpSpPr>
        <p:grpSpPr>
          <a:xfrm>
            <a:off x="3707903" y="5589239"/>
            <a:ext cx="3086508" cy="1008113"/>
            <a:chOff x="0" y="144913"/>
            <a:chExt cx="3086506" cy="1008112"/>
          </a:xfrm>
        </p:grpSpPr>
        <p:sp>
          <p:nvSpPr>
            <p:cNvPr id="560" name="Rectángulo redondeado"/>
            <p:cNvSpPr/>
            <p:nvPr/>
          </p:nvSpPr>
          <p:spPr>
            <a:xfrm>
              <a:off x="0" y="144913"/>
              <a:ext cx="3086507" cy="1008114"/>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2000"/>
              </a:pPr>
              <a:endParaRPr/>
            </a:p>
          </p:txBody>
        </p:sp>
        <p:sp>
          <p:nvSpPr>
            <p:cNvPr id="561" name="Se comunica al juzgado para que remita los autos al juez que corresponda así como el termino de remisión de los mismos. (1148)"/>
            <p:cNvSpPr txBox="1"/>
            <p:nvPr/>
          </p:nvSpPr>
          <p:spPr>
            <a:xfrm>
              <a:off x="49211" y="146050"/>
              <a:ext cx="2988085" cy="1005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600"/>
              </a:lvl1pPr>
            </a:lstStyle>
            <a:p>
              <a:r>
                <a:t>Se comunica al juzgado para que remita los autos al juez que corresponda así como el termino de remisión de los mismos. (1148)</a:t>
              </a:r>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521"/>
                                        </p:tgtEl>
                                        <p:attrNameLst>
                                          <p:attrName>style.visibility</p:attrName>
                                        </p:attrNameLst>
                                      </p:cBhvr>
                                      <p:to>
                                        <p:strVal val="visible"/>
                                      </p:to>
                                    </p:set>
                                    <p:animEffect transition="in" filter="dissolve">
                                      <p:cBhvr>
                                        <p:cTn id="7" dur="500"/>
                                        <p:tgtEl>
                                          <p:spTgt spid="5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539"/>
                                        </p:tgtEl>
                                        <p:attrNameLst>
                                          <p:attrName>style.visibility</p:attrName>
                                        </p:attrNameLst>
                                      </p:cBhvr>
                                      <p:to>
                                        <p:strVal val="visible"/>
                                      </p:to>
                                    </p:set>
                                    <p:animEffect transition="in" filter="dissolve">
                                      <p:cBhvr>
                                        <p:cTn id="12" dur="500"/>
                                        <p:tgtEl>
                                          <p:spTgt spid="53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530"/>
                                        </p:tgtEl>
                                        <p:attrNameLst>
                                          <p:attrName>style.visibility</p:attrName>
                                        </p:attrNameLst>
                                      </p:cBhvr>
                                      <p:to>
                                        <p:strVal val="visible"/>
                                      </p:to>
                                    </p:set>
                                    <p:animEffect transition="in" filter="dissolve">
                                      <p:cBhvr>
                                        <p:cTn id="17" dur="500"/>
                                        <p:tgtEl>
                                          <p:spTgt spid="5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533"/>
                                        </p:tgtEl>
                                        <p:attrNameLst>
                                          <p:attrName>style.visibility</p:attrName>
                                        </p:attrNameLst>
                                      </p:cBhvr>
                                      <p:to>
                                        <p:strVal val="visible"/>
                                      </p:to>
                                    </p:set>
                                    <p:animEffect transition="in" filter="dissolve">
                                      <p:cBhvr>
                                        <p:cTn id="22" dur="500"/>
                                        <p:tgtEl>
                                          <p:spTgt spid="53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538"/>
                                        </p:tgtEl>
                                        <p:attrNameLst>
                                          <p:attrName>style.visibility</p:attrName>
                                        </p:attrNameLst>
                                      </p:cBhvr>
                                      <p:to>
                                        <p:strVal val="visible"/>
                                      </p:to>
                                    </p:set>
                                    <p:animEffect transition="in" filter="dissolve">
                                      <p:cBhvr>
                                        <p:cTn id="27" dur="500"/>
                                        <p:tgtEl>
                                          <p:spTgt spid="53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534"/>
                                        </p:tgtEl>
                                        <p:attrNameLst>
                                          <p:attrName>style.visibility</p:attrName>
                                        </p:attrNameLst>
                                      </p:cBhvr>
                                      <p:to>
                                        <p:strVal val="visible"/>
                                      </p:to>
                                    </p:set>
                                    <p:animEffect transition="in" filter="dissolve">
                                      <p:cBhvr>
                                        <p:cTn id="32" dur="500"/>
                                        <p:tgtEl>
                                          <p:spTgt spid="53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524"/>
                                        </p:tgtEl>
                                        <p:attrNameLst>
                                          <p:attrName>style.visibility</p:attrName>
                                        </p:attrNameLst>
                                      </p:cBhvr>
                                      <p:to>
                                        <p:strVal val="visible"/>
                                      </p:to>
                                    </p:set>
                                    <p:animEffect transition="in" filter="dissolve">
                                      <p:cBhvr>
                                        <p:cTn id="37" dur="500"/>
                                        <p:tgtEl>
                                          <p:spTgt spid="52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535"/>
                                        </p:tgtEl>
                                        <p:attrNameLst>
                                          <p:attrName>style.visibility</p:attrName>
                                        </p:attrNameLst>
                                      </p:cBhvr>
                                      <p:to>
                                        <p:strVal val="visible"/>
                                      </p:to>
                                    </p:set>
                                    <p:animEffect transition="in" filter="dissolve">
                                      <p:cBhvr>
                                        <p:cTn id="42" dur="500"/>
                                        <p:tgtEl>
                                          <p:spTgt spid="53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0" nodeType="clickEffect">
                                  <p:stCondLst>
                                    <p:cond delay="0"/>
                                  </p:stCondLst>
                                  <p:iterate>
                                    <p:tmAbs val="0"/>
                                  </p:iterate>
                                  <p:childTnLst>
                                    <p:set>
                                      <p:cBhvr>
                                        <p:cTn id="46" fill="hold"/>
                                        <p:tgtEl>
                                          <p:spTgt spid="527"/>
                                        </p:tgtEl>
                                        <p:attrNameLst>
                                          <p:attrName>style.visibility</p:attrName>
                                        </p:attrNameLst>
                                      </p:cBhvr>
                                      <p:to>
                                        <p:strVal val="visible"/>
                                      </p:to>
                                    </p:set>
                                    <p:animEffect transition="in" filter="dissolve">
                                      <p:cBhvr>
                                        <p:cTn id="47" dur="500"/>
                                        <p:tgtEl>
                                          <p:spTgt spid="52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fill="hold" grpId="0" nodeType="clickEffect">
                                  <p:stCondLst>
                                    <p:cond delay="0"/>
                                  </p:stCondLst>
                                  <p:iterate>
                                    <p:tmAbs val="0"/>
                                  </p:iterate>
                                  <p:childTnLst>
                                    <p:set>
                                      <p:cBhvr>
                                        <p:cTn id="51" fill="hold"/>
                                        <p:tgtEl>
                                          <p:spTgt spid="540"/>
                                        </p:tgtEl>
                                        <p:attrNameLst>
                                          <p:attrName>style.visibility</p:attrName>
                                        </p:attrNameLst>
                                      </p:cBhvr>
                                      <p:to>
                                        <p:strVal val="visible"/>
                                      </p:to>
                                    </p:set>
                                    <p:animEffect transition="in" filter="dissolve">
                                      <p:cBhvr>
                                        <p:cTn id="52" dur="500"/>
                                        <p:tgtEl>
                                          <p:spTgt spid="540"/>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fill="hold" grpId="0" nodeType="clickEffect">
                                  <p:stCondLst>
                                    <p:cond delay="0"/>
                                  </p:stCondLst>
                                  <p:iterate>
                                    <p:tmAbs val="0"/>
                                  </p:iterate>
                                  <p:childTnLst>
                                    <p:set>
                                      <p:cBhvr>
                                        <p:cTn id="56" fill="hold"/>
                                        <p:tgtEl>
                                          <p:spTgt spid="547"/>
                                        </p:tgtEl>
                                        <p:attrNameLst>
                                          <p:attrName>style.visibility</p:attrName>
                                        </p:attrNameLst>
                                      </p:cBhvr>
                                      <p:to>
                                        <p:strVal val="visible"/>
                                      </p:to>
                                    </p:set>
                                    <p:animEffect transition="in" filter="dissolve">
                                      <p:cBhvr>
                                        <p:cTn id="57" dur="500"/>
                                        <p:tgtEl>
                                          <p:spTgt spid="54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fill="hold" grpId="0" nodeType="clickEffect">
                                  <p:stCondLst>
                                    <p:cond delay="0"/>
                                  </p:stCondLst>
                                  <p:iterate>
                                    <p:tmAbs val="0"/>
                                  </p:iterate>
                                  <p:childTnLst>
                                    <p:set>
                                      <p:cBhvr>
                                        <p:cTn id="61" fill="hold"/>
                                        <p:tgtEl>
                                          <p:spTgt spid="548"/>
                                        </p:tgtEl>
                                        <p:attrNameLst>
                                          <p:attrName>style.visibility</p:attrName>
                                        </p:attrNameLst>
                                      </p:cBhvr>
                                      <p:to>
                                        <p:strVal val="visible"/>
                                      </p:to>
                                    </p:set>
                                    <p:animEffect transition="in" filter="dissolve">
                                      <p:cBhvr>
                                        <p:cTn id="62" dur="500"/>
                                        <p:tgtEl>
                                          <p:spTgt spid="54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fill="hold" grpId="0" nodeType="clickEffect">
                                  <p:stCondLst>
                                    <p:cond delay="0"/>
                                  </p:stCondLst>
                                  <p:iterate>
                                    <p:tmAbs val="0"/>
                                  </p:iterate>
                                  <p:childTnLst>
                                    <p:set>
                                      <p:cBhvr>
                                        <p:cTn id="66" fill="hold"/>
                                        <p:tgtEl>
                                          <p:spTgt spid="543"/>
                                        </p:tgtEl>
                                        <p:attrNameLst>
                                          <p:attrName>style.visibility</p:attrName>
                                        </p:attrNameLst>
                                      </p:cBhvr>
                                      <p:to>
                                        <p:strVal val="visible"/>
                                      </p:to>
                                    </p:set>
                                    <p:animEffect transition="in" filter="dissolve">
                                      <p:cBhvr>
                                        <p:cTn id="67" dur="500"/>
                                        <p:tgtEl>
                                          <p:spTgt spid="543"/>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fill="hold" grpId="0" nodeType="clickEffect">
                                  <p:stCondLst>
                                    <p:cond delay="0"/>
                                  </p:stCondLst>
                                  <p:iterate>
                                    <p:tmAbs val="0"/>
                                  </p:iterate>
                                  <p:childTnLst>
                                    <p:set>
                                      <p:cBhvr>
                                        <p:cTn id="71" fill="hold"/>
                                        <p:tgtEl>
                                          <p:spTgt spid="544"/>
                                        </p:tgtEl>
                                        <p:attrNameLst>
                                          <p:attrName>style.visibility</p:attrName>
                                        </p:attrNameLst>
                                      </p:cBhvr>
                                      <p:to>
                                        <p:strVal val="visible"/>
                                      </p:to>
                                    </p:set>
                                    <p:animEffect transition="in" filter="dissolve">
                                      <p:cBhvr>
                                        <p:cTn id="72" dur="500"/>
                                        <p:tgtEl>
                                          <p:spTgt spid="544"/>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fill="hold" grpId="0" nodeType="clickEffect">
                                  <p:stCondLst>
                                    <p:cond delay="0"/>
                                  </p:stCondLst>
                                  <p:iterate>
                                    <p:tmAbs val="0"/>
                                  </p:iterate>
                                  <p:childTnLst>
                                    <p:set>
                                      <p:cBhvr>
                                        <p:cTn id="76" fill="hold"/>
                                        <p:tgtEl>
                                          <p:spTgt spid="554"/>
                                        </p:tgtEl>
                                        <p:attrNameLst>
                                          <p:attrName>style.visibility</p:attrName>
                                        </p:attrNameLst>
                                      </p:cBhvr>
                                      <p:to>
                                        <p:strVal val="visible"/>
                                      </p:to>
                                    </p:set>
                                    <p:animEffect transition="in" filter="dissolve">
                                      <p:cBhvr>
                                        <p:cTn id="77" dur="500"/>
                                        <p:tgtEl>
                                          <p:spTgt spid="554"/>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fill="hold" grpId="0" nodeType="clickEffect">
                                  <p:stCondLst>
                                    <p:cond delay="0"/>
                                  </p:stCondLst>
                                  <p:iterate>
                                    <p:tmAbs val="0"/>
                                  </p:iterate>
                                  <p:childTnLst>
                                    <p:set>
                                      <p:cBhvr>
                                        <p:cTn id="81" fill="hold"/>
                                        <p:tgtEl>
                                          <p:spTgt spid="555"/>
                                        </p:tgtEl>
                                        <p:attrNameLst>
                                          <p:attrName>style.visibility</p:attrName>
                                        </p:attrNameLst>
                                      </p:cBhvr>
                                      <p:to>
                                        <p:strVal val="visible"/>
                                      </p:to>
                                    </p:set>
                                    <p:animEffect transition="in" filter="dissolve">
                                      <p:cBhvr>
                                        <p:cTn id="82" dur="500"/>
                                        <p:tgtEl>
                                          <p:spTgt spid="555"/>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fill="hold" grpId="0" nodeType="clickEffect">
                                  <p:stCondLst>
                                    <p:cond delay="0"/>
                                  </p:stCondLst>
                                  <p:iterate>
                                    <p:tmAbs val="0"/>
                                  </p:iterate>
                                  <p:childTnLst>
                                    <p:set>
                                      <p:cBhvr>
                                        <p:cTn id="86" fill="hold"/>
                                        <p:tgtEl>
                                          <p:spTgt spid="558"/>
                                        </p:tgtEl>
                                        <p:attrNameLst>
                                          <p:attrName>style.visibility</p:attrName>
                                        </p:attrNameLst>
                                      </p:cBhvr>
                                      <p:to>
                                        <p:strVal val="visible"/>
                                      </p:to>
                                    </p:set>
                                    <p:animEffect transition="in" filter="dissolve">
                                      <p:cBhvr>
                                        <p:cTn id="87" dur="500"/>
                                        <p:tgtEl>
                                          <p:spTgt spid="558"/>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fill="hold" grpId="0" nodeType="clickEffect">
                                  <p:stCondLst>
                                    <p:cond delay="0"/>
                                  </p:stCondLst>
                                  <p:iterate>
                                    <p:tmAbs val="0"/>
                                  </p:iterate>
                                  <p:childTnLst>
                                    <p:set>
                                      <p:cBhvr>
                                        <p:cTn id="91" fill="hold"/>
                                        <p:tgtEl>
                                          <p:spTgt spid="551"/>
                                        </p:tgtEl>
                                        <p:attrNameLst>
                                          <p:attrName>style.visibility</p:attrName>
                                        </p:attrNameLst>
                                      </p:cBhvr>
                                      <p:to>
                                        <p:strVal val="visible"/>
                                      </p:to>
                                    </p:set>
                                    <p:animEffect transition="in" filter="dissolve">
                                      <p:cBhvr>
                                        <p:cTn id="92" dur="500"/>
                                        <p:tgtEl>
                                          <p:spTgt spid="551"/>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fill="hold" grpId="0" nodeType="clickEffect">
                                  <p:stCondLst>
                                    <p:cond delay="0"/>
                                  </p:stCondLst>
                                  <p:iterate>
                                    <p:tmAbs val="0"/>
                                  </p:iterate>
                                  <p:childTnLst>
                                    <p:set>
                                      <p:cBhvr>
                                        <p:cTn id="96" fill="hold"/>
                                        <p:tgtEl>
                                          <p:spTgt spid="559"/>
                                        </p:tgtEl>
                                        <p:attrNameLst>
                                          <p:attrName>style.visibility</p:attrName>
                                        </p:attrNameLst>
                                      </p:cBhvr>
                                      <p:to>
                                        <p:strVal val="visible"/>
                                      </p:to>
                                    </p:set>
                                    <p:animEffect transition="in" filter="dissolve">
                                      <p:cBhvr>
                                        <p:cTn id="97" dur="500"/>
                                        <p:tgtEl>
                                          <p:spTgt spid="559"/>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fill="hold" grpId="0" nodeType="clickEffect">
                                  <p:stCondLst>
                                    <p:cond delay="0"/>
                                  </p:stCondLst>
                                  <p:iterate>
                                    <p:tmAbs val="0"/>
                                  </p:iterate>
                                  <p:childTnLst>
                                    <p:set>
                                      <p:cBhvr>
                                        <p:cTn id="101" fill="hold"/>
                                        <p:tgtEl>
                                          <p:spTgt spid="562"/>
                                        </p:tgtEl>
                                        <p:attrNameLst>
                                          <p:attrName>style.visibility</p:attrName>
                                        </p:attrNameLst>
                                      </p:cBhvr>
                                      <p:to>
                                        <p:strVal val="visible"/>
                                      </p:to>
                                    </p:set>
                                    <p:animEffect transition="in" filter="dissolve">
                                      <p:cBhvr>
                                        <p:cTn id="102" dur="500"/>
                                        <p:tgtEl>
                                          <p:spTgt spid="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 grpId="0" animBg="1" advAuto="0"/>
      <p:bldP spid="524" grpId="0" animBg="1" advAuto="0"/>
      <p:bldP spid="527" grpId="0" animBg="1" advAuto="0"/>
      <p:bldP spid="530" grpId="0" animBg="1" advAuto="0"/>
      <p:bldP spid="533" grpId="0" animBg="1" advAuto="0"/>
      <p:bldP spid="534" grpId="0" animBg="1" advAuto="0"/>
      <p:bldP spid="535" grpId="0" animBg="1" advAuto="0"/>
      <p:bldP spid="538" grpId="0" animBg="1" advAuto="0"/>
      <p:bldP spid="539" grpId="0" animBg="1" advAuto="0"/>
      <p:bldP spid="540" grpId="0" animBg="1" advAuto="0"/>
      <p:bldP spid="543" grpId="0" animBg="1" advAuto="0"/>
      <p:bldP spid="544" grpId="0" animBg="1" advAuto="0"/>
      <p:bldP spid="547" grpId="0" animBg="1" advAuto="0"/>
      <p:bldP spid="548" grpId="0" animBg="1" advAuto="0"/>
      <p:bldP spid="551" grpId="0" animBg="1" advAuto="0"/>
      <p:bldP spid="554" grpId="0" animBg="1" advAuto="0"/>
      <p:bldP spid="555" grpId="0" animBg="1" advAuto="0"/>
      <p:bldP spid="558" grpId="0" animBg="1" advAuto="0"/>
      <p:bldP spid="559" grpId="0" animBg="1" advAuto="0"/>
      <p:bldP spid="562" grpId="0" animBg="1" advAuto="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Reglas aplicables</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 name="4 CuadroTexto"/>
          <p:cNvSpPr txBox="1"/>
          <p:nvPr/>
        </p:nvSpPr>
        <p:spPr>
          <a:xfrm>
            <a:off x="179512" y="1484783"/>
            <a:ext cx="6696744" cy="4155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800">
                <a:solidFill>
                  <a:srgbClr val="FFFFFF"/>
                </a:solidFill>
              </a:defRPr>
            </a:pPr>
            <a:r>
              <a:t>En todo lo no previsto regirán las reglas generales del C.C, en cuanto no se opongan a las disposiciones contenidas en el titulo especial que regula el juicio oral mercantil. </a:t>
            </a:r>
          </a:p>
          <a:p>
            <a:pPr algn="just">
              <a:lnSpc>
                <a:spcPct val="150000"/>
              </a:lnSpc>
              <a:defRPr sz="2800">
                <a:solidFill>
                  <a:srgbClr val="FFFFFF"/>
                </a:solidFill>
              </a:defRPr>
            </a:pPr>
            <a:endParaRPr/>
          </a:p>
          <a:p>
            <a:pPr algn="just">
              <a:lnSpc>
                <a:spcPct val="150000"/>
              </a:lnSpc>
              <a:defRPr sz="2800">
                <a:solidFill>
                  <a:srgbClr val="FFFFFF"/>
                </a:solidFill>
              </a:defRPr>
            </a:pPr>
            <a:endParaRPr/>
          </a:p>
          <a:p>
            <a:pPr algn="ctr">
              <a:lnSpc>
                <a:spcPct val="150000"/>
              </a:lnSpc>
              <a:defRPr sz="2800">
                <a:solidFill>
                  <a:srgbClr val="FFFFFF"/>
                </a:solidFill>
              </a:defRPr>
            </a:pPr>
            <a:r>
              <a:t>Ver  articulo 1390 bis 8</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4 CuadroTexto"/>
          <p:cNvSpPr txBox="1"/>
          <p:nvPr/>
        </p:nvSpPr>
        <p:spPr>
          <a:xfrm>
            <a:off x="190809" y="1888882"/>
            <a:ext cx="6696744" cy="473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2000">
                <a:solidFill>
                  <a:srgbClr val="FFFFFF"/>
                </a:solidFill>
              </a:defRPr>
            </a:pPr>
            <a:r>
              <a:t>Décima Época       Registro: 2013704       Tesis: Aislada </a:t>
            </a:r>
          </a:p>
          <a:p>
            <a:pPr algn="ctr">
              <a:lnSpc>
                <a:spcPct val="150000"/>
              </a:lnSpc>
              <a:defRPr sz="2000">
                <a:solidFill>
                  <a:srgbClr val="FFFFFF"/>
                </a:solidFill>
              </a:defRPr>
            </a:pPr>
            <a:endParaRPr/>
          </a:p>
          <a:p>
            <a:pPr algn="just">
              <a:defRPr>
                <a:solidFill>
                  <a:srgbClr val="FFFFFF"/>
                </a:solidFill>
              </a:defRPr>
            </a:pPr>
            <a:endParaRPr/>
          </a:p>
          <a:p>
            <a:pPr algn="just">
              <a:defRPr sz="2000" b="1">
                <a:solidFill>
                  <a:srgbClr val="FFC000"/>
                </a:solidFill>
              </a:defRPr>
            </a:pPr>
            <a:r>
              <a:t>JUICIO ORAL MERCANTIL</a:t>
            </a:r>
            <a:r>
              <a:rPr sz="1800" b="0"/>
              <a:t>. </a:t>
            </a:r>
            <a:r>
              <a:rPr b="0">
                <a:solidFill>
                  <a:srgbClr val="FFFFFF"/>
                </a:solidFill>
              </a:rPr>
              <a:t>LA REGLA GENERAL CONTENIDA EN EL PÁRRAFO SEGUNDO DEL ARTÍCULO 1127 DEL CÓDIGO DE COMERCIO, RELATIVA A LA CONTINUACIÓN DEL PROCEDIMIENTO EN LA VÍA CORRECTA ES INAPLICABLE CUANDO SE DECLARE LA IMPROCEDENCIA DE ÉSTA, YA QUE SE INFRINGIRÍAN LOS PRINCIPIOS DE ORALIDAD, INMEDIACIÓN Y CONCENTRACIÓN, ASÍ COMO EL DE SEGURIDAD JURÍDICA.</a:t>
            </a:r>
          </a:p>
          <a:p>
            <a:pPr algn="just">
              <a:defRPr sz="2000">
                <a:solidFill>
                  <a:srgbClr val="FFFFFF"/>
                </a:solidFill>
              </a:defRPr>
            </a:pPr>
            <a:endParaRPr b="0">
              <a:solidFill>
                <a:srgbClr val="FFFFFF"/>
              </a:solidFill>
            </a:endParaRPr>
          </a:p>
          <a:p>
            <a:pPr algn="ctr">
              <a:defRPr sz="2000">
                <a:solidFill>
                  <a:srgbClr val="FFFFFF"/>
                </a:solidFill>
              </a:defRPr>
            </a:pPr>
            <a:r>
              <a:rPr u="sng">
                <a:solidFill>
                  <a:srgbClr val="CC9900"/>
                </a:solidFill>
                <a:uFill>
                  <a:solidFill>
                    <a:srgbClr val="CC9900"/>
                  </a:solidFill>
                </a:uFill>
                <a:hlinkClick r:id="rId2"/>
              </a:rPr>
              <a:t>Consultar tesis</a:t>
            </a:r>
          </a:p>
          <a:p>
            <a:pPr algn="just">
              <a:defRPr sz="2000">
                <a:solidFill>
                  <a:srgbClr val="FFFFFF"/>
                </a:solidFill>
              </a:defRPr>
            </a:pPr>
            <a:endParaRPr u="sng">
              <a:solidFill>
                <a:srgbClr val="CC9900"/>
              </a:solidFill>
              <a:uFill>
                <a:solidFill>
                  <a:srgbClr val="CC9900"/>
                </a:solidFill>
              </a:uFill>
              <a:hlinkClick r:id="rId2"/>
            </a:endParaRPr>
          </a:p>
          <a:p>
            <a:pPr algn="just">
              <a:defRPr sz="2000">
                <a:solidFill>
                  <a:srgbClr val="FFFFFF"/>
                </a:solidFill>
              </a:defRPr>
            </a:pPr>
            <a:endParaRPr u="sng">
              <a:solidFill>
                <a:srgbClr val="CC9900"/>
              </a:solidFill>
              <a:uFill>
                <a:solidFill>
                  <a:srgbClr val="CC9900"/>
                </a:solidFill>
              </a:uFill>
              <a:hlinkClick r:id="rId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4 CuadroTexto"/>
          <p:cNvSpPr txBox="1"/>
          <p:nvPr/>
        </p:nvSpPr>
        <p:spPr>
          <a:xfrm>
            <a:off x="107504" y="188639"/>
            <a:ext cx="6696744" cy="6593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000">
                <a:solidFill>
                  <a:srgbClr val="FFFFFF"/>
                </a:solidFill>
              </a:defRPr>
            </a:pPr>
            <a:endParaRPr/>
          </a:p>
          <a:p>
            <a:pPr algn="just">
              <a:defRPr sz="2800">
                <a:solidFill>
                  <a:srgbClr val="FFFFFF"/>
                </a:solidFill>
              </a:defRPr>
            </a:pPr>
            <a:r>
              <a:t>En relación con el </a:t>
            </a:r>
            <a:r>
              <a:rPr b="1"/>
              <a:t>ACUERDO</a:t>
            </a:r>
            <a:r>
              <a:t> anterior, el Poder judicial de la Federación emitió la siguiente jurisprudencia:</a:t>
            </a:r>
          </a:p>
          <a:p>
            <a:pPr algn="ctr">
              <a:defRPr sz="2800">
                <a:solidFill>
                  <a:srgbClr val="FFC000"/>
                </a:solidFill>
              </a:defRPr>
            </a:pPr>
            <a:endParaRPr/>
          </a:p>
          <a:p>
            <a:pPr algn="just">
              <a:defRPr sz="2000"/>
            </a:pPr>
            <a:endParaRPr/>
          </a:p>
          <a:p>
            <a:pPr algn="just">
              <a:defRPr sz="2200"/>
            </a:pPr>
            <a:endParaRPr/>
          </a:p>
          <a:p>
            <a:pPr algn="just">
              <a:defRPr sz="2200">
                <a:solidFill>
                  <a:srgbClr val="FFC000"/>
                </a:solidFill>
              </a:defRPr>
            </a:pPr>
            <a:r>
              <a:t>Décima Época.                                                Registro: 2013450</a:t>
            </a:r>
          </a:p>
          <a:p>
            <a:pPr algn="just">
              <a:defRPr sz="2200">
                <a:solidFill>
                  <a:srgbClr val="FFFFFF"/>
                </a:solidFill>
              </a:defRPr>
            </a:pPr>
            <a:endParaRPr/>
          </a:p>
          <a:p>
            <a:pPr algn="just">
              <a:defRPr sz="2200" b="1">
                <a:solidFill>
                  <a:srgbClr val="DDA597"/>
                </a:solidFill>
              </a:defRPr>
            </a:pPr>
            <a:r>
              <a:t>COMPETENCIA PARA CONOCER DEL JUICIO ORAL MERCANTIL. </a:t>
            </a:r>
            <a:r>
              <a:rPr>
                <a:solidFill>
                  <a:srgbClr val="FFFFFF"/>
                </a:solidFill>
              </a:rPr>
              <a:t>CORRESPONDE A LOS JUECES MENORES DEL ESTADO DE MORELOS Y NO A LOS DE PRIMERA INSTANCIA, SI LA CUANTÍA DE LOS ASUNTOS NO EXCEDE DE MIL DOSCIENTAS VECES EL SALARIO MÍNIMO GENERAL VIGENTE EN LA ENTIDAD.</a:t>
            </a:r>
          </a:p>
          <a:p>
            <a:pPr algn="just">
              <a:defRPr sz="2200"/>
            </a:pPr>
            <a:endParaRPr>
              <a:solidFill>
                <a:srgbClr val="FFFFFF"/>
              </a:solidFill>
            </a:endParaRPr>
          </a:p>
          <a:p>
            <a:pPr algn="just">
              <a:defRPr sz="2200"/>
            </a:pPr>
            <a:endParaRPr>
              <a:solidFill>
                <a:srgbClr val="FFFFFF"/>
              </a:solidFill>
            </a:endParaRPr>
          </a:p>
          <a:p>
            <a:pPr algn="ctr">
              <a:defRPr sz="2200"/>
            </a:pPr>
            <a:r>
              <a:rPr u="sng">
                <a:solidFill>
                  <a:srgbClr val="CC9900"/>
                </a:solidFill>
                <a:uFill>
                  <a:solidFill>
                    <a:srgbClr val="CC9900"/>
                  </a:solidFill>
                </a:uFill>
                <a:hlinkClick r:id="rId2"/>
              </a:rPr>
              <a:t>Consultar tesis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 name="4 CuadroTexto"/>
          <p:cNvSpPr txBox="1"/>
          <p:nvPr/>
        </p:nvSpPr>
        <p:spPr>
          <a:xfrm>
            <a:off x="222400" y="1556791"/>
            <a:ext cx="6696744" cy="4993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2000">
                <a:solidFill>
                  <a:srgbClr val="FFFFFF"/>
                </a:solidFill>
              </a:defRPr>
            </a:pPr>
            <a:r>
              <a:t>Décima Época            Registro: 2019667             Tesis: Aislada </a:t>
            </a:r>
          </a:p>
          <a:p>
            <a:pPr algn="ctr">
              <a:lnSpc>
                <a:spcPct val="150000"/>
              </a:lnSpc>
              <a:defRPr sz="2000">
                <a:solidFill>
                  <a:srgbClr val="FFFFFF"/>
                </a:solidFill>
              </a:defRPr>
            </a:pPr>
            <a:endParaRPr/>
          </a:p>
          <a:p>
            <a:pPr algn="just">
              <a:defRPr>
                <a:solidFill>
                  <a:srgbClr val="FFFFFF"/>
                </a:solidFill>
              </a:defRPr>
            </a:pPr>
            <a:endParaRPr/>
          </a:p>
          <a:p>
            <a:pPr algn="just">
              <a:defRPr sz="2000">
                <a:solidFill>
                  <a:srgbClr val="FFFFFF"/>
                </a:solidFill>
              </a:defRPr>
            </a:pPr>
            <a:endParaRPr/>
          </a:p>
          <a:p>
            <a:pPr algn="just">
              <a:defRPr sz="2400">
                <a:solidFill>
                  <a:srgbClr val="FFC000"/>
                </a:solidFill>
              </a:defRPr>
            </a:pPr>
            <a:r>
              <a:t>JUICIO ORAL MERCANTIL</a:t>
            </a:r>
            <a:r>
              <a:rPr>
                <a:solidFill>
                  <a:srgbClr val="FFFFFF"/>
                </a:solidFill>
              </a:rPr>
              <a:t>. LA REGLA GENERAL CONTENIDA EN EL ARTÍCULO 1061, FRACCIÓN V, DEL CÓDIGO DE COMERCIO, ES INAPLICABLE EN CUANTO A LOS DOCUMENTOS QUE DEBEN ANEXARSE A LA DEMANDA Y SU CONTESTACIÓN.</a:t>
            </a:r>
          </a:p>
          <a:p>
            <a:pPr algn="just">
              <a:defRPr sz="2000">
                <a:solidFill>
                  <a:srgbClr val="FFFFFF"/>
                </a:solidFill>
              </a:defRPr>
            </a:pPr>
            <a:endParaRPr>
              <a:solidFill>
                <a:srgbClr val="FFFFFF"/>
              </a:solidFill>
            </a:endParaRPr>
          </a:p>
          <a:p>
            <a:pPr algn="just">
              <a:defRPr sz="2000">
                <a:solidFill>
                  <a:srgbClr val="FFFFFF"/>
                </a:solidFill>
              </a:defRPr>
            </a:pPr>
            <a:endParaRPr>
              <a:solidFill>
                <a:srgbClr val="FFFFFF"/>
              </a:solidFill>
            </a:endParaRPr>
          </a:p>
          <a:p>
            <a:pPr algn="ctr">
              <a:defRPr sz="2000">
                <a:solidFill>
                  <a:srgbClr val="FFFFFF"/>
                </a:solidFill>
              </a:defRPr>
            </a:pPr>
            <a:r>
              <a:rPr u="sng">
                <a:solidFill>
                  <a:srgbClr val="CC9900"/>
                </a:solidFill>
                <a:uFill>
                  <a:solidFill>
                    <a:srgbClr val="CC9900"/>
                  </a:solidFill>
                </a:uFill>
                <a:hlinkClick r:id="rId2"/>
              </a:rPr>
              <a:t>Consultar tesis</a:t>
            </a:r>
          </a:p>
          <a:p>
            <a:pPr algn="just">
              <a:defRPr sz="2000">
                <a:solidFill>
                  <a:srgbClr val="FFFFFF"/>
                </a:solidFill>
              </a:defRPr>
            </a:pPr>
            <a:endParaRPr u="sng">
              <a:solidFill>
                <a:srgbClr val="CC9900"/>
              </a:solidFill>
              <a:uFill>
                <a:solidFill>
                  <a:srgbClr val="CC9900"/>
                </a:solidFill>
              </a:uFill>
              <a:hlinkClick r:id="rId2"/>
            </a:endParaRPr>
          </a:p>
          <a:p>
            <a:pPr algn="just">
              <a:defRPr sz="2000">
                <a:solidFill>
                  <a:srgbClr val="FFFFFF"/>
                </a:solidFill>
              </a:defRPr>
            </a:pPr>
            <a:endParaRPr u="sng">
              <a:solidFill>
                <a:srgbClr val="CC9900"/>
              </a:solidFill>
              <a:uFill>
                <a:solidFill>
                  <a:srgbClr val="CC9900"/>
                </a:solidFill>
              </a:uFill>
              <a:hlinkClick r:id="rId2"/>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Oralidad en las audiencias</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 name="4 CuadroTexto"/>
          <p:cNvSpPr txBox="1"/>
          <p:nvPr/>
        </p:nvSpPr>
        <p:spPr>
          <a:xfrm>
            <a:off x="179512" y="836711"/>
            <a:ext cx="6624736" cy="557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800">
                <a:solidFill>
                  <a:srgbClr val="FFFFFF"/>
                </a:solidFill>
              </a:defRPr>
            </a:pPr>
            <a:r>
              <a:t>Las promociones de las partes deberán formularse oralmente durante las audiencias, con excepción de las señaladas en los artículos </a:t>
            </a:r>
            <a:r>
              <a:rPr b="1"/>
              <a:t>1390 Bis 6 </a:t>
            </a:r>
            <a:r>
              <a:t>(nulidad) y </a:t>
            </a:r>
            <a:r>
              <a:rPr b="1"/>
              <a:t>1390 Bis 13 </a:t>
            </a:r>
            <a:r>
              <a:t>(escritos de demanda, contestación, reconvención, contestación a la reconvención y desahogo de vista de éstas)  del C.C.</a:t>
            </a:r>
          </a:p>
          <a:p>
            <a:pPr algn="just">
              <a:defRPr sz="2800">
                <a:solidFill>
                  <a:srgbClr val="FFFFFF"/>
                </a:solidFill>
              </a:defRPr>
            </a:pPr>
            <a:endParaRPr/>
          </a:p>
          <a:p>
            <a:pPr algn="just">
              <a:defRPr sz="2800">
                <a:solidFill>
                  <a:srgbClr val="FFFFFF"/>
                </a:solidFill>
              </a:defRPr>
            </a:pPr>
            <a:endParaRPr/>
          </a:p>
          <a:p>
            <a:pPr algn="ctr">
              <a:defRPr sz="2800">
                <a:solidFill>
                  <a:srgbClr val="FFFFFF"/>
                </a:solidFill>
              </a:defRPr>
            </a:pPr>
            <a:r>
              <a:t>Ver  articulo 1390 bis 9</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Notificaciones</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 name="4 CuadroTexto"/>
          <p:cNvSpPr txBox="1"/>
          <p:nvPr/>
        </p:nvSpPr>
        <p:spPr>
          <a:xfrm>
            <a:off x="179512" y="1261203"/>
            <a:ext cx="6624736" cy="4561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De acuerdo con el articulo 1390 bis 10 en el juicio únicamente será notificado personalmente:</a:t>
            </a:r>
          </a:p>
          <a:p>
            <a:pPr algn="just">
              <a:defRPr sz="2800">
                <a:solidFill>
                  <a:srgbClr val="FFFFFF"/>
                </a:solidFill>
              </a:defRPr>
            </a:pPr>
            <a:endParaRPr/>
          </a:p>
          <a:p>
            <a:pPr marL="912812" indent="-14287" algn="just">
              <a:buSzPct val="100000"/>
              <a:buChar char="❖"/>
              <a:defRPr sz="2800">
                <a:solidFill>
                  <a:srgbClr val="FFFFFF"/>
                </a:solidFill>
              </a:defRPr>
            </a:pPr>
            <a:r>
              <a:t>el emplazamiento y,</a:t>
            </a:r>
          </a:p>
          <a:p>
            <a:pPr marL="912812" indent="-14287" algn="just">
              <a:buSzPct val="100000"/>
              <a:buChar char="❖"/>
              <a:defRPr sz="2800">
                <a:solidFill>
                  <a:srgbClr val="FFFFFF"/>
                </a:solidFill>
              </a:defRPr>
            </a:pPr>
            <a:r>
              <a:t>el auto que admita la reconvención. </a:t>
            </a:r>
          </a:p>
          <a:p>
            <a:pPr algn="just">
              <a:defRPr sz="2800">
                <a:solidFill>
                  <a:srgbClr val="FFFFFF"/>
                </a:solidFill>
              </a:defRPr>
            </a:pPr>
            <a:endParaRPr/>
          </a:p>
          <a:p>
            <a:pPr algn="just">
              <a:defRPr sz="2800">
                <a:solidFill>
                  <a:srgbClr val="FFFFFF"/>
                </a:solidFill>
              </a:defRPr>
            </a:pPr>
            <a:r>
              <a:t>Las demás determinaciones se notificarán a las partes conforme a las reglas de las notificaciones no personales. </a:t>
            </a:r>
          </a:p>
          <a:p>
            <a:pPr algn="just">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4 CuadroTexto"/>
          <p:cNvSpPr txBox="1"/>
          <p:nvPr/>
        </p:nvSpPr>
        <p:spPr>
          <a:xfrm>
            <a:off x="179512" y="1772816"/>
            <a:ext cx="6624736" cy="2123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r>
              <a:t>El numeral 1390 bis 22 refiere también que las resoluciones judiciales pronunciadas en las audiencias se tendrán por notificadas en ese mismo acto, sin necesidad de formalidad alguna a quienes </a:t>
            </a:r>
            <a:r>
              <a:rPr>
                <a:solidFill>
                  <a:schemeClr val="accent2"/>
                </a:solidFill>
              </a:rPr>
              <a:t>estén presentes </a:t>
            </a:r>
            <a:r>
              <a:t>o </a:t>
            </a:r>
            <a:r>
              <a:rPr>
                <a:solidFill>
                  <a:schemeClr val="accent2"/>
                </a:solidFill>
              </a:rPr>
              <a:t>debieron haber estado</a:t>
            </a:r>
            <a:r>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Fases del procedimiento</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4 CuadroTexto"/>
          <p:cNvSpPr txBox="1"/>
          <p:nvPr/>
        </p:nvSpPr>
        <p:spPr>
          <a:xfrm>
            <a:off x="179512" y="1700808"/>
            <a:ext cx="6624736" cy="435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800">
                <a:solidFill>
                  <a:srgbClr val="FFFFFF"/>
                </a:solidFill>
              </a:defRPr>
            </a:pPr>
            <a:r>
              <a:t>El proceso oral mercantil esta compuesto por 2 etapas:</a:t>
            </a:r>
          </a:p>
          <a:p>
            <a:pPr algn="just">
              <a:lnSpc>
                <a:spcPct val="150000"/>
              </a:lnSpc>
              <a:defRPr sz="2800">
                <a:solidFill>
                  <a:srgbClr val="FFFFFF"/>
                </a:solidFill>
              </a:defRPr>
            </a:pPr>
            <a:endParaRPr/>
          </a:p>
          <a:p>
            <a:pPr marL="1173162" indent="-457200" algn="just">
              <a:lnSpc>
                <a:spcPct val="150000"/>
              </a:lnSpc>
              <a:buSzPct val="159000"/>
              <a:buBlip>
                <a:blip r:embed="rId2"/>
              </a:buBlip>
              <a:defRPr sz="2800">
                <a:solidFill>
                  <a:srgbClr val="FFFFFF"/>
                </a:solidFill>
              </a:defRPr>
            </a:pPr>
            <a:r>
              <a:t>Etapa postulatoria, y,</a:t>
            </a:r>
          </a:p>
          <a:p>
            <a:pPr marL="1173162" indent="-457200" algn="just">
              <a:lnSpc>
                <a:spcPct val="150000"/>
              </a:lnSpc>
              <a:buSzPct val="159000"/>
              <a:buBlip>
                <a:blip r:embed="rId2"/>
              </a:buBlip>
              <a:defRPr sz="2800">
                <a:solidFill>
                  <a:srgbClr val="FFFFFF"/>
                </a:solidFill>
              </a:defRPr>
            </a:pPr>
            <a:r>
              <a:t>Etapa de sustanciación del juicio. </a:t>
            </a:r>
          </a:p>
          <a:p>
            <a:pPr algn="just">
              <a:defRPr sz="2800">
                <a:solidFill>
                  <a:srgbClr val="FFFFFF"/>
                </a:solidFill>
              </a:defRPr>
            </a:pPr>
            <a:endParaRPr/>
          </a:p>
          <a:p>
            <a:pPr algn="just">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 name="4 CuadroTexto"/>
          <p:cNvSpPr txBox="1"/>
          <p:nvPr/>
        </p:nvSpPr>
        <p:spPr>
          <a:xfrm>
            <a:off x="178904" y="332655"/>
            <a:ext cx="6624736" cy="68922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3200">
                <a:solidFill>
                  <a:schemeClr val="accent2"/>
                </a:solidFill>
              </a:defRPr>
            </a:pPr>
            <a:r>
              <a:t>Etapa postulatoria</a:t>
            </a:r>
          </a:p>
          <a:p>
            <a:pPr algn="ctr">
              <a:lnSpc>
                <a:spcPct val="150000"/>
              </a:lnSpc>
              <a:defRPr sz="2800">
                <a:solidFill>
                  <a:srgbClr val="FFFFFF"/>
                </a:solidFill>
              </a:defRPr>
            </a:pPr>
            <a:endParaRPr/>
          </a:p>
          <a:p>
            <a:pPr algn="just">
              <a:lnSpc>
                <a:spcPct val="150000"/>
              </a:lnSpc>
              <a:defRPr sz="2800">
                <a:solidFill>
                  <a:srgbClr val="FFFFFF"/>
                </a:solidFill>
              </a:defRPr>
            </a:pPr>
            <a:r>
              <a:t>En esta se fija por las partes la litis y se desarrolla por escrito, y esta compuesta por:</a:t>
            </a:r>
          </a:p>
          <a:p>
            <a:pPr algn="just">
              <a:lnSpc>
                <a:spcPct val="150000"/>
              </a:lnSpc>
              <a:defRPr sz="2800">
                <a:solidFill>
                  <a:srgbClr val="FFFFFF"/>
                </a:solidFill>
              </a:defRPr>
            </a:pPr>
            <a:endParaRPr/>
          </a:p>
          <a:p>
            <a:pPr marL="457200" indent="-457200" algn="just">
              <a:buSzPct val="100000"/>
              <a:buChar char="✓"/>
              <a:defRPr sz="2800">
                <a:solidFill>
                  <a:srgbClr val="FFFFFF"/>
                </a:solidFill>
              </a:defRPr>
            </a:pPr>
            <a:r>
              <a:t>Presentación de la demanda</a:t>
            </a:r>
          </a:p>
          <a:p>
            <a:pPr marL="457200" indent="-457200" algn="just">
              <a:buSzPct val="100000"/>
              <a:buChar char="✓"/>
              <a:defRPr sz="2800">
                <a:solidFill>
                  <a:srgbClr val="FFFFFF"/>
                </a:solidFill>
              </a:defRPr>
            </a:pPr>
            <a:r>
              <a:t>Contestación de la demanda</a:t>
            </a:r>
          </a:p>
          <a:p>
            <a:pPr marL="457200" indent="-457200" algn="just">
              <a:buSzPct val="100000"/>
              <a:buChar char="✓"/>
              <a:defRPr sz="2800">
                <a:solidFill>
                  <a:srgbClr val="FFFFFF"/>
                </a:solidFill>
              </a:defRPr>
            </a:pPr>
            <a:r>
              <a:t>Reconvención</a:t>
            </a:r>
          </a:p>
          <a:p>
            <a:pPr marL="457200" indent="-457200" algn="just">
              <a:buSzPct val="100000"/>
              <a:buChar char="✓"/>
              <a:defRPr sz="2800">
                <a:solidFill>
                  <a:srgbClr val="FFFFFF"/>
                </a:solidFill>
              </a:defRPr>
            </a:pPr>
            <a:r>
              <a:t>Contestación a la reconvención</a:t>
            </a:r>
          </a:p>
          <a:p>
            <a:pPr marL="457200" indent="-457200" algn="just">
              <a:buSzPct val="100000"/>
              <a:buChar char="✓"/>
              <a:defRPr sz="2800">
                <a:solidFill>
                  <a:srgbClr val="FFFFFF"/>
                </a:solidFill>
              </a:defRPr>
            </a:pPr>
            <a:r>
              <a:t>Desahogo de vista de las excepciones y defensas de ambas partes</a:t>
            </a:r>
          </a:p>
          <a:p>
            <a:pPr algn="just">
              <a:defRPr sz="2800">
                <a:solidFill>
                  <a:srgbClr val="FFFFFF"/>
                </a:solidFill>
              </a:defRPr>
            </a:pPr>
            <a:endParaRPr/>
          </a:p>
          <a:p>
            <a:pPr algn="just">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 name="2 CuadroTexto"/>
          <p:cNvSpPr txBox="1"/>
          <p:nvPr/>
        </p:nvSpPr>
        <p:spPr>
          <a:xfrm>
            <a:off x="148478" y="116632"/>
            <a:ext cx="6655769"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chemeClr val="accent2"/>
                </a:solidFill>
              </a:defRPr>
            </a:lvl1pPr>
          </a:lstStyle>
          <a:p>
            <a:r>
              <a:t>Presentación de demanda</a:t>
            </a:r>
          </a:p>
        </p:txBody>
      </p:sp>
      <p:grpSp>
        <p:nvGrpSpPr>
          <p:cNvPr id="591" name="3 Rectángulo redondeado"/>
          <p:cNvGrpSpPr/>
          <p:nvPr/>
        </p:nvGrpSpPr>
        <p:grpSpPr>
          <a:xfrm>
            <a:off x="251519" y="3104963"/>
            <a:ext cx="1080122" cy="936105"/>
            <a:chOff x="0" y="0"/>
            <a:chExt cx="1080120" cy="936104"/>
          </a:xfrm>
        </p:grpSpPr>
        <p:sp>
          <p:nvSpPr>
            <p:cNvPr id="589" name="Rectángulo redondeado"/>
            <p:cNvSpPr/>
            <p:nvPr/>
          </p:nvSpPr>
          <p:spPr>
            <a:xfrm>
              <a:off x="0" y="0"/>
              <a:ext cx="1080121" cy="936105"/>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200"/>
              </a:pPr>
              <a:endParaRPr/>
            </a:p>
          </p:txBody>
        </p:sp>
        <p:sp>
          <p:nvSpPr>
            <p:cNvPr id="590" name="Demanda…"/>
            <p:cNvSpPr txBox="1"/>
            <p:nvPr/>
          </p:nvSpPr>
          <p:spPr>
            <a:xfrm>
              <a:off x="45697" y="130232"/>
              <a:ext cx="988726" cy="67564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Demanda</a:t>
              </a:r>
            </a:p>
            <a:p>
              <a:pPr algn="ctr">
                <a:defRPr sz="1400"/>
              </a:pPr>
              <a:r>
                <a:t> </a:t>
              </a:r>
              <a:r>
                <a:rPr sz="1200"/>
                <a:t>(requisitos 1390 bis 11)</a:t>
              </a:r>
            </a:p>
          </p:txBody>
        </p:sp>
      </p:grpSp>
      <p:grpSp>
        <p:nvGrpSpPr>
          <p:cNvPr id="594" name="6 Rectángulo redondeado"/>
          <p:cNvGrpSpPr/>
          <p:nvPr/>
        </p:nvGrpSpPr>
        <p:grpSpPr>
          <a:xfrm>
            <a:off x="1883463" y="1339347"/>
            <a:ext cx="1368153" cy="936105"/>
            <a:chOff x="0" y="0"/>
            <a:chExt cx="1368151" cy="936104"/>
          </a:xfrm>
        </p:grpSpPr>
        <p:sp>
          <p:nvSpPr>
            <p:cNvPr id="592" name="Rectángulo redondeado"/>
            <p:cNvSpPr/>
            <p:nvPr/>
          </p:nvSpPr>
          <p:spPr>
            <a:xfrm>
              <a:off x="0" y="0"/>
              <a:ext cx="1368152" cy="936105"/>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endParaRPr/>
            </a:p>
          </p:txBody>
        </p:sp>
        <p:sp>
          <p:nvSpPr>
            <p:cNvPr id="593" name="Prevención…"/>
            <p:cNvSpPr txBox="1"/>
            <p:nvPr/>
          </p:nvSpPr>
          <p:spPr>
            <a:xfrm>
              <a:off x="45697" y="54032"/>
              <a:ext cx="1276758" cy="828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Prevención </a:t>
              </a:r>
            </a:p>
            <a:p>
              <a:pPr algn="ctr">
                <a:defRPr sz="1200"/>
              </a:pPr>
              <a:r>
                <a:t>Por una sola vez y por 3 días</a:t>
              </a:r>
            </a:p>
            <a:p>
              <a:pPr algn="ctr">
                <a:defRPr sz="1200"/>
              </a:pPr>
              <a:r>
                <a:t>(1390 Bis 12)</a:t>
              </a:r>
            </a:p>
          </p:txBody>
        </p:sp>
      </p:grpSp>
      <p:grpSp>
        <p:nvGrpSpPr>
          <p:cNvPr id="597" name="9 Rectángulo redondeado"/>
          <p:cNvGrpSpPr/>
          <p:nvPr/>
        </p:nvGrpSpPr>
        <p:grpSpPr>
          <a:xfrm>
            <a:off x="1930826" y="4962466"/>
            <a:ext cx="1632047" cy="1345968"/>
            <a:chOff x="0" y="0"/>
            <a:chExt cx="1632045" cy="1345966"/>
          </a:xfrm>
        </p:grpSpPr>
        <p:sp>
          <p:nvSpPr>
            <p:cNvPr id="595" name="Rectángulo redondeado"/>
            <p:cNvSpPr/>
            <p:nvPr/>
          </p:nvSpPr>
          <p:spPr>
            <a:xfrm>
              <a:off x="0" y="0"/>
              <a:ext cx="1632046" cy="1345967"/>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endParaRPr/>
            </a:p>
          </p:txBody>
        </p:sp>
        <p:sp>
          <p:nvSpPr>
            <p:cNvPr id="596" name="Admisión…"/>
            <p:cNvSpPr txBox="1"/>
            <p:nvPr/>
          </p:nvSpPr>
          <p:spPr>
            <a:xfrm>
              <a:off x="65704" y="258963"/>
              <a:ext cx="1500637" cy="828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Admisión</a:t>
              </a:r>
            </a:p>
            <a:p>
              <a:pPr algn="ctr">
                <a:defRPr sz="1200"/>
              </a:pPr>
              <a:r>
                <a:t>Juez ordena emplazar al demandado </a:t>
              </a:r>
            </a:p>
            <a:p>
              <a:pPr algn="ctr">
                <a:defRPr sz="1200"/>
              </a:pPr>
              <a:r>
                <a:t>(1390 Bis 14)</a:t>
              </a:r>
            </a:p>
          </p:txBody>
        </p:sp>
      </p:grpSp>
      <p:sp>
        <p:nvSpPr>
          <p:cNvPr id="598" name="10 Abrir llave"/>
          <p:cNvSpPr/>
          <p:nvPr/>
        </p:nvSpPr>
        <p:spPr>
          <a:xfrm>
            <a:off x="1379407" y="1718810"/>
            <a:ext cx="504057" cy="370841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490"/>
                  <a:pt x="10800" y="21355"/>
                </a:cubicBezTo>
                <a:lnTo>
                  <a:pt x="10800" y="11045"/>
                </a:lnTo>
                <a:cubicBezTo>
                  <a:pt x="10800" y="10910"/>
                  <a:pt x="5965" y="10800"/>
                  <a:pt x="0" y="10800"/>
                </a:cubicBezTo>
                <a:cubicBezTo>
                  <a:pt x="5965" y="10800"/>
                  <a:pt x="10800" y="10690"/>
                  <a:pt x="10800" y="10555"/>
                </a:cubicBezTo>
                <a:lnTo>
                  <a:pt x="10800" y="245"/>
                </a:lnTo>
                <a:cubicBezTo>
                  <a:pt x="10800" y="110"/>
                  <a:pt x="15635" y="0"/>
                  <a:pt x="21600" y="0"/>
                </a:cubicBezTo>
              </a:path>
            </a:pathLst>
          </a:custGeom>
          <a:ln w="38100">
            <a:solidFill>
              <a:schemeClr val="accent1"/>
            </a:solidFill>
          </a:ln>
        </p:spPr>
        <p:txBody>
          <a:bodyPr lIns="45719" rIns="45719" anchor="ctr"/>
          <a:lstStyle/>
          <a:p>
            <a:pPr algn="ctr"/>
            <a:endParaRPr/>
          </a:p>
        </p:txBody>
      </p:sp>
      <p:grpSp>
        <p:nvGrpSpPr>
          <p:cNvPr id="601" name="12 Rectángulo redondeado"/>
          <p:cNvGrpSpPr/>
          <p:nvPr/>
        </p:nvGrpSpPr>
        <p:grpSpPr>
          <a:xfrm>
            <a:off x="3635895" y="2258516"/>
            <a:ext cx="1368153" cy="936105"/>
            <a:chOff x="0" y="0"/>
            <a:chExt cx="1368151" cy="936104"/>
          </a:xfrm>
        </p:grpSpPr>
        <p:sp>
          <p:nvSpPr>
            <p:cNvPr id="599" name="Rectángulo redondeado"/>
            <p:cNvSpPr/>
            <p:nvPr/>
          </p:nvSpPr>
          <p:spPr>
            <a:xfrm>
              <a:off x="0" y="0"/>
              <a:ext cx="1368152" cy="936105"/>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endParaRPr/>
            </a:p>
          </p:txBody>
        </p:sp>
        <p:sp>
          <p:nvSpPr>
            <p:cNvPr id="600" name="Subsana"/>
            <p:cNvSpPr txBox="1"/>
            <p:nvPr/>
          </p:nvSpPr>
          <p:spPr>
            <a:xfrm>
              <a:off x="45697" y="320732"/>
              <a:ext cx="1276758" cy="29464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b="1"/>
              </a:lvl1pPr>
            </a:lstStyle>
            <a:p>
              <a:r>
                <a:t>Subsana</a:t>
              </a:r>
            </a:p>
          </p:txBody>
        </p:sp>
      </p:grpSp>
      <p:sp>
        <p:nvSpPr>
          <p:cNvPr id="602" name="13 Abrir llave"/>
          <p:cNvSpPr/>
          <p:nvPr/>
        </p:nvSpPr>
        <p:spPr>
          <a:xfrm>
            <a:off x="3324638" y="836712"/>
            <a:ext cx="311259" cy="188985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467"/>
                  <a:pt x="10800" y="21304"/>
                </a:cubicBezTo>
                <a:lnTo>
                  <a:pt x="10800" y="11096"/>
                </a:lnTo>
                <a:cubicBezTo>
                  <a:pt x="10800" y="10933"/>
                  <a:pt x="5965" y="10800"/>
                  <a:pt x="0" y="10800"/>
                </a:cubicBezTo>
                <a:cubicBezTo>
                  <a:pt x="5965" y="10800"/>
                  <a:pt x="10800" y="10667"/>
                  <a:pt x="10800" y="10504"/>
                </a:cubicBezTo>
                <a:lnTo>
                  <a:pt x="10800" y="296"/>
                </a:lnTo>
                <a:cubicBezTo>
                  <a:pt x="10800" y="133"/>
                  <a:pt x="15635" y="0"/>
                  <a:pt x="21600" y="0"/>
                </a:cubicBezTo>
              </a:path>
            </a:pathLst>
          </a:custGeom>
          <a:ln w="38100">
            <a:solidFill>
              <a:schemeClr val="accent1"/>
            </a:solidFill>
          </a:ln>
        </p:spPr>
        <p:txBody>
          <a:bodyPr lIns="45719" rIns="45719" anchor="ctr"/>
          <a:lstStyle/>
          <a:p>
            <a:pPr algn="ctr"/>
            <a:endParaRPr/>
          </a:p>
        </p:txBody>
      </p:sp>
      <p:grpSp>
        <p:nvGrpSpPr>
          <p:cNvPr id="605" name="14 Rectángulo redondeado"/>
          <p:cNvGrpSpPr/>
          <p:nvPr/>
        </p:nvGrpSpPr>
        <p:grpSpPr>
          <a:xfrm>
            <a:off x="3707903" y="692695"/>
            <a:ext cx="1160040" cy="646652"/>
            <a:chOff x="0" y="0"/>
            <a:chExt cx="1160038" cy="646650"/>
          </a:xfrm>
        </p:grpSpPr>
        <p:sp>
          <p:nvSpPr>
            <p:cNvPr id="603" name="Rectángulo redondeado"/>
            <p:cNvSpPr/>
            <p:nvPr/>
          </p:nvSpPr>
          <p:spPr>
            <a:xfrm>
              <a:off x="0" y="0"/>
              <a:ext cx="1160039" cy="646651"/>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endParaRPr/>
            </a:p>
          </p:txBody>
        </p:sp>
        <p:sp>
          <p:nvSpPr>
            <p:cNvPr id="604" name="No subsana"/>
            <p:cNvSpPr txBox="1"/>
            <p:nvPr/>
          </p:nvSpPr>
          <p:spPr>
            <a:xfrm>
              <a:off x="31566" y="176005"/>
              <a:ext cx="1096907" cy="294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b="1"/>
              </a:lvl1pPr>
            </a:lstStyle>
            <a:p>
              <a:r>
                <a:t>No subsana</a:t>
              </a:r>
            </a:p>
          </p:txBody>
        </p:sp>
      </p:grpSp>
      <p:sp>
        <p:nvSpPr>
          <p:cNvPr id="606" name="15 Flecha derecha"/>
          <p:cNvSpPr/>
          <p:nvPr/>
        </p:nvSpPr>
        <p:spPr>
          <a:xfrm>
            <a:off x="4932040" y="872005"/>
            <a:ext cx="432049" cy="288033"/>
          </a:xfrm>
          <a:prstGeom prst="rightArrow">
            <a:avLst>
              <a:gd name="adj1" fmla="val 50000"/>
              <a:gd name="adj2" fmla="val 50000"/>
            </a:avLst>
          </a:prstGeom>
          <a:solidFill>
            <a:srgbClr val="FFFFFF"/>
          </a:solidFill>
          <a:ln w="19050">
            <a:solidFill>
              <a:schemeClr val="accent6"/>
            </a:solidFill>
          </a:ln>
        </p:spPr>
        <p:txBody>
          <a:bodyPr lIns="45719" rIns="45719" anchor="ctr"/>
          <a:lstStyle/>
          <a:p>
            <a:pPr algn="ctr"/>
            <a:endParaRPr/>
          </a:p>
        </p:txBody>
      </p:sp>
      <p:grpSp>
        <p:nvGrpSpPr>
          <p:cNvPr id="609" name="16 Rectángulo redondeado"/>
          <p:cNvGrpSpPr/>
          <p:nvPr/>
        </p:nvGrpSpPr>
        <p:grpSpPr>
          <a:xfrm>
            <a:off x="5436096" y="639851"/>
            <a:ext cx="1368153" cy="936105"/>
            <a:chOff x="0" y="0"/>
            <a:chExt cx="1368151" cy="936104"/>
          </a:xfrm>
        </p:grpSpPr>
        <p:sp>
          <p:nvSpPr>
            <p:cNvPr id="607" name="Rectángulo redondeado"/>
            <p:cNvSpPr/>
            <p:nvPr/>
          </p:nvSpPr>
          <p:spPr>
            <a:xfrm>
              <a:off x="0" y="0"/>
              <a:ext cx="1368152" cy="936105"/>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400"/>
              </a:pPr>
              <a:endParaRPr/>
            </a:p>
          </p:txBody>
        </p:sp>
        <p:sp>
          <p:nvSpPr>
            <p:cNvPr id="608" name="El juez desecha demanda (1390 bis 12, párrafo segundo)"/>
            <p:cNvSpPr txBox="1"/>
            <p:nvPr/>
          </p:nvSpPr>
          <p:spPr>
            <a:xfrm>
              <a:off x="45697" y="155632"/>
              <a:ext cx="1276758" cy="624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200"/>
              </a:lvl1pPr>
            </a:lstStyle>
            <a:p>
              <a:r>
                <a:t>El juez desecha demanda (1390 bis 12, párrafo segundo)</a:t>
              </a:r>
            </a:p>
          </p:txBody>
        </p:sp>
      </p:grpSp>
      <p:sp>
        <p:nvSpPr>
          <p:cNvPr id="610" name="17 Flecha derecha"/>
          <p:cNvSpPr/>
          <p:nvPr/>
        </p:nvSpPr>
        <p:spPr>
          <a:xfrm>
            <a:off x="5012771" y="2582553"/>
            <a:ext cx="432049" cy="288033"/>
          </a:xfrm>
          <a:prstGeom prst="rightArrow">
            <a:avLst>
              <a:gd name="adj1" fmla="val 50000"/>
              <a:gd name="adj2" fmla="val 50000"/>
            </a:avLst>
          </a:prstGeom>
          <a:solidFill>
            <a:srgbClr val="FFFFFF"/>
          </a:solidFill>
          <a:ln w="19050">
            <a:solidFill>
              <a:schemeClr val="accent6"/>
            </a:solidFill>
          </a:ln>
        </p:spPr>
        <p:txBody>
          <a:bodyPr lIns="45719" rIns="45719" anchor="ctr"/>
          <a:lstStyle/>
          <a:p>
            <a:pPr algn="ctr"/>
            <a:endParaRPr/>
          </a:p>
        </p:txBody>
      </p:sp>
      <p:grpSp>
        <p:nvGrpSpPr>
          <p:cNvPr id="613" name="18 Rectángulo redondeado"/>
          <p:cNvGrpSpPr/>
          <p:nvPr/>
        </p:nvGrpSpPr>
        <p:grpSpPr>
          <a:xfrm>
            <a:off x="5454353" y="2281943"/>
            <a:ext cx="1368153" cy="936105"/>
            <a:chOff x="0" y="0"/>
            <a:chExt cx="1368151" cy="936104"/>
          </a:xfrm>
        </p:grpSpPr>
        <p:sp>
          <p:nvSpPr>
            <p:cNvPr id="611" name="Rectángulo redondeado"/>
            <p:cNvSpPr/>
            <p:nvPr/>
          </p:nvSpPr>
          <p:spPr>
            <a:xfrm>
              <a:off x="0" y="0"/>
              <a:ext cx="1368152" cy="936105"/>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endParaRPr/>
            </a:p>
          </p:txBody>
        </p:sp>
        <p:sp>
          <p:nvSpPr>
            <p:cNvPr id="612" name="Juez admite demanda"/>
            <p:cNvSpPr txBox="1"/>
            <p:nvPr/>
          </p:nvSpPr>
          <p:spPr>
            <a:xfrm>
              <a:off x="45697" y="244531"/>
              <a:ext cx="1276758" cy="447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200"/>
              </a:lvl1pPr>
            </a:lstStyle>
            <a:p>
              <a:r>
                <a:t>Juez admite demanda</a:t>
              </a:r>
            </a:p>
          </p:txBody>
        </p:sp>
      </p:grpSp>
      <p:grpSp>
        <p:nvGrpSpPr>
          <p:cNvPr id="616" name="21 Rectángulo redondeado"/>
          <p:cNvGrpSpPr/>
          <p:nvPr/>
        </p:nvGrpSpPr>
        <p:grpSpPr>
          <a:xfrm>
            <a:off x="1930826" y="3140967"/>
            <a:ext cx="1368153" cy="936105"/>
            <a:chOff x="0" y="0"/>
            <a:chExt cx="1368151" cy="936104"/>
          </a:xfrm>
        </p:grpSpPr>
        <p:sp>
          <p:nvSpPr>
            <p:cNvPr id="614" name="Rectángulo redondeado"/>
            <p:cNvSpPr/>
            <p:nvPr/>
          </p:nvSpPr>
          <p:spPr>
            <a:xfrm>
              <a:off x="0" y="0"/>
              <a:ext cx="1368152" cy="936105"/>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200"/>
              </a:pPr>
              <a:endParaRPr/>
            </a:p>
          </p:txBody>
        </p:sp>
        <p:sp>
          <p:nvSpPr>
            <p:cNvPr id="615" name="Desecha"/>
            <p:cNvSpPr txBox="1"/>
            <p:nvPr/>
          </p:nvSpPr>
          <p:spPr>
            <a:xfrm>
              <a:off x="45697" y="320732"/>
              <a:ext cx="1276758" cy="29464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b="1"/>
              </a:lvl1pPr>
            </a:lstStyle>
            <a:p>
              <a:r>
                <a:t>Desecha</a:t>
              </a:r>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591"/>
                                        </p:tgtEl>
                                        <p:attrNameLst>
                                          <p:attrName>style.visibility</p:attrName>
                                        </p:attrNameLst>
                                      </p:cBhvr>
                                      <p:to>
                                        <p:strVal val="visible"/>
                                      </p:to>
                                    </p:set>
                                    <p:animEffect transition="in" filter="dissolve">
                                      <p:cBhvr>
                                        <p:cTn id="7" dur="500"/>
                                        <p:tgtEl>
                                          <p:spTgt spid="59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598"/>
                                        </p:tgtEl>
                                        <p:attrNameLst>
                                          <p:attrName>style.visibility</p:attrName>
                                        </p:attrNameLst>
                                      </p:cBhvr>
                                      <p:to>
                                        <p:strVal val="visible"/>
                                      </p:to>
                                    </p:set>
                                    <p:animEffect transition="in" filter="dissolve">
                                      <p:cBhvr>
                                        <p:cTn id="12" dur="500"/>
                                        <p:tgtEl>
                                          <p:spTgt spid="59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594"/>
                                        </p:tgtEl>
                                        <p:attrNameLst>
                                          <p:attrName>style.visibility</p:attrName>
                                        </p:attrNameLst>
                                      </p:cBhvr>
                                      <p:to>
                                        <p:strVal val="visible"/>
                                      </p:to>
                                    </p:set>
                                    <p:animEffect transition="in" filter="dissolve">
                                      <p:cBhvr>
                                        <p:cTn id="17" dur="500"/>
                                        <p:tgtEl>
                                          <p:spTgt spid="59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602"/>
                                        </p:tgtEl>
                                        <p:attrNameLst>
                                          <p:attrName>style.visibility</p:attrName>
                                        </p:attrNameLst>
                                      </p:cBhvr>
                                      <p:to>
                                        <p:strVal val="visible"/>
                                      </p:to>
                                    </p:set>
                                    <p:animEffect transition="in" filter="dissolve">
                                      <p:cBhvr>
                                        <p:cTn id="22" dur="500"/>
                                        <p:tgtEl>
                                          <p:spTgt spid="60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605"/>
                                        </p:tgtEl>
                                        <p:attrNameLst>
                                          <p:attrName>style.visibility</p:attrName>
                                        </p:attrNameLst>
                                      </p:cBhvr>
                                      <p:to>
                                        <p:strVal val="visible"/>
                                      </p:to>
                                    </p:set>
                                    <p:animEffect transition="in" filter="dissolve">
                                      <p:cBhvr>
                                        <p:cTn id="27" dur="500"/>
                                        <p:tgtEl>
                                          <p:spTgt spid="60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606"/>
                                        </p:tgtEl>
                                        <p:attrNameLst>
                                          <p:attrName>style.visibility</p:attrName>
                                        </p:attrNameLst>
                                      </p:cBhvr>
                                      <p:to>
                                        <p:strVal val="visible"/>
                                      </p:to>
                                    </p:set>
                                    <p:animEffect transition="in" filter="dissolve">
                                      <p:cBhvr>
                                        <p:cTn id="32" dur="500"/>
                                        <p:tgtEl>
                                          <p:spTgt spid="60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609"/>
                                        </p:tgtEl>
                                        <p:attrNameLst>
                                          <p:attrName>style.visibility</p:attrName>
                                        </p:attrNameLst>
                                      </p:cBhvr>
                                      <p:to>
                                        <p:strVal val="visible"/>
                                      </p:to>
                                    </p:set>
                                    <p:animEffect transition="in" filter="dissolve">
                                      <p:cBhvr>
                                        <p:cTn id="37" dur="500"/>
                                        <p:tgtEl>
                                          <p:spTgt spid="60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601"/>
                                        </p:tgtEl>
                                        <p:attrNameLst>
                                          <p:attrName>style.visibility</p:attrName>
                                        </p:attrNameLst>
                                      </p:cBhvr>
                                      <p:to>
                                        <p:strVal val="visible"/>
                                      </p:to>
                                    </p:set>
                                    <p:animEffect transition="in" filter="dissolve">
                                      <p:cBhvr>
                                        <p:cTn id="42" dur="500"/>
                                        <p:tgtEl>
                                          <p:spTgt spid="601"/>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0" nodeType="clickEffect">
                                  <p:stCondLst>
                                    <p:cond delay="0"/>
                                  </p:stCondLst>
                                  <p:iterate>
                                    <p:tmAbs val="0"/>
                                  </p:iterate>
                                  <p:childTnLst>
                                    <p:set>
                                      <p:cBhvr>
                                        <p:cTn id="46" fill="hold"/>
                                        <p:tgtEl>
                                          <p:spTgt spid="610"/>
                                        </p:tgtEl>
                                        <p:attrNameLst>
                                          <p:attrName>style.visibility</p:attrName>
                                        </p:attrNameLst>
                                      </p:cBhvr>
                                      <p:to>
                                        <p:strVal val="visible"/>
                                      </p:to>
                                    </p:set>
                                    <p:animEffect transition="in" filter="dissolve">
                                      <p:cBhvr>
                                        <p:cTn id="47" dur="500"/>
                                        <p:tgtEl>
                                          <p:spTgt spid="61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fill="hold" grpId="0" nodeType="clickEffect">
                                  <p:stCondLst>
                                    <p:cond delay="0"/>
                                  </p:stCondLst>
                                  <p:iterate>
                                    <p:tmAbs val="0"/>
                                  </p:iterate>
                                  <p:childTnLst>
                                    <p:set>
                                      <p:cBhvr>
                                        <p:cTn id="51" fill="hold"/>
                                        <p:tgtEl>
                                          <p:spTgt spid="613"/>
                                        </p:tgtEl>
                                        <p:attrNameLst>
                                          <p:attrName>style.visibility</p:attrName>
                                        </p:attrNameLst>
                                      </p:cBhvr>
                                      <p:to>
                                        <p:strVal val="visible"/>
                                      </p:to>
                                    </p:set>
                                    <p:animEffect transition="in" filter="dissolve">
                                      <p:cBhvr>
                                        <p:cTn id="52" dur="500"/>
                                        <p:tgtEl>
                                          <p:spTgt spid="613"/>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fill="hold" grpId="0" nodeType="clickEffect">
                                  <p:stCondLst>
                                    <p:cond delay="0"/>
                                  </p:stCondLst>
                                  <p:iterate>
                                    <p:tmAbs val="0"/>
                                  </p:iterate>
                                  <p:childTnLst>
                                    <p:set>
                                      <p:cBhvr>
                                        <p:cTn id="56" fill="hold"/>
                                        <p:tgtEl>
                                          <p:spTgt spid="616"/>
                                        </p:tgtEl>
                                        <p:attrNameLst>
                                          <p:attrName>style.visibility</p:attrName>
                                        </p:attrNameLst>
                                      </p:cBhvr>
                                      <p:to>
                                        <p:strVal val="visible"/>
                                      </p:to>
                                    </p:set>
                                    <p:animEffect transition="in" filter="dissolve">
                                      <p:cBhvr>
                                        <p:cTn id="57" dur="500"/>
                                        <p:tgtEl>
                                          <p:spTgt spid="61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iterate>
                                    <p:tmAbs val="0"/>
                                  </p:iterate>
                                  <p:childTnLst>
                                    <p:set>
                                      <p:cBhvr>
                                        <p:cTn id="61" fill="hold"/>
                                        <p:tgtEl>
                                          <p:spTgt spid="597"/>
                                        </p:tgtEl>
                                        <p:attrNameLst>
                                          <p:attrName>style.visibility</p:attrName>
                                        </p:attrNameLst>
                                      </p:cBhvr>
                                      <p:to>
                                        <p:strVal val="visible"/>
                                      </p:to>
                                    </p:set>
                                    <p:anim calcmode="lin" valueType="num">
                                      <p:cBhvr>
                                        <p:cTn id="62" dur="500" fill="hold"/>
                                        <p:tgtEl>
                                          <p:spTgt spid="597"/>
                                        </p:tgtEl>
                                        <p:attrNameLst>
                                          <p:attrName>ppt_x</p:attrName>
                                        </p:attrNameLst>
                                      </p:cBhvr>
                                      <p:tavLst>
                                        <p:tav tm="0">
                                          <p:val>
                                            <p:strVal val="#ppt_x"/>
                                          </p:val>
                                        </p:tav>
                                        <p:tav tm="100000">
                                          <p:val>
                                            <p:strVal val="#ppt_x"/>
                                          </p:val>
                                        </p:tav>
                                      </p:tavLst>
                                    </p:anim>
                                    <p:anim calcmode="lin" valueType="num">
                                      <p:cBhvr>
                                        <p:cTn id="63" dur="500" fill="hold"/>
                                        <p:tgtEl>
                                          <p:spTgt spid="5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 grpId="0" animBg="1" advAuto="0"/>
      <p:bldP spid="594" grpId="0" animBg="1" advAuto="0"/>
      <p:bldP spid="597" grpId="0" animBg="1" advAuto="0"/>
      <p:bldP spid="598" grpId="0" animBg="1" advAuto="0"/>
      <p:bldP spid="601" grpId="0" animBg="1" advAuto="0"/>
      <p:bldP spid="602" grpId="0" animBg="1" advAuto="0"/>
      <p:bldP spid="605" grpId="0" animBg="1" advAuto="0"/>
      <p:bldP spid="606" grpId="0" animBg="1" advAuto="0"/>
      <p:bldP spid="609" grpId="0" animBg="1" advAuto="0"/>
      <p:bldP spid="610" grpId="0" animBg="1" advAuto="0"/>
      <p:bldP spid="613" grpId="0" animBg="1" advAuto="0"/>
      <p:bldP spid="616"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3 Título"/>
          <p:cNvSpPr txBox="1">
            <a:spLocks noGrp="1"/>
          </p:cNvSpPr>
          <p:nvPr>
            <p:ph type="title"/>
          </p:nvPr>
        </p:nvSpPr>
        <p:spPr>
          <a:xfrm>
            <a:off x="381000" y="355847"/>
            <a:ext cx="8381259" cy="1054395"/>
          </a:xfrm>
          <a:prstGeom prst="rect">
            <a:avLst/>
          </a:prstGeom>
        </p:spPr>
        <p:txBody>
          <a:bodyPr/>
          <a:lstStyle/>
          <a:p>
            <a:r>
              <a:t>LINEA DEL TIEMPO</a:t>
            </a:r>
            <a:br/>
            <a:r>
              <a:rPr sz="2200"/>
              <a:t>sobre la implementación del JUICIO ORAL MERCANTIL</a:t>
            </a:r>
          </a:p>
        </p:txBody>
      </p:sp>
      <p:grpSp>
        <p:nvGrpSpPr>
          <p:cNvPr id="131" name="4 Pentágono"/>
          <p:cNvGrpSpPr/>
          <p:nvPr/>
        </p:nvGrpSpPr>
        <p:grpSpPr>
          <a:xfrm>
            <a:off x="208163" y="3758239"/>
            <a:ext cx="8669633" cy="421641"/>
            <a:chOff x="0" y="-25399"/>
            <a:chExt cx="8669632" cy="421640"/>
          </a:xfrm>
        </p:grpSpPr>
        <p:sp>
          <p:nvSpPr>
            <p:cNvPr id="129" name="Figura"/>
            <p:cNvSpPr/>
            <p:nvPr/>
          </p:nvSpPr>
          <p:spPr>
            <a:xfrm>
              <a:off x="0" y="5399"/>
              <a:ext cx="8669633" cy="360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151" y="0"/>
                  </a:lnTo>
                  <a:lnTo>
                    <a:pt x="21600" y="10800"/>
                  </a:lnTo>
                  <a:lnTo>
                    <a:pt x="21151" y="21600"/>
                  </a:lnTo>
                  <a:lnTo>
                    <a:pt x="0" y="21600"/>
                  </a:lnTo>
                  <a:close/>
                </a:path>
              </a:pathLst>
            </a:custGeom>
            <a:solidFill>
              <a:schemeClr val="accent2"/>
            </a:solidFill>
            <a:ln w="19050" cap="flat">
              <a:solidFill>
                <a:srgbClr val="8B6E38"/>
              </a:solidFill>
              <a:prstDash val="solid"/>
              <a:round/>
            </a:ln>
            <a:effectLst/>
          </p:spPr>
          <p:txBody>
            <a:bodyPr wrap="square" lIns="45719" tIns="45719" rIns="45719" bIns="45719" numCol="1" anchor="ctr">
              <a:noAutofit/>
            </a:bodyPr>
            <a:lstStyle/>
            <a:p>
              <a:pPr algn="just">
                <a:defRPr>
                  <a:solidFill>
                    <a:srgbClr val="FFFFFF"/>
                  </a:solidFill>
                  <a:latin typeface="Arial Black"/>
                  <a:ea typeface="Arial Black"/>
                  <a:cs typeface="Arial Black"/>
                  <a:sym typeface="Arial Black"/>
                </a:defRPr>
              </a:pPr>
              <a:endParaRPr/>
            </a:p>
          </p:txBody>
        </p:sp>
        <p:sp>
          <p:nvSpPr>
            <p:cNvPr id="130" name="2011                2012                       2017                     2018"/>
            <p:cNvSpPr txBox="1"/>
            <p:nvPr/>
          </p:nvSpPr>
          <p:spPr>
            <a:xfrm>
              <a:off x="0" y="-25400"/>
              <a:ext cx="8579623" cy="421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just">
                <a:defRPr>
                  <a:solidFill>
                    <a:srgbClr val="FFFFFF"/>
                  </a:solidFill>
                  <a:latin typeface="Arial Black"/>
                  <a:ea typeface="Arial Black"/>
                  <a:cs typeface="Arial Black"/>
                  <a:sym typeface="Arial Black"/>
                </a:defRPr>
              </a:lvl1pPr>
            </a:lstStyle>
            <a:p>
              <a:r>
                <a:t>2011                2012                       2017                     2018</a:t>
              </a:r>
            </a:p>
          </p:txBody>
        </p:sp>
      </p:grpSp>
      <p:sp>
        <p:nvSpPr>
          <p:cNvPr id="132" name="5 Menos"/>
          <p:cNvSpPr/>
          <p:nvPr/>
        </p:nvSpPr>
        <p:spPr>
          <a:xfrm>
            <a:off x="956198" y="3536453"/>
            <a:ext cx="174819" cy="865213"/>
          </a:xfrm>
          <a:prstGeom prst="rect">
            <a:avLst/>
          </a:prstGeom>
          <a:solidFill>
            <a:schemeClr val="accent2"/>
          </a:solidFill>
          <a:ln w="19050">
            <a:solidFill>
              <a:srgbClr val="8B6E38"/>
            </a:solidFill>
          </a:ln>
        </p:spPr>
        <p:txBody>
          <a:bodyPr lIns="45719" rIns="45719" anchor="ctr"/>
          <a:lstStyle/>
          <a:p>
            <a:pPr algn="ctr">
              <a:defRPr>
                <a:solidFill>
                  <a:srgbClr val="FFFFFF"/>
                </a:solidFill>
              </a:defRPr>
            </a:pPr>
            <a:endParaRPr/>
          </a:p>
        </p:txBody>
      </p:sp>
      <p:grpSp>
        <p:nvGrpSpPr>
          <p:cNvPr id="137" name="6 Pergamino vertical"/>
          <p:cNvGrpSpPr/>
          <p:nvPr/>
        </p:nvGrpSpPr>
        <p:grpSpPr>
          <a:xfrm>
            <a:off x="580226" y="4396144"/>
            <a:ext cx="1051459" cy="1069341"/>
            <a:chOff x="0" y="107950"/>
            <a:chExt cx="1051458" cy="1069339"/>
          </a:xfrm>
        </p:grpSpPr>
        <p:sp>
          <p:nvSpPr>
            <p:cNvPr id="133" name="Figura"/>
            <p:cNvSpPr/>
            <p:nvPr/>
          </p:nvSpPr>
          <p:spPr>
            <a:xfrm>
              <a:off x="0" y="183568"/>
              <a:ext cx="1051459" cy="864097"/>
            </a:xfrm>
            <a:custGeom>
              <a:avLst/>
              <a:gdLst/>
              <a:ahLst/>
              <a:cxnLst>
                <a:cxn ang="0">
                  <a:pos x="wd2" y="hd2"/>
                </a:cxn>
                <a:cxn ang="5400000">
                  <a:pos x="wd2" y="hd2"/>
                </a:cxn>
                <a:cxn ang="10800000">
                  <a:pos x="wd2" y="hd2"/>
                </a:cxn>
                <a:cxn ang="16200000">
                  <a:pos x="wd2" y="hd2"/>
                </a:cxn>
              </a:cxnLst>
              <a:rect l="0" t="0" r="r" b="b"/>
              <a:pathLst>
                <a:path w="21600" h="21600" extrusionOk="0">
                  <a:moveTo>
                    <a:pt x="1109" y="21600"/>
                  </a:moveTo>
                  <a:cubicBezTo>
                    <a:pt x="497" y="21600"/>
                    <a:pt x="0" y="20996"/>
                    <a:pt x="0" y="20250"/>
                  </a:cubicBezTo>
                  <a:cubicBezTo>
                    <a:pt x="0" y="19504"/>
                    <a:pt x="497" y="18900"/>
                    <a:pt x="1109" y="18900"/>
                  </a:cubicBezTo>
                  <a:lnTo>
                    <a:pt x="2219" y="18900"/>
                  </a:lnTo>
                  <a:lnTo>
                    <a:pt x="2219" y="1350"/>
                  </a:lnTo>
                  <a:cubicBezTo>
                    <a:pt x="2219" y="604"/>
                    <a:pt x="2716" y="0"/>
                    <a:pt x="3328" y="0"/>
                  </a:cubicBezTo>
                  <a:lnTo>
                    <a:pt x="20491" y="0"/>
                  </a:lnTo>
                  <a:cubicBezTo>
                    <a:pt x="21103" y="0"/>
                    <a:pt x="21600" y="604"/>
                    <a:pt x="21600" y="1350"/>
                  </a:cubicBezTo>
                  <a:cubicBezTo>
                    <a:pt x="21600" y="2096"/>
                    <a:pt x="21103" y="2700"/>
                    <a:pt x="20491" y="2700"/>
                  </a:cubicBezTo>
                  <a:lnTo>
                    <a:pt x="19381" y="2700"/>
                  </a:lnTo>
                  <a:lnTo>
                    <a:pt x="19381" y="20250"/>
                  </a:lnTo>
                  <a:cubicBezTo>
                    <a:pt x="19381" y="20996"/>
                    <a:pt x="18884" y="21600"/>
                    <a:pt x="18272" y="21600"/>
                  </a:cubicBezTo>
                  <a:close/>
                </a:path>
              </a:pathLst>
            </a:custGeom>
            <a:solidFill>
              <a:srgbClr val="FFFFFF"/>
            </a:solidFill>
            <a:ln w="12700" cap="flat">
              <a:noFill/>
              <a:miter lim="400000"/>
            </a:ln>
            <a:effectLst/>
          </p:spPr>
          <p:txBody>
            <a:bodyPr wrap="square" lIns="45719" tIns="45719" rIns="45719" bIns="45719" numCol="1" anchor="ctr">
              <a:noAutofit/>
            </a:bodyPr>
            <a:lstStyle/>
            <a:p>
              <a:pPr algn="ctr"/>
              <a:endParaRPr/>
            </a:p>
          </p:txBody>
        </p:sp>
        <p:sp>
          <p:nvSpPr>
            <p:cNvPr id="134" name="Figura"/>
            <p:cNvSpPr/>
            <p:nvPr/>
          </p:nvSpPr>
          <p:spPr>
            <a:xfrm>
              <a:off x="0" y="237574"/>
              <a:ext cx="216024" cy="81009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795"/>
                    <a:pt x="19182" y="1440"/>
                    <a:pt x="16200" y="1440"/>
                  </a:cubicBezTo>
                  <a:cubicBezTo>
                    <a:pt x="14709" y="1440"/>
                    <a:pt x="13500" y="1118"/>
                    <a:pt x="13500" y="720"/>
                  </a:cubicBezTo>
                  <a:cubicBezTo>
                    <a:pt x="13500" y="322"/>
                    <a:pt x="14709" y="0"/>
                    <a:pt x="16200" y="0"/>
                  </a:cubicBezTo>
                  <a:close/>
                  <a:moveTo>
                    <a:pt x="10800" y="20160"/>
                  </a:moveTo>
                  <a:cubicBezTo>
                    <a:pt x="10800" y="20955"/>
                    <a:pt x="8382" y="21600"/>
                    <a:pt x="5400" y="21600"/>
                  </a:cubicBezTo>
                  <a:cubicBezTo>
                    <a:pt x="2418" y="21600"/>
                    <a:pt x="0" y="20955"/>
                    <a:pt x="0" y="20160"/>
                  </a:cubicBezTo>
                  <a:cubicBezTo>
                    <a:pt x="0" y="19365"/>
                    <a:pt x="2418" y="18720"/>
                    <a:pt x="5400" y="18720"/>
                  </a:cubicBezTo>
                  <a:cubicBezTo>
                    <a:pt x="6891" y="18720"/>
                    <a:pt x="8100" y="19042"/>
                    <a:pt x="8100" y="19440"/>
                  </a:cubicBezTo>
                  <a:cubicBezTo>
                    <a:pt x="8100" y="19838"/>
                    <a:pt x="6891" y="20160"/>
                    <a:pt x="5400" y="2016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endParaRPr/>
            </a:p>
          </p:txBody>
        </p:sp>
        <p:sp>
          <p:nvSpPr>
            <p:cNvPr id="135" name="Figura"/>
            <p:cNvSpPr/>
            <p:nvPr/>
          </p:nvSpPr>
          <p:spPr>
            <a:xfrm>
              <a:off x="0" y="183568"/>
              <a:ext cx="1051459" cy="864097"/>
            </a:xfrm>
            <a:custGeom>
              <a:avLst/>
              <a:gdLst/>
              <a:ahLst/>
              <a:cxnLst>
                <a:cxn ang="0">
                  <a:pos x="wd2" y="hd2"/>
                </a:cxn>
                <a:cxn ang="5400000">
                  <a:pos x="wd2" y="hd2"/>
                </a:cxn>
                <a:cxn ang="10800000">
                  <a:pos x="wd2" y="hd2"/>
                </a:cxn>
                <a:cxn ang="16200000">
                  <a:pos x="wd2" y="hd2"/>
                </a:cxn>
              </a:cxnLst>
              <a:rect l="0" t="0" r="r" b="b"/>
              <a:pathLst>
                <a:path w="21600" h="21600" extrusionOk="0">
                  <a:moveTo>
                    <a:pt x="2219" y="18900"/>
                  </a:moveTo>
                  <a:lnTo>
                    <a:pt x="2219" y="1350"/>
                  </a:lnTo>
                  <a:cubicBezTo>
                    <a:pt x="2219" y="604"/>
                    <a:pt x="2716" y="0"/>
                    <a:pt x="3328" y="0"/>
                  </a:cubicBezTo>
                  <a:lnTo>
                    <a:pt x="20491" y="0"/>
                  </a:lnTo>
                  <a:cubicBezTo>
                    <a:pt x="21103" y="0"/>
                    <a:pt x="21600" y="604"/>
                    <a:pt x="21600" y="1350"/>
                  </a:cubicBezTo>
                  <a:cubicBezTo>
                    <a:pt x="21600" y="2096"/>
                    <a:pt x="21103" y="2700"/>
                    <a:pt x="20491" y="2700"/>
                  </a:cubicBezTo>
                  <a:lnTo>
                    <a:pt x="19381" y="2700"/>
                  </a:lnTo>
                  <a:lnTo>
                    <a:pt x="19381" y="20250"/>
                  </a:lnTo>
                  <a:cubicBezTo>
                    <a:pt x="19381" y="20996"/>
                    <a:pt x="18884" y="21600"/>
                    <a:pt x="18272" y="21600"/>
                  </a:cubicBezTo>
                  <a:lnTo>
                    <a:pt x="1109" y="21600"/>
                  </a:lnTo>
                  <a:cubicBezTo>
                    <a:pt x="497" y="21600"/>
                    <a:pt x="0" y="20996"/>
                    <a:pt x="0" y="20250"/>
                  </a:cubicBezTo>
                  <a:cubicBezTo>
                    <a:pt x="0" y="19504"/>
                    <a:pt x="497" y="18900"/>
                    <a:pt x="1109" y="18900"/>
                  </a:cubicBezTo>
                  <a:close/>
                  <a:moveTo>
                    <a:pt x="3328" y="0"/>
                  </a:moveTo>
                  <a:cubicBezTo>
                    <a:pt x="3941" y="0"/>
                    <a:pt x="4438" y="604"/>
                    <a:pt x="4438" y="1350"/>
                  </a:cubicBezTo>
                  <a:cubicBezTo>
                    <a:pt x="4438" y="2096"/>
                    <a:pt x="3941" y="2700"/>
                    <a:pt x="3328" y="2700"/>
                  </a:cubicBezTo>
                  <a:cubicBezTo>
                    <a:pt x="3022" y="2700"/>
                    <a:pt x="2774" y="2398"/>
                    <a:pt x="2774" y="2025"/>
                  </a:cubicBezTo>
                  <a:cubicBezTo>
                    <a:pt x="2774" y="1652"/>
                    <a:pt x="3022" y="1350"/>
                    <a:pt x="3328" y="1350"/>
                  </a:cubicBezTo>
                  <a:lnTo>
                    <a:pt x="4438" y="1350"/>
                  </a:lnTo>
                  <a:moveTo>
                    <a:pt x="19381" y="2700"/>
                  </a:moveTo>
                  <a:lnTo>
                    <a:pt x="3328" y="2700"/>
                  </a:lnTo>
                  <a:moveTo>
                    <a:pt x="1109" y="18900"/>
                  </a:moveTo>
                  <a:cubicBezTo>
                    <a:pt x="1416" y="18900"/>
                    <a:pt x="1664" y="19202"/>
                    <a:pt x="1664" y="19575"/>
                  </a:cubicBezTo>
                  <a:cubicBezTo>
                    <a:pt x="1664" y="19948"/>
                    <a:pt x="1416" y="20250"/>
                    <a:pt x="1109" y="20250"/>
                  </a:cubicBezTo>
                  <a:lnTo>
                    <a:pt x="2219" y="20250"/>
                  </a:lnTo>
                  <a:moveTo>
                    <a:pt x="1109" y="21600"/>
                  </a:moveTo>
                  <a:cubicBezTo>
                    <a:pt x="1722" y="21600"/>
                    <a:pt x="2219" y="20996"/>
                    <a:pt x="2219" y="20250"/>
                  </a:cubicBezTo>
                  <a:lnTo>
                    <a:pt x="2219" y="18900"/>
                  </a:lnTo>
                </a:path>
              </a:pathLst>
            </a:custGeom>
            <a:noFill/>
            <a:ln w="19050" cap="flat">
              <a:solidFill>
                <a:schemeClr val="accent2"/>
              </a:solidFill>
              <a:prstDash val="solid"/>
              <a:round/>
            </a:ln>
            <a:effectLst/>
          </p:spPr>
          <p:txBody>
            <a:bodyPr wrap="square" lIns="45719" tIns="45719" rIns="45719" bIns="45719" numCol="1" anchor="ctr">
              <a:noAutofit/>
            </a:bodyPr>
            <a:lstStyle/>
            <a:p>
              <a:pPr algn="ctr"/>
              <a:endParaRPr/>
            </a:p>
          </p:txBody>
        </p:sp>
        <p:sp>
          <p:nvSpPr>
            <p:cNvPr id="136" name="D.O.F.…"/>
            <p:cNvSpPr txBox="1"/>
            <p:nvPr/>
          </p:nvSpPr>
          <p:spPr>
            <a:xfrm>
              <a:off x="108012" y="107949"/>
              <a:ext cx="835434" cy="10693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b="1"/>
              </a:pPr>
              <a:endParaRPr/>
            </a:p>
            <a:p>
              <a:pPr algn="ctr">
                <a:defRPr b="1"/>
              </a:pPr>
              <a:r>
                <a:t>D.O.F.</a:t>
              </a:r>
            </a:p>
            <a:p>
              <a:pPr algn="ctr">
                <a:defRPr sz="1200"/>
              </a:pPr>
              <a:r>
                <a:t>27-ene-2011</a:t>
              </a:r>
            </a:p>
          </p:txBody>
        </p:sp>
      </p:grpSp>
      <p:grpSp>
        <p:nvGrpSpPr>
          <p:cNvPr id="140" name="9 Llamada rectangular"/>
          <p:cNvGrpSpPr/>
          <p:nvPr/>
        </p:nvGrpSpPr>
        <p:grpSpPr>
          <a:xfrm>
            <a:off x="7077502" y="1700807"/>
            <a:ext cx="1368152" cy="1782384"/>
            <a:chOff x="0" y="53649"/>
            <a:chExt cx="1368151" cy="1782383"/>
          </a:xfrm>
        </p:grpSpPr>
        <p:sp>
          <p:nvSpPr>
            <p:cNvPr id="138" name="Figura"/>
            <p:cNvSpPr/>
            <p:nvPr/>
          </p:nvSpPr>
          <p:spPr>
            <a:xfrm>
              <a:off x="0" y="53649"/>
              <a:ext cx="1368152" cy="1782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9200"/>
                  </a:lnTo>
                  <a:lnTo>
                    <a:pt x="9000" y="19200"/>
                  </a:lnTo>
                  <a:lnTo>
                    <a:pt x="6300" y="21600"/>
                  </a:lnTo>
                  <a:lnTo>
                    <a:pt x="3600" y="19200"/>
                  </a:lnTo>
                  <a:lnTo>
                    <a:pt x="0" y="19200"/>
                  </a:lnTo>
                  <a:lnTo>
                    <a:pt x="0" y="11200"/>
                  </a:lnTo>
                  <a:close/>
                </a:path>
              </a:pathLst>
            </a:custGeom>
            <a:solidFill>
              <a:srgbClr val="FFFFFF"/>
            </a:solidFill>
            <a:ln w="19050" cap="flat">
              <a:solidFill>
                <a:schemeClr val="accent2"/>
              </a:solidFill>
              <a:prstDash val="solid"/>
              <a:round/>
            </a:ln>
            <a:effectLst/>
          </p:spPr>
          <p:txBody>
            <a:bodyPr wrap="square" lIns="45719" tIns="45719" rIns="45719" bIns="45719" numCol="1" anchor="ctr">
              <a:noAutofit/>
            </a:bodyPr>
            <a:lstStyle/>
            <a:p>
              <a:pPr algn="ctr">
                <a:defRPr sz="1200"/>
              </a:pPr>
              <a:endParaRPr/>
            </a:p>
          </p:txBody>
        </p:sp>
        <p:sp>
          <p:nvSpPr>
            <p:cNvPr id="139" name="Se reforman y adicionan los artículos transitorios del decreto anterior y se establecen cuantías para tramitar el Juicio Oral"/>
            <p:cNvSpPr txBox="1"/>
            <p:nvPr/>
          </p:nvSpPr>
          <p:spPr>
            <a:xfrm>
              <a:off x="0" y="177799"/>
              <a:ext cx="1368152" cy="1336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200"/>
              </a:lvl1pPr>
            </a:lstStyle>
            <a:p>
              <a:r>
                <a:t>Se reforman y adicionan los artículos transitorios del decreto anterior y se establecen cuantías para tramitar el Juicio Oral</a:t>
              </a:r>
            </a:p>
          </p:txBody>
        </p:sp>
      </p:grpSp>
      <p:grpSp>
        <p:nvGrpSpPr>
          <p:cNvPr id="143" name="10 Llamada rectangular"/>
          <p:cNvGrpSpPr/>
          <p:nvPr/>
        </p:nvGrpSpPr>
        <p:grpSpPr>
          <a:xfrm>
            <a:off x="611553" y="1709355"/>
            <a:ext cx="1483519" cy="1782384"/>
            <a:chOff x="0" y="53649"/>
            <a:chExt cx="1483517" cy="1782383"/>
          </a:xfrm>
        </p:grpSpPr>
        <p:sp>
          <p:nvSpPr>
            <p:cNvPr id="141" name="Figura"/>
            <p:cNvSpPr/>
            <p:nvPr/>
          </p:nvSpPr>
          <p:spPr>
            <a:xfrm>
              <a:off x="0" y="53649"/>
              <a:ext cx="1483518" cy="1782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9200"/>
                  </a:lnTo>
                  <a:lnTo>
                    <a:pt x="9000" y="19200"/>
                  </a:lnTo>
                  <a:lnTo>
                    <a:pt x="6300" y="21600"/>
                  </a:lnTo>
                  <a:lnTo>
                    <a:pt x="3600" y="19200"/>
                  </a:lnTo>
                  <a:lnTo>
                    <a:pt x="0" y="19200"/>
                  </a:lnTo>
                  <a:lnTo>
                    <a:pt x="0" y="11200"/>
                  </a:lnTo>
                  <a:close/>
                </a:path>
              </a:pathLst>
            </a:custGeom>
            <a:solidFill>
              <a:srgbClr val="FFFFFF"/>
            </a:solidFill>
            <a:ln w="19050" cap="flat">
              <a:solidFill>
                <a:schemeClr val="accent2"/>
              </a:solidFill>
              <a:prstDash val="solid"/>
              <a:round/>
            </a:ln>
            <a:effectLst/>
          </p:spPr>
          <p:txBody>
            <a:bodyPr wrap="square" lIns="45719" tIns="45719" rIns="45719" bIns="45719" numCol="1" anchor="ctr">
              <a:noAutofit/>
            </a:bodyPr>
            <a:lstStyle/>
            <a:p>
              <a:pPr algn="ctr">
                <a:defRPr sz="1200"/>
              </a:pPr>
              <a:endParaRPr/>
            </a:p>
          </p:txBody>
        </p:sp>
        <p:sp>
          <p:nvSpPr>
            <p:cNvPr id="142" name="Se implementa el Juicio Oral Mercantil en el Código de Comercio, y se dispone que entrará en vigor al año siguiente de la publicación del decreto"/>
            <p:cNvSpPr txBox="1"/>
            <p:nvPr/>
          </p:nvSpPr>
          <p:spPr>
            <a:xfrm>
              <a:off x="0" y="177799"/>
              <a:ext cx="1483518" cy="1336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200"/>
              </a:lvl1pPr>
            </a:lstStyle>
            <a:p>
              <a:r>
                <a:t>Se implementa el Juicio Oral Mercantil en el Código de Comercio, y se dispone que entrará en vigor al año siguiente de la publicación del decreto</a:t>
              </a:r>
            </a:p>
          </p:txBody>
        </p:sp>
      </p:grpSp>
      <p:grpSp>
        <p:nvGrpSpPr>
          <p:cNvPr id="146" name="12 Rectángulo redondeado"/>
          <p:cNvGrpSpPr/>
          <p:nvPr/>
        </p:nvGrpSpPr>
        <p:grpSpPr>
          <a:xfrm>
            <a:off x="208162" y="5722292"/>
            <a:ext cx="3118024" cy="864097"/>
            <a:chOff x="0" y="70872"/>
            <a:chExt cx="3118022" cy="864095"/>
          </a:xfrm>
        </p:grpSpPr>
        <p:sp>
          <p:nvSpPr>
            <p:cNvPr id="144" name="Rectángulo redondeado"/>
            <p:cNvSpPr/>
            <p:nvPr/>
          </p:nvSpPr>
          <p:spPr>
            <a:xfrm>
              <a:off x="0" y="70872"/>
              <a:ext cx="3118023" cy="864097"/>
            </a:xfrm>
            <a:prstGeom prst="roundRect">
              <a:avLst>
                <a:gd name="adj" fmla="val 16667"/>
              </a:avLst>
            </a:prstGeom>
            <a:solidFill>
              <a:srgbClr val="FFFFFF"/>
            </a:solidFill>
            <a:ln w="19050" cap="flat">
              <a:solidFill>
                <a:schemeClr val="accent2"/>
              </a:solidFill>
              <a:prstDash val="solid"/>
              <a:round/>
            </a:ln>
            <a:effectLst/>
          </p:spPr>
          <p:txBody>
            <a:bodyPr wrap="square" lIns="45719" tIns="45719" rIns="45719" bIns="45719" numCol="1" anchor="ctr">
              <a:noAutofit/>
            </a:bodyPr>
            <a:lstStyle/>
            <a:p>
              <a:pPr algn="ctr"/>
              <a:endParaRPr/>
            </a:p>
          </p:txBody>
        </p:sp>
        <p:sp>
          <p:nvSpPr>
            <p:cNvPr id="145" name="Artículo 1390 Bis.- Se tramitarán en este juicio todas las contiendas cuya suerte principal sea inferior a 220 mil 533 pesos 48 centavos, moneda nacional, sin que sean de tomarse en consideración intereses y demás accesorios reclamados a la fecha de interposición de la demanda."/>
            <p:cNvSpPr txBox="1"/>
            <p:nvPr/>
          </p:nvSpPr>
          <p:spPr>
            <a:xfrm>
              <a:off x="42181" y="107950"/>
              <a:ext cx="3033660" cy="7899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000" b="1"/>
              </a:pPr>
              <a:r>
                <a:t>Artículo 1390 Bis.- </a:t>
              </a:r>
              <a:r>
                <a:rPr b="0"/>
                <a:t>Se tramitarán en este juicio todas las contiendas cuya suerte principal sea inferior a 220 mil 533 pesos 48 centavos, moneda nacional, sin que sean de tomarse en consideración intereses y demás accesorios reclamados a la fecha de interposición de la demanda. </a:t>
              </a:r>
            </a:p>
          </p:txBody>
        </p:sp>
      </p:grpSp>
      <p:sp>
        <p:nvSpPr>
          <p:cNvPr id="147" name="13 Menos"/>
          <p:cNvSpPr/>
          <p:nvPr/>
        </p:nvSpPr>
        <p:spPr>
          <a:xfrm>
            <a:off x="2803331" y="3536453"/>
            <a:ext cx="174818" cy="865213"/>
          </a:xfrm>
          <a:prstGeom prst="rect">
            <a:avLst/>
          </a:prstGeom>
          <a:solidFill>
            <a:schemeClr val="accent2"/>
          </a:solidFill>
          <a:ln w="19050">
            <a:solidFill>
              <a:srgbClr val="8B6E38"/>
            </a:solidFill>
          </a:ln>
        </p:spPr>
        <p:txBody>
          <a:bodyPr lIns="45719" rIns="45719" anchor="ctr"/>
          <a:lstStyle/>
          <a:p>
            <a:pPr algn="ctr">
              <a:defRPr>
                <a:solidFill>
                  <a:srgbClr val="FFFFFF"/>
                </a:solidFill>
              </a:defRPr>
            </a:pPr>
            <a:endParaRPr/>
          </a:p>
        </p:txBody>
      </p:sp>
      <p:grpSp>
        <p:nvGrpSpPr>
          <p:cNvPr id="150" name="14 Llamada rectangular"/>
          <p:cNvGrpSpPr/>
          <p:nvPr/>
        </p:nvGrpSpPr>
        <p:grpSpPr>
          <a:xfrm>
            <a:off x="2584425" y="1688351"/>
            <a:ext cx="1483519" cy="1782385"/>
            <a:chOff x="0" y="0"/>
            <a:chExt cx="1483517" cy="1782383"/>
          </a:xfrm>
        </p:grpSpPr>
        <p:sp>
          <p:nvSpPr>
            <p:cNvPr id="148" name="Figura"/>
            <p:cNvSpPr/>
            <p:nvPr/>
          </p:nvSpPr>
          <p:spPr>
            <a:xfrm>
              <a:off x="0" y="0"/>
              <a:ext cx="1483518" cy="1782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9200"/>
                  </a:lnTo>
                  <a:lnTo>
                    <a:pt x="9000" y="19200"/>
                  </a:lnTo>
                  <a:lnTo>
                    <a:pt x="6300" y="21600"/>
                  </a:lnTo>
                  <a:lnTo>
                    <a:pt x="3600" y="19200"/>
                  </a:lnTo>
                  <a:lnTo>
                    <a:pt x="0" y="19200"/>
                  </a:lnTo>
                  <a:lnTo>
                    <a:pt x="0" y="11200"/>
                  </a:lnTo>
                  <a:close/>
                </a:path>
              </a:pathLst>
            </a:custGeom>
            <a:solidFill>
              <a:srgbClr val="FFFFFF"/>
            </a:solidFill>
            <a:ln w="19050" cap="flat">
              <a:solidFill>
                <a:schemeClr val="accent2"/>
              </a:solidFill>
              <a:prstDash val="solid"/>
              <a:round/>
            </a:ln>
            <a:effectLst/>
          </p:spPr>
          <p:txBody>
            <a:bodyPr wrap="square" lIns="45719" tIns="45719" rIns="45719" bIns="45719" numCol="1" anchor="ctr">
              <a:noAutofit/>
            </a:bodyPr>
            <a:lstStyle/>
            <a:p>
              <a:pPr algn="ctr">
                <a:defRPr sz="1200"/>
              </a:pPr>
              <a:endParaRPr/>
            </a:p>
          </p:txBody>
        </p:sp>
        <p:sp>
          <p:nvSpPr>
            <p:cNvPr id="149" name="Se prorroga la entrada en vigor del juicio oral hasta le 1º de julio de 2013, previa declaratoria que hagan los Poderes Judiciales Estatales"/>
            <p:cNvSpPr txBox="1"/>
            <p:nvPr/>
          </p:nvSpPr>
          <p:spPr>
            <a:xfrm>
              <a:off x="0" y="213050"/>
              <a:ext cx="1483518" cy="1158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200"/>
              </a:lvl1pPr>
            </a:lstStyle>
            <a:p>
              <a:r>
                <a:t>Se prorroga la entrada en vigor del juicio oral hasta le 1º de julio de 2013, previa declaratoria que hagan los Poderes Judiciales Estatales</a:t>
              </a:r>
            </a:p>
          </p:txBody>
        </p:sp>
      </p:grpSp>
      <p:grpSp>
        <p:nvGrpSpPr>
          <p:cNvPr id="155" name="15 Pergamino vertical"/>
          <p:cNvGrpSpPr/>
          <p:nvPr/>
        </p:nvGrpSpPr>
        <p:grpSpPr>
          <a:xfrm>
            <a:off x="2361226" y="4407896"/>
            <a:ext cx="1051460" cy="1069341"/>
            <a:chOff x="0" y="107950"/>
            <a:chExt cx="1051458" cy="1069339"/>
          </a:xfrm>
        </p:grpSpPr>
        <p:sp>
          <p:nvSpPr>
            <p:cNvPr id="151" name="Figura"/>
            <p:cNvSpPr/>
            <p:nvPr/>
          </p:nvSpPr>
          <p:spPr>
            <a:xfrm>
              <a:off x="0" y="183568"/>
              <a:ext cx="1051459" cy="864097"/>
            </a:xfrm>
            <a:custGeom>
              <a:avLst/>
              <a:gdLst/>
              <a:ahLst/>
              <a:cxnLst>
                <a:cxn ang="0">
                  <a:pos x="wd2" y="hd2"/>
                </a:cxn>
                <a:cxn ang="5400000">
                  <a:pos x="wd2" y="hd2"/>
                </a:cxn>
                <a:cxn ang="10800000">
                  <a:pos x="wd2" y="hd2"/>
                </a:cxn>
                <a:cxn ang="16200000">
                  <a:pos x="wd2" y="hd2"/>
                </a:cxn>
              </a:cxnLst>
              <a:rect l="0" t="0" r="r" b="b"/>
              <a:pathLst>
                <a:path w="21600" h="21600" extrusionOk="0">
                  <a:moveTo>
                    <a:pt x="1109" y="21600"/>
                  </a:moveTo>
                  <a:cubicBezTo>
                    <a:pt x="497" y="21600"/>
                    <a:pt x="0" y="20996"/>
                    <a:pt x="0" y="20250"/>
                  </a:cubicBezTo>
                  <a:cubicBezTo>
                    <a:pt x="0" y="19504"/>
                    <a:pt x="497" y="18900"/>
                    <a:pt x="1109" y="18900"/>
                  </a:cubicBezTo>
                  <a:lnTo>
                    <a:pt x="2219" y="18900"/>
                  </a:lnTo>
                  <a:lnTo>
                    <a:pt x="2219" y="1350"/>
                  </a:lnTo>
                  <a:cubicBezTo>
                    <a:pt x="2219" y="604"/>
                    <a:pt x="2716" y="0"/>
                    <a:pt x="3328" y="0"/>
                  </a:cubicBezTo>
                  <a:lnTo>
                    <a:pt x="20491" y="0"/>
                  </a:lnTo>
                  <a:cubicBezTo>
                    <a:pt x="21103" y="0"/>
                    <a:pt x="21600" y="604"/>
                    <a:pt x="21600" y="1350"/>
                  </a:cubicBezTo>
                  <a:cubicBezTo>
                    <a:pt x="21600" y="2096"/>
                    <a:pt x="21103" y="2700"/>
                    <a:pt x="20491" y="2700"/>
                  </a:cubicBezTo>
                  <a:lnTo>
                    <a:pt x="19381" y="2700"/>
                  </a:lnTo>
                  <a:lnTo>
                    <a:pt x="19381" y="20250"/>
                  </a:lnTo>
                  <a:cubicBezTo>
                    <a:pt x="19381" y="20996"/>
                    <a:pt x="18884" y="21600"/>
                    <a:pt x="18272" y="21600"/>
                  </a:cubicBezTo>
                  <a:close/>
                </a:path>
              </a:pathLst>
            </a:custGeom>
            <a:solidFill>
              <a:srgbClr val="FFFFFF"/>
            </a:solidFill>
            <a:ln w="12700" cap="flat">
              <a:noFill/>
              <a:miter lim="400000"/>
            </a:ln>
            <a:effectLst/>
          </p:spPr>
          <p:txBody>
            <a:bodyPr wrap="square" lIns="45719" tIns="45719" rIns="45719" bIns="45719" numCol="1" anchor="ctr">
              <a:noAutofit/>
            </a:bodyPr>
            <a:lstStyle/>
            <a:p>
              <a:pPr algn="ctr"/>
              <a:endParaRPr/>
            </a:p>
          </p:txBody>
        </p:sp>
        <p:sp>
          <p:nvSpPr>
            <p:cNvPr id="152" name="Figura"/>
            <p:cNvSpPr/>
            <p:nvPr/>
          </p:nvSpPr>
          <p:spPr>
            <a:xfrm>
              <a:off x="0" y="237574"/>
              <a:ext cx="216024" cy="81009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795"/>
                    <a:pt x="19182" y="1440"/>
                    <a:pt x="16200" y="1440"/>
                  </a:cubicBezTo>
                  <a:cubicBezTo>
                    <a:pt x="14709" y="1440"/>
                    <a:pt x="13500" y="1118"/>
                    <a:pt x="13500" y="720"/>
                  </a:cubicBezTo>
                  <a:cubicBezTo>
                    <a:pt x="13500" y="322"/>
                    <a:pt x="14709" y="0"/>
                    <a:pt x="16200" y="0"/>
                  </a:cubicBezTo>
                  <a:close/>
                  <a:moveTo>
                    <a:pt x="10800" y="20160"/>
                  </a:moveTo>
                  <a:cubicBezTo>
                    <a:pt x="10800" y="20955"/>
                    <a:pt x="8382" y="21600"/>
                    <a:pt x="5400" y="21600"/>
                  </a:cubicBezTo>
                  <a:cubicBezTo>
                    <a:pt x="2418" y="21600"/>
                    <a:pt x="0" y="20955"/>
                    <a:pt x="0" y="20160"/>
                  </a:cubicBezTo>
                  <a:cubicBezTo>
                    <a:pt x="0" y="19365"/>
                    <a:pt x="2418" y="18720"/>
                    <a:pt x="5400" y="18720"/>
                  </a:cubicBezTo>
                  <a:cubicBezTo>
                    <a:pt x="6891" y="18720"/>
                    <a:pt x="8100" y="19042"/>
                    <a:pt x="8100" y="19440"/>
                  </a:cubicBezTo>
                  <a:cubicBezTo>
                    <a:pt x="8100" y="19838"/>
                    <a:pt x="6891" y="20160"/>
                    <a:pt x="5400" y="2016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endParaRPr/>
            </a:p>
          </p:txBody>
        </p:sp>
        <p:sp>
          <p:nvSpPr>
            <p:cNvPr id="153" name="Figura"/>
            <p:cNvSpPr/>
            <p:nvPr/>
          </p:nvSpPr>
          <p:spPr>
            <a:xfrm>
              <a:off x="0" y="183568"/>
              <a:ext cx="1051459" cy="864097"/>
            </a:xfrm>
            <a:custGeom>
              <a:avLst/>
              <a:gdLst/>
              <a:ahLst/>
              <a:cxnLst>
                <a:cxn ang="0">
                  <a:pos x="wd2" y="hd2"/>
                </a:cxn>
                <a:cxn ang="5400000">
                  <a:pos x="wd2" y="hd2"/>
                </a:cxn>
                <a:cxn ang="10800000">
                  <a:pos x="wd2" y="hd2"/>
                </a:cxn>
                <a:cxn ang="16200000">
                  <a:pos x="wd2" y="hd2"/>
                </a:cxn>
              </a:cxnLst>
              <a:rect l="0" t="0" r="r" b="b"/>
              <a:pathLst>
                <a:path w="21600" h="21600" extrusionOk="0">
                  <a:moveTo>
                    <a:pt x="2219" y="18900"/>
                  </a:moveTo>
                  <a:lnTo>
                    <a:pt x="2219" y="1350"/>
                  </a:lnTo>
                  <a:cubicBezTo>
                    <a:pt x="2219" y="604"/>
                    <a:pt x="2716" y="0"/>
                    <a:pt x="3328" y="0"/>
                  </a:cubicBezTo>
                  <a:lnTo>
                    <a:pt x="20491" y="0"/>
                  </a:lnTo>
                  <a:cubicBezTo>
                    <a:pt x="21103" y="0"/>
                    <a:pt x="21600" y="604"/>
                    <a:pt x="21600" y="1350"/>
                  </a:cubicBezTo>
                  <a:cubicBezTo>
                    <a:pt x="21600" y="2096"/>
                    <a:pt x="21103" y="2700"/>
                    <a:pt x="20491" y="2700"/>
                  </a:cubicBezTo>
                  <a:lnTo>
                    <a:pt x="19381" y="2700"/>
                  </a:lnTo>
                  <a:lnTo>
                    <a:pt x="19381" y="20250"/>
                  </a:lnTo>
                  <a:cubicBezTo>
                    <a:pt x="19381" y="20996"/>
                    <a:pt x="18884" y="21600"/>
                    <a:pt x="18272" y="21600"/>
                  </a:cubicBezTo>
                  <a:lnTo>
                    <a:pt x="1109" y="21600"/>
                  </a:lnTo>
                  <a:cubicBezTo>
                    <a:pt x="497" y="21600"/>
                    <a:pt x="0" y="20996"/>
                    <a:pt x="0" y="20250"/>
                  </a:cubicBezTo>
                  <a:cubicBezTo>
                    <a:pt x="0" y="19504"/>
                    <a:pt x="497" y="18900"/>
                    <a:pt x="1109" y="18900"/>
                  </a:cubicBezTo>
                  <a:close/>
                  <a:moveTo>
                    <a:pt x="3328" y="0"/>
                  </a:moveTo>
                  <a:cubicBezTo>
                    <a:pt x="3941" y="0"/>
                    <a:pt x="4438" y="604"/>
                    <a:pt x="4438" y="1350"/>
                  </a:cubicBezTo>
                  <a:cubicBezTo>
                    <a:pt x="4438" y="2096"/>
                    <a:pt x="3941" y="2700"/>
                    <a:pt x="3328" y="2700"/>
                  </a:cubicBezTo>
                  <a:cubicBezTo>
                    <a:pt x="3022" y="2700"/>
                    <a:pt x="2774" y="2398"/>
                    <a:pt x="2774" y="2025"/>
                  </a:cubicBezTo>
                  <a:cubicBezTo>
                    <a:pt x="2774" y="1652"/>
                    <a:pt x="3022" y="1350"/>
                    <a:pt x="3328" y="1350"/>
                  </a:cubicBezTo>
                  <a:lnTo>
                    <a:pt x="4438" y="1350"/>
                  </a:lnTo>
                  <a:moveTo>
                    <a:pt x="19381" y="2700"/>
                  </a:moveTo>
                  <a:lnTo>
                    <a:pt x="3328" y="2700"/>
                  </a:lnTo>
                  <a:moveTo>
                    <a:pt x="1109" y="18900"/>
                  </a:moveTo>
                  <a:cubicBezTo>
                    <a:pt x="1416" y="18900"/>
                    <a:pt x="1664" y="19202"/>
                    <a:pt x="1664" y="19575"/>
                  </a:cubicBezTo>
                  <a:cubicBezTo>
                    <a:pt x="1664" y="19948"/>
                    <a:pt x="1416" y="20250"/>
                    <a:pt x="1109" y="20250"/>
                  </a:cubicBezTo>
                  <a:lnTo>
                    <a:pt x="2219" y="20250"/>
                  </a:lnTo>
                  <a:moveTo>
                    <a:pt x="1109" y="21600"/>
                  </a:moveTo>
                  <a:cubicBezTo>
                    <a:pt x="1722" y="21600"/>
                    <a:pt x="2219" y="20996"/>
                    <a:pt x="2219" y="20250"/>
                  </a:cubicBezTo>
                  <a:lnTo>
                    <a:pt x="2219" y="18900"/>
                  </a:lnTo>
                </a:path>
              </a:pathLst>
            </a:custGeom>
            <a:noFill/>
            <a:ln w="19050" cap="flat">
              <a:solidFill>
                <a:schemeClr val="accent2"/>
              </a:solidFill>
              <a:prstDash val="solid"/>
              <a:round/>
            </a:ln>
            <a:effectLst/>
          </p:spPr>
          <p:txBody>
            <a:bodyPr wrap="square" lIns="45719" tIns="45719" rIns="45719" bIns="45719" numCol="1" anchor="ctr">
              <a:noAutofit/>
            </a:bodyPr>
            <a:lstStyle/>
            <a:p>
              <a:pPr algn="ctr"/>
              <a:endParaRPr/>
            </a:p>
          </p:txBody>
        </p:sp>
        <p:sp>
          <p:nvSpPr>
            <p:cNvPr id="154" name="D.O.F.…"/>
            <p:cNvSpPr txBox="1"/>
            <p:nvPr/>
          </p:nvSpPr>
          <p:spPr>
            <a:xfrm>
              <a:off x="108012" y="107949"/>
              <a:ext cx="835434" cy="10693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b="1"/>
              </a:pPr>
              <a:endParaRPr/>
            </a:p>
            <a:p>
              <a:pPr algn="ctr">
                <a:defRPr b="1"/>
              </a:pPr>
              <a:r>
                <a:t>D.O.F.</a:t>
              </a:r>
            </a:p>
            <a:p>
              <a:pPr algn="ctr">
                <a:defRPr sz="1200"/>
              </a:pPr>
              <a:r>
                <a:t>9-ene-2012</a:t>
              </a:r>
            </a:p>
          </p:txBody>
        </p:sp>
      </p:grpSp>
      <p:grpSp>
        <p:nvGrpSpPr>
          <p:cNvPr id="158" name="16 Llamada rectangular"/>
          <p:cNvGrpSpPr/>
          <p:nvPr/>
        </p:nvGrpSpPr>
        <p:grpSpPr>
          <a:xfrm>
            <a:off x="4528647" y="1709355"/>
            <a:ext cx="2059578" cy="1782385"/>
            <a:chOff x="0" y="142549"/>
            <a:chExt cx="2059576" cy="1782383"/>
          </a:xfrm>
        </p:grpSpPr>
        <p:sp>
          <p:nvSpPr>
            <p:cNvPr id="156" name="Figura"/>
            <p:cNvSpPr/>
            <p:nvPr/>
          </p:nvSpPr>
          <p:spPr>
            <a:xfrm>
              <a:off x="0" y="142549"/>
              <a:ext cx="2059577" cy="17823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9200"/>
                  </a:lnTo>
                  <a:lnTo>
                    <a:pt x="9000" y="19200"/>
                  </a:lnTo>
                  <a:lnTo>
                    <a:pt x="6300" y="21600"/>
                  </a:lnTo>
                  <a:lnTo>
                    <a:pt x="3600" y="19200"/>
                  </a:lnTo>
                  <a:lnTo>
                    <a:pt x="0" y="19200"/>
                  </a:lnTo>
                  <a:lnTo>
                    <a:pt x="0" y="11200"/>
                  </a:lnTo>
                  <a:close/>
                </a:path>
              </a:pathLst>
            </a:custGeom>
            <a:solidFill>
              <a:srgbClr val="FFFFFF"/>
            </a:solidFill>
            <a:ln w="19050" cap="flat">
              <a:solidFill>
                <a:schemeClr val="accent2"/>
              </a:solidFill>
              <a:prstDash val="solid"/>
              <a:round/>
            </a:ln>
            <a:effectLst/>
          </p:spPr>
          <p:txBody>
            <a:bodyPr wrap="square" lIns="45719" tIns="45719" rIns="45719" bIns="45719" numCol="1" anchor="ctr">
              <a:noAutofit/>
            </a:bodyPr>
            <a:lstStyle/>
            <a:p>
              <a:pPr algn="ctr">
                <a:defRPr sz="1200"/>
              </a:pPr>
              <a:endParaRPr/>
            </a:p>
          </p:txBody>
        </p:sp>
        <p:sp>
          <p:nvSpPr>
            <p:cNvPr id="157" name="Se reforman diversas disposiciones del CC entre ellas el 1390 bis, y en artículos transitorios se establecen cuantías (por año)  para tramitar el Juicio Oral, que comenzarían a partir del año siguiente al de la entrada en vigor del Decreto"/>
            <p:cNvSpPr txBox="1"/>
            <p:nvPr/>
          </p:nvSpPr>
          <p:spPr>
            <a:xfrm>
              <a:off x="0" y="177799"/>
              <a:ext cx="2059577" cy="1513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200"/>
              </a:pPr>
              <a:r>
                <a:t>Se reforman diversas disposiciones del CC entre ellas el 1390 bis, y en </a:t>
              </a:r>
              <a:r>
                <a:rPr b="1"/>
                <a:t>artículos transitorios</a:t>
              </a:r>
              <a:r>
                <a:t> se establecen cuantías (por año)  para tramitar el Juicio Oral, que comenzarían a partir del año siguiente al de la entrada en vigor del Decreto</a:t>
              </a:r>
            </a:p>
          </p:txBody>
        </p:sp>
      </p:grpSp>
      <p:sp>
        <p:nvSpPr>
          <p:cNvPr id="159" name="17 Menos"/>
          <p:cNvSpPr/>
          <p:nvPr/>
        </p:nvSpPr>
        <p:spPr>
          <a:xfrm>
            <a:off x="5157739" y="3536453"/>
            <a:ext cx="174818" cy="865213"/>
          </a:xfrm>
          <a:prstGeom prst="rect">
            <a:avLst/>
          </a:prstGeom>
          <a:solidFill>
            <a:schemeClr val="accent2"/>
          </a:solidFill>
          <a:ln w="19050">
            <a:solidFill>
              <a:srgbClr val="8B6E38"/>
            </a:solidFill>
          </a:ln>
        </p:spPr>
        <p:txBody>
          <a:bodyPr lIns="45719" rIns="45719" anchor="ctr"/>
          <a:lstStyle/>
          <a:p>
            <a:pPr algn="ctr">
              <a:defRPr>
                <a:solidFill>
                  <a:srgbClr val="FFFFFF"/>
                </a:solidFill>
              </a:defRPr>
            </a:pPr>
            <a:endParaRPr/>
          </a:p>
        </p:txBody>
      </p:sp>
      <p:sp>
        <p:nvSpPr>
          <p:cNvPr id="160" name="19 Menos"/>
          <p:cNvSpPr/>
          <p:nvPr/>
        </p:nvSpPr>
        <p:spPr>
          <a:xfrm>
            <a:off x="7400969" y="3536453"/>
            <a:ext cx="174818" cy="865213"/>
          </a:xfrm>
          <a:prstGeom prst="rect">
            <a:avLst/>
          </a:prstGeom>
          <a:solidFill>
            <a:schemeClr val="accent2"/>
          </a:solidFill>
          <a:ln w="19050">
            <a:solidFill>
              <a:srgbClr val="8B6E38"/>
            </a:solidFill>
          </a:ln>
        </p:spPr>
        <p:txBody>
          <a:bodyPr lIns="45719" rIns="45719" anchor="ctr"/>
          <a:lstStyle/>
          <a:p>
            <a:pPr algn="ctr">
              <a:defRPr>
                <a:solidFill>
                  <a:srgbClr val="FFFFFF"/>
                </a:solidFill>
              </a:defRPr>
            </a:pPr>
            <a:endParaRPr/>
          </a:p>
        </p:txBody>
      </p:sp>
      <p:sp>
        <p:nvSpPr>
          <p:cNvPr id="161" name="21 Flecha abajo"/>
          <p:cNvSpPr/>
          <p:nvPr/>
        </p:nvSpPr>
        <p:spPr>
          <a:xfrm>
            <a:off x="975273" y="5387383"/>
            <a:ext cx="130682" cy="273865"/>
          </a:xfrm>
          <a:custGeom>
            <a:avLst/>
            <a:gdLst/>
            <a:ahLst/>
            <a:cxnLst>
              <a:cxn ang="0">
                <a:pos x="wd2" y="hd2"/>
              </a:cxn>
              <a:cxn ang="5400000">
                <a:pos x="wd2" y="hd2"/>
              </a:cxn>
              <a:cxn ang="10800000">
                <a:pos x="wd2" y="hd2"/>
              </a:cxn>
              <a:cxn ang="16200000">
                <a:pos x="wd2" y="hd2"/>
              </a:cxn>
            </a:cxnLst>
            <a:rect l="0" t="0" r="r" b="b"/>
            <a:pathLst>
              <a:path w="21600" h="21600" extrusionOk="0">
                <a:moveTo>
                  <a:pt x="0" y="16447"/>
                </a:moveTo>
                <a:lnTo>
                  <a:pt x="5400" y="16447"/>
                </a:lnTo>
                <a:lnTo>
                  <a:pt x="5400" y="0"/>
                </a:lnTo>
                <a:lnTo>
                  <a:pt x="16200" y="0"/>
                </a:lnTo>
                <a:lnTo>
                  <a:pt x="16200" y="16447"/>
                </a:lnTo>
                <a:lnTo>
                  <a:pt x="21600" y="16447"/>
                </a:lnTo>
                <a:lnTo>
                  <a:pt x="10800" y="21600"/>
                </a:lnTo>
                <a:close/>
              </a:path>
            </a:pathLst>
          </a:custGeom>
          <a:solidFill>
            <a:srgbClr val="FFFFFF"/>
          </a:solidFill>
          <a:ln w="19050">
            <a:solidFill>
              <a:schemeClr val="accent2"/>
            </a:solidFill>
          </a:ln>
        </p:spPr>
        <p:txBody>
          <a:bodyPr lIns="45719" rIns="45719" anchor="ctr"/>
          <a:lstStyle/>
          <a:p>
            <a:pPr algn="ctr"/>
            <a:endParaRPr/>
          </a:p>
        </p:txBody>
      </p:sp>
      <p:grpSp>
        <p:nvGrpSpPr>
          <p:cNvPr id="166" name="22 Pergamino vertical"/>
          <p:cNvGrpSpPr/>
          <p:nvPr/>
        </p:nvGrpSpPr>
        <p:grpSpPr>
          <a:xfrm>
            <a:off x="4591958" y="4445903"/>
            <a:ext cx="1132170" cy="980441"/>
            <a:chOff x="0" y="101600"/>
            <a:chExt cx="1132168" cy="980439"/>
          </a:xfrm>
        </p:grpSpPr>
        <p:sp>
          <p:nvSpPr>
            <p:cNvPr id="162" name="Figura"/>
            <p:cNvSpPr/>
            <p:nvPr/>
          </p:nvSpPr>
          <p:spPr>
            <a:xfrm>
              <a:off x="0" y="132769"/>
              <a:ext cx="1132169" cy="864097"/>
            </a:xfrm>
            <a:custGeom>
              <a:avLst/>
              <a:gdLst/>
              <a:ahLst/>
              <a:cxnLst>
                <a:cxn ang="0">
                  <a:pos x="wd2" y="hd2"/>
                </a:cxn>
                <a:cxn ang="5400000">
                  <a:pos x="wd2" y="hd2"/>
                </a:cxn>
                <a:cxn ang="10800000">
                  <a:pos x="wd2" y="hd2"/>
                </a:cxn>
                <a:cxn ang="16200000">
                  <a:pos x="wd2" y="hd2"/>
                </a:cxn>
              </a:cxnLst>
              <a:rect l="0" t="0" r="r" b="b"/>
              <a:pathLst>
                <a:path w="21600" h="21600" extrusionOk="0">
                  <a:moveTo>
                    <a:pt x="1030" y="21600"/>
                  </a:moveTo>
                  <a:cubicBezTo>
                    <a:pt x="461" y="21600"/>
                    <a:pt x="0" y="20996"/>
                    <a:pt x="0" y="20250"/>
                  </a:cubicBezTo>
                  <a:cubicBezTo>
                    <a:pt x="0" y="19504"/>
                    <a:pt x="461" y="18900"/>
                    <a:pt x="1030" y="18900"/>
                  </a:cubicBezTo>
                  <a:lnTo>
                    <a:pt x="2061" y="18900"/>
                  </a:lnTo>
                  <a:lnTo>
                    <a:pt x="2061" y="1350"/>
                  </a:lnTo>
                  <a:cubicBezTo>
                    <a:pt x="2061" y="604"/>
                    <a:pt x="2522" y="0"/>
                    <a:pt x="3091" y="0"/>
                  </a:cubicBezTo>
                  <a:lnTo>
                    <a:pt x="20570" y="0"/>
                  </a:lnTo>
                  <a:cubicBezTo>
                    <a:pt x="21139" y="0"/>
                    <a:pt x="21600" y="604"/>
                    <a:pt x="21600" y="1350"/>
                  </a:cubicBezTo>
                  <a:cubicBezTo>
                    <a:pt x="21600" y="2096"/>
                    <a:pt x="21139" y="2700"/>
                    <a:pt x="20570" y="2700"/>
                  </a:cubicBezTo>
                  <a:lnTo>
                    <a:pt x="19539" y="2700"/>
                  </a:lnTo>
                  <a:lnTo>
                    <a:pt x="19539" y="20250"/>
                  </a:lnTo>
                  <a:cubicBezTo>
                    <a:pt x="19539" y="20996"/>
                    <a:pt x="19078" y="21600"/>
                    <a:pt x="18509" y="21600"/>
                  </a:cubicBezTo>
                  <a:close/>
                </a:path>
              </a:pathLst>
            </a:custGeom>
            <a:solidFill>
              <a:srgbClr val="FFFFFF"/>
            </a:solidFill>
            <a:ln w="12700" cap="flat">
              <a:noFill/>
              <a:miter lim="400000"/>
            </a:ln>
            <a:effectLst/>
          </p:spPr>
          <p:txBody>
            <a:bodyPr wrap="square" lIns="45719" tIns="45719" rIns="45719" bIns="45719" numCol="1" anchor="ctr">
              <a:noAutofit/>
            </a:bodyPr>
            <a:lstStyle/>
            <a:p>
              <a:pPr algn="ctr"/>
              <a:endParaRPr/>
            </a:p>
          </p:txBody>
        </p:sp>
        <p:sp>
          <p:nvSpPr>
            <p:cNvPr id="163" name="Figura"/>
            <p:cNvSpPr/>
            <p:nvPr/>
          </p:nvSpPr>
          <p:spPr>
            <a:xfrm>
              <a:off x="0" y="186775"/>
              <a:ext cx="216024" cy="81009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795"/>
                    <a:pt x="19182" y="1440"/>
                    <a:pt x="16200" y="1440"/>
                  </a:cubicBezTo>
                  <a:cubicBezTo>
                    <a:pt x="14709" y="1440"/>
                    <a:pt x="13500" y="1118"/>
                    <a:pt x="13500" y="720"/>
                  </a:cubicBezTo>
                  <a:cubicBezTo>
                    <a:pt x="13500" y="322"/>
                    <a:pt x="14709" y="0"/>
                    <a:pt x="16200" y="0"/>
                  </a:cubicBezTo>
                  <a:close/>
                  <a:moveTo>
                    <a:pt x="10800" y="20160"/>
                  </a:moveTo>
                  <a:cubicBezTo>
                    <a:pt x="10800" y="20955"/>
                    <a:pt x="8382" y="21600"/>
                    <a:pt x="5400" y="21600"/>
                  </a:cubicBezTo>
                  <a:cubicBezTo>
                    <a:pt x="2418" y="21600"/>
                    <a:pt x="0" y="20955"/>
                    <a:pt x="0" y="20160"/>
                  </a:cubicBezTo>
                  <a:cubicBezTo>
                    <a:pt x="0" y="19365"/>
                    <a:pt x="2418" y="18720"/>
                    <a:pt x="5400" y="18720"/>
                  </a:cubicBezTo>
                  <a:cubicBezTo>
                    <a:pt x="6891" y="18720"/>
                    <a:pt x="8100" y="19042"/>
                    <a:pt x="8100" y="19440"/>
                  </a:cubicBezTo>
                  <a:cubicBezTo>
                    <a:pt x="8100" y="19838"/>
                    <a:pt x="6891" y="20160"/>
                    <a:pt x="5400" y="2016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endParaRPr/>
            </a:p>
          </p:txBody>
        </p:sp>
        <p:sp>
          <p:nvSpPr>
            <p:cNvPr id="164" name="Figura"/>
            <p:cNvSpPr/>
            <p:nvPr/>
          </p:nvSpPr>
          <p:spPr>
            <a:xfrm>
              <a:off x="0" y="132769"/>
              <a:ext cx="1132169" cy="864097"/>
            </a:xfrm>
            <a:custGeom>
              <a:avLst/>
              <a:gdLst/>
              <a:ahLst/>
              <a:cxnLst>
                <a:cxn ang="0">
                  <a:pos x="wd2" y="hd2"/>
                </a:cxn>
                <a:cxn ang="5400000">
                  <a:pos x="wd2" y="hd2"/>
                </a:cxn>
                <a:cxn ang="10800000">
                  <a:pos x="wd2" y="hd2"/>
                </a:cxn>
                <a:cxn ang="16200000">
                  <a:pos x="wd2" y="hd2"/>
                </a:cxn>
              </a:cxnLst>
              <a:rect l="0" t="0" r="r" b="b"/>
              <a:pathLst>
                <a:path w="21600" h="21600" extrusionOk="0">
                  <a:moveTo>
                    <a:pt x="2061" y="18900"/>
                  </a:moveTo>
                  <a:lnTo>
                    <a:pt x="2061" y="1350"/>
                  </a:lnTo>
                  <a:cubicBezTo>
                    <a:pt x="2061" y="604"/>
                    <a:pt x="2522" y="0"/>
                    <a:pt x="3091" y="0"/>
                  </a:cubicBezTo>
                  <a:lnTo>
                    <a:pt x="20570" y="0"/>
                  </a:lnTo>
                  <a:cubicBezTo>
                    <a:pt x="21139" y="0"/>
                    <a:pt x="21600" y="604"/>
                    <a:pt x="21600" y="1350"/>
                  </a:cubicBezTo>
                  <a:cubicBezTo>
                    <a:pt x="21600" y="2096"/>
                    <a:pt x="21139" y="2700"/>
                    <a:pt x="20570" y="2700"/>
                  </a:cubicBezTo>
                  <a:lnTo>
                    <a:pt x="19539" y="2700"/>
                  </a:lnTo>
                  <a:lnTo>
                    <a:pt x="19539" y="20250"/>
                  </a:lnTo>
                  <a:cubicBezTo>
                    <a:pt x="19539" y="20996"/>
                    <a:pt x="19078" y="21600"/>
                    <a:pt x="18509" y="21600"/>
                  </a:cubicBezTo>
                  <a:lnTo>
                    <a:pt x="1030" y="21600"/>
                  </a:lnTo>
                  <a:cubicBezTo>
                    <a:pt x="461" y="21600"/>
                    <a:pt x="0" y="20996"/>
                    <a:pt x="0" y="20250"/>
                  </a:cubicBezTo>
                  <a:cubicBezTo>
                    <a:pt x="0" y="19504"/>
                    <a:pt x="461" y="18900"/>
                    <a:pt x="1030" y="18900"/>
                  </a:cubicBezTo>
                  <a:close/>
                  <a:moveTo>
                    <a:pt x="3091" y="0"/>
                  </a:moveTo>
                  <a:cubicBezTo>
                    <a:pt x="3660" y="0"/>
                    <a:pt x="4121" y="604"/>
                    <a:pt x="4121" y="1350"/>
                  </a:cubicBezTo>
                  <a:cubicBezTo>
                    <a:pt x="4121" y="2096"/>
                    <a:pt x="3660" y="2700"/>
                    <a:pt x="3091" y="2700"/>
                  </a:cubicBezTo>
                  <a:cubicBezTo>
                    <a:pt x="2807" y="2700"/>
                    <a:pt x="2576" y="2398"/>
                    <a:pt x="2576" y="2025"/>
                  </a:cubicBezTo>
                  <a:cubicBezTo>
                    <a:pt x="2576" y="1652"/>
                    <a:pt x="2807" y="1350"/>
                    <a:pt x="3091" y="1350"/>
                  </a:cubicBezTo>
                  <a:lnTo>
                    <a:pt x="4121" y="1350"/>
                  </a:lnTo>
                  <a:moveTo>
                    <a:pt x="19539" y="2700"/>
                  </a:moveTo>
                  <a:lnTo>
                    <a:pt x="3091" y="2700"/>
                  </a:lnTo>
                  <a:moveTo>
                    <a:pt x="1030" y="18900"/>
                  </a:moveTo>
                  <a:cubicBezTo>
                    <a:pt x="1315" y="18900"/>
                    <a:pt x="1546" y="19202"/>
                    <a:pt x="1546" y="19575"/>
                  </a:cubicBezTo>
                  <a:cubicBezTo>
                    <a:pt x="1546" y="19948"/>
                    <a:pt x="1315" y="20250"/>
                    <a:pt x="1030" y="20250"/>
                  </a:cubicBezTo>
                  <a:lnTo>
                    <a:pt x="2061" y="20250"/>
                  </a:lnTo>
                  <a:moveTo>
                    <a:pt x="1030" y="21600"/>
                  </a:moveTo>
                  <a:cubicBezTo>
                    <a:pt x="1599" y="21600"/>
                    <a:pt x="2061" y="20996"/>
                    <a:pt x="2061" y="20250"/>
                  </a:cubicBezTo>
                  <a:lnTo>
                    <a:pt x="2061" y="18900"/>
                  </a:lnTo>
                </a:path>
              </a:pathLst>
            </a:custGeom>
            <a:noFill/>
            <a:ln w="19050" cap="flat">
              <a:solidFill>
                <a:schemeClr val="accent2"/>
              </a:solidFill>
              <a:prstDash val="solid"/>
              <a:round/>
            </a:ln>
            <a:effectLst/>
          </p:spPr>
          <p:txBody>
            <a:bodyPr wrap="square" lIns="45719" tIns="45719" rIns="45719" bIns="45719" numCol="1" anchor="ctr">
              <a:noAutofit/>
            </a:bodyPr>
            <a:lstStyle/>
            <a:p>
              <a:pPr algn="ctr"/>
              <a:endParaRPr/>
            </a:p>
          </p:txBody>
        </p:sp>
        <p:sp>
          <p:nvSpPr>
            <p:cNvPr id="165" name="D.O.F.…"/>
            <p:cNvSpPr txBox="1"/>
            <p:nvPr/>
          </p:nvSpPr>
          <p:spPr>
            <a:xfrm>
              <a:off x="108011" y="101600"/>
              <a:ext cx="916147" cy="9804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b="1"/>
              </a:pPr>
              <a:endParaRPr/>
            </a:p>
            <a:p>
              <a:pPr algn="ctr">
                <a:defRPr b="1"/>
              </a:pPr>
              <a:r>
                <a:t>D.O.F.</a:t>
              </a:r>
            </a:p>
            <a:p>
              <a:pPr algn="ctr">
                <a:defRPr sz="1200"/>
              </a:pPr>
              <a:r>
                <a:t>25-ene-2017</a:t>
              </a:r>
            </a:p>
          </p:txBody>
        </p:sp>
      </p:grpSp>
      <p:grpSp>
        <p:nvGrpSpPr>
          <p:cNvPr id="171" name="23 Pergamino vertical"/>
          <p:cNvGrpSpPr/>
          <p:nvPr/>
        </p:nvGrpSpPr>
        <p:grpSpPr>
          <a:xfrm>
            <a:off x="6876256" y="4452346"/>
            <a:ext cx="1051459" cy="980441"/>
            <a:chOff x="0" y="101600"/>
            <a:chExt cx="1051458" cy="980439"/>
          </a:xfrm>
        </p:grpSpPr>
        <p:sp>
          <p:nvSpPr>
            <p:cNvPr id="167" name="Figura"/>
            <p:cNvSpPr/>
            <p:nvPr/>
          </p:nvSpPr>
          <p:spPr>
            <a:xfrm>
              <a:off x="0" y="132769"/>
              <a:ext cx="1051459" cy="864097"/>
            </a:xfrm>
            <a:custGeom>
              <a:avLst/>
              <a:gdLst/>
              <a:ahLst/>
              <a:cxnLst>
                <a:cxn ang="0">
                  <a:pos x="wd2" y="hd2"/>
                </a:cxn>
                <a:cxn ang="5400000">
                  <a:pos x="wd2" y="hd2"/>
                </a:cxn>
                <a:cxn ang="10800000">
                  <a:pos x="wd2" y="hd2"/>
                </a:cxn>
                <a:cxn ang="16200000">
                  <a:pos x="wd2" y="hd2"/>
                </a:cxn>
              </a:cxnLst>
              <a:rect l="0" t="0" r="r" b="b"/>
              <a:pathLst>
                <a:path w="21600" h="21600" extrusionOk="0">
                  <a:moveTo>
                    <a:pt x="1109" y="21600"/>
                  </a:moveTo>
                  <a:cubicBezTo>
                    <a:pt x="497" y="21600"/>
                    <a:pt x="0" y="20996"/>
                    <a:pt x="0" y="20250"/>
                  </a:cubicBezTo>
                  <a:cubicBezTo>
                    <a:pt x="0" y="19504"/>
                    <a:pt x="497" y="18900"/>
                    <a:pt x="1109" y="18900"/>
                  </a:cubicBezTo>
                  <a:lnTo>
                    <a:pt x="2219" y="18900"/>
                  </a:lnTo>
                  <a:lnTo>
                    <a:pt x="2219" y="1350"/>
                  </a:lnTo>
                  <a:cubicBezTo>
                    <a:pt x="2219" y="604"/>
                    <a:pt x="2716" y="0"/>
                    <a:pt x="3328" y="0"/>
                  </a:cubicBezTo>
                  <a:lnTo>
                    <a:pt x="20491" y="0"/>
                  </a:lnTo>
                  <a:cubicBezTo>
                    <a:pt x="21103" y="0"/>
                    <a:pt x="21600" y="604"/>
                    <a:pt x="21600" y="1350"/>
                  </a:cubicBezTo>
                  <a:cubicBezTo>
                    <a:pt x="21600" y="2096"/>
                    <a:pt x="21103" y="2700"/>
                    <a:pt x="20491" y="2700"/>
                  </a:cubicBezTo>
                  <a:lnTo>
                    <a:pt x="19381" y="2700"/>
                  </a:lnTo>
                  <a:lnTo>
                    <a:pt x="19381" y="20250"/>
                  </a:lnTo>
                  <a:cubicBezTo>
                    <a:pt x="19381" y="20996"/>
                    <a:pt x="18884" y="21600"/>
                    <a:pt x="18272" y="21600"/>
                  </a:cubicBezTo>
                  <a:close/>
                </a:path>
              </a:pathLst>
            </a:custGeom>
            <a:solidFill>
              <a:srgbClr val="FFFFFF"/>
            </a:solidFill>
            <a:ln w="12700" cap="flat">
              <a:noFill/>
              <a:miter lim="400000"/>
            </a:ln>
            <a:effectLst/>
          </p:spPr>
          <p:txBody>
            <a:bodyPr wrap="square" lIns="45719" tIns="45719" rIns="45719" bIns="45719" numCol="1" anchor="ctr">
              <a:noAutofit/>
            </a:bodyPr>
            <a:lstStyle/>
            <a:p>
              <a:pPr algn="ctr"/>
              <a:endParaRPr/>
            </a:p>
          </p:txBody>
        </p:sp>
        <p:sp>
          <p:nvSpPr>
            <p:cNvPr id="168" name="Figura"/>
            <p:cNvSpPr/>
            <p:nvPr/>
          </p:nvSpPr>
          <p:spPr>
            <a:xfrm>
              <a:off x="0" y="186775"/>
              <a:ext cx="216024" cy="81009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795"/>
                    <a:pt x="19182" y="1440"/>
                    <a:pt x="16200" y="1440"/>
                  </a:cubicBezTo>
                  <a:cubicBezTo>
                    <a:pt x="14709" y="1440"/>
                    <a:pt x="13500" y="1118"/>
                    <a:pt x="13500" y="720"/>
                  </a:cubicBezTo>
                  <a:cubicBezTo>
                    <a:pt x="13500" y="322"/>
                    <a:pt x="14709" y="0"/>
                    <a:pt x="16200" y="0"/>
                  </a:cubicBezTo>
                  <a:close/>
                  <a:moveTo>
                    <a:pt x="10800" y="20160"/>
                  </a:moveTo>
                  <a:cubicBezTo>
                    <a:pt x="10800" y="20955"/>
                    <a:pt x="8382" y="21600"/>
                    <a:pt x="5400" y="21600"/>
                  </a:cubicBezTo>
                  <a:cubicBezTo>
                    <a:pt x="2418" y="21600"/>
                    <a:pt x="0" y="20955"/>
                    <a:pt x="0" y="20160"/>
                  </a:cubicBezTo>
                  <a:cubicBezTo>
                    <a:pt x="0" y="19365"/>
                    <a:pt x="2418" y="18720"/>
                    <a:pt x="5400" y="18720"/>
                  </a:cubicBezTo>
                  <a:cubicBezTo>
                    <a:pt x="6891" y="18720"/>
                    <a:pt x="8100" y="19042"/>
                    <a:pt x="8100" y="19440"/>
                  </a:cubicBezTo>
                  <a:cubicBezTo>
                    <a:pt x="8100" y="19838"/>
                    <a:pt x="6891" y="20160"/>
                    <a:pt x="5400" y="2016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endParaRPr/>
            </a:p>
          </p:txBody>
        </p:sp>
        <p:sp>
          <p:nvSpPr>
            <p:cNvPr id="169" name="Figura"/>
            <p:cNvSpPr/>
            <p:nvPr/>
          </p:nvSpPr>
          <p:spPr>
            <a:xfrm>
              <a:off x="0" y="132769"/>
              <a:ext cx="1051459" cy="864097"/>
            </a:xfrm>
            <a:custGeom>
              <a:avLst/>
              <a:gdLst/>
              <a:ahLst/>
              <a:cxnLst>
                <a:cxn ang="0">
                  <a:pos x="wd2" y="hd2"/>
                </a:cxn>
                <a:cxn ang="5400000">
                  <a:pos x="wd2" y="hd2"/>
                </a:cxn>
                <a:cxn ang="10800000">
                  <a:pos x="wd2" y="hd2"/>
                </a:cxn>
                <a:cxn ang="16200000">
                  <a:pos x="wd2" y="hd2"/>
                </a:cxn>
              </a:cxnLst>
              <a:rect l="0" t="0" r="r" b="b"/>
              <a:pathLst>
                <a:path w="21600" h="21600" extrusionOk="0">
                  <a:moveTo>
                    <a:pt x="2219" y="18900"/>
                  </a:moveTo>
                  <a:lnTo>
                    <a:pt x="2219" y="1350"/>
                  </a:lnTo>
                  <a:cubicBezTo>
                    <a:pt x="2219" y="604"/>
                    <a:pt x="2716" y="0"/>
                    <a:pt x="3328" y="0"/>
                  </a:cubicBezTo>
                  <a:lnTo>
                    <a:pt x="20491" y="0"/>
                  </a:lnTo>
                  <a:cubicBezTo>
                    <a:pt x="21103" y="0"/>
                    <a:pt x="21600" y="604"/>
                    <a:pt x="21600" y="1350"/>
                  </a:cubicBezTo>
                  <a:cubicBezTo>
                    <a:pt x="21600" y="2096"/>
                    <a:pt x="21103" y="2700"/>
                    <a:pt x="20491" y="2700"/>
                  </a:cubicBezTo>
                  <a:lnTo>
                    <a:pt x="19381" y="2700"/>
                  </a:lnTo>
                  <a:lnTo>
                    <a:pt x="19381" y="20250"/>
                  </a:lnTo>
                  <a:cubicBezTo>
                    <a:pt x="19381" y="20996"/>
                    <a:pt x="18884" y="21600"/>
                    <a:pt x="18272" y="21600"/>
                  </a:cubicBezTo>
                  <a:lnTo>
                    <a:pt x="1109" y="21600"/>
                  </a:lnTo>
                  <a:cubicBezTo>
                    <a:pt x="497" y="21600"/>
                    <a:pt x="0" y="20996"/>
                    <a:pt x="0" y="20250"/>
                  </a:cubicBezTo>
                  <a:cubicBezTo>
                    <a:pt x="0" y="19504"/>
                    <a:pt x="497" y="18900"/>
                    <a:pt x="1109" y="18900"/>
                  </a:cubicBezTo>
                  <a:close/>
                  <a:moveTo>
                    <a:pt x="3328" y="0"/>
                  </a:moveTo>
                  <a:cubicBezTo>
                    <a:pt x="3941" y="0"/>
                    <a:pt x="4438" y="604"/>
                    <a:pt x="4438" y="1350"/>
                  </a:cubicBezTo>
                  <a:cubicBezTo>
                    <a:pt x="4438" y="2096"/>
                    <a:pt x="3941" y="2700"/>
                    <a:pt x="3328" y="2700"/>
                  </a:cubicBezTo>
                  <a:cubicBezTo>
                    <a:pt x="3022" y="2700"/>
                    <a:pt x="2774" y="2398"/>
                    <a:pt x="2774" y="2025"/>
                  </a:cubicBezTo>
                  <a:cubicBezTo>
                    <a:pt x="2774" y="1652"/>
                    <a:pt x="3022" y="1350"/>
                    <a:pt x="3328" y="1350"/>
                  </a:cubicBezTo>
                  <a:lnTo>
                    <a:pt x="4438" y="1350"/>
                  </a:lnTo>
                  <a:moveTo>
                    <a:pt x="19381" y="2700"/>
                  </a:moveTo>
                  <a:lnTo>
                    <a:pt x="3328" y="2700"/>
                  </a:lnTo>
                  <a:moveTo>
                    <a:pt x="1109" y="18900"/>
                  </a:moveTo>
                  <a:cubicBezTo>
                    <a:pt x="1416" y="18900"/>
                    <a:pt x="1664" y="19202"/>
                    <a:pt x="1664" y="19575"/>
                  </a:cubicBezTo>
                  <a:cubicBezTo>
                    <a:pt x="1664" y="19948"/>
                    <a:pt x="1416" y="20250"/>
                    <a:pt x="1109" y="20250"/>
                  </a:cubicBezTo>
                  <a:lnTo>
                    <a:pt x="2219" y="20250"/>
                  </a:lnTo>
                  <a:moveTo>
                    <a:pt x="1109" y="21600"/>
                  </a:moveTo>
                  <a:cubicBezTo>
                    <a:pt x="1722" y="21600"/>
                    <a:pt x="2219" y="20996"/>
                    <a:pt x="2219" y="20250"/>
                  </a:cubicBezTo>
                  <a:lnTo>
                    <a:pt x="2219" y="18900"/>
                  </a:lnTo>
                </a:path>
              </a:pathLst>
            </a:custGeom>
            <a:noFill/>
            <a:ln w="19050" cap="flat">
              <a:solidFill>
                <a:schemeClr val="accent2"/>
              </a:solidFill>
              <a:prstDash val="solid"/>
              <a:round/>
            </a:ln>
            <a:effectLst/>
          </p:spPr>
          <p:txBody>
            <a:bodyPr wrap="square" lIns="45719" tIns="45719" rIns="45719" bIns="45719" numCol="1" anchor="ctr">
              <a:noAutofit/>
            </a:bodyPr>
            <a:lstStyle/>
            <a:p>
              <a:pPr algn="ctr"/>
              <a:endParaRPr/>
            </a:p>
          </p:txBody>
        </p:sp>
        <p:sp>
          <p:nvSpPr>
            <p:cNvPr id="170" name="D.O.F.…"/>
            <p:cNvSpPr txBox="1"/>
            <p:nvPr/>
          </p:nvSpPr>
          <p:spPr>
            <a:xfrm>
              <a:off x="108012" y="101600"/>
              <a:ext cx="835434" cy="9804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b="1"/>
              </a:pPr>
              <a:endParaRPr/>
            </a:p>
            <a:p>
              <a:pPr algn="ctr">
                <a:defRPr b="1"/>
              </a:pPr>
              <a:r>
                <a:t>D.O.F.</a:t>
              </a:r>
            </a:p>
            <a:p>
              <a:pPr algn="ctr">
                <a:defRPr sz="1200"/>
              </a:pPr>
              <a:r>
                <a:t>28-mar-2018</a:t>
              </a:r>
            </a:p>
          </p:txBody>
        </p:sp>
      </p:grpSp>
      <p:grpSp>
        <p:nvGrpSpPr>
          <p:cNvPr id="174" name="24 Rectángulo redondeado"/>
          <p:cNvGrpSpPr/>
          <p:nvPr/>
        </p:nvGrpSpPr>
        <p:grpSpPr>
          <a:xfrm>
            <a:off x="4211959" y="5694460"/>
            <a:ext cx="2016225" cy="891929"/>
            <a:chOff x="0" y="0"/>
            <a:chExt cx="2016224" cy="891928"/>
          </a:xfrm>
        </p:grpSpPr>
        <p:sp>
          <p:nvSpPr>
            <p:cNvPr id="172" name="Rectángulo redondeado"/>
            <p:cNvSpPr/>
            <p:nvPr/>
          </p:nvSpPr>
          <p:spPr>
            <a:xfrm>
              <a:off x="0" y="0"/>
              <a:ext cx="2016225" cy="891929"/>
            </a:xfrm>
            <a:prstGeom prst="roundRect">
              <a:avLst>
                <a:gd name="adj" fmla="val 16667"/>
              </a:avLst>
            </a:prstGeom>
            <a:solidFill>
              <a:srgbClr val="FFFFFF"/>
            </a:solidFill>
            <a:ln w="19050" cap="flat">
              <a:solidFill>
                <a:schemeClr val="accent2"/>
              </a:solidFill>
              <a:prstDash val="solid"/>
              <a:round/>
            </a:ln>
            <a:effectLst/>
          </p:spPr>
          <p:txBody>
            <a:bodyPr wrap="square" lIns="45719" tIns="45719" rIns="45719" bIns="45719" numCol="1" anchor="ctr">
              <a:noAutofit/>
            </a:bodyPr>
            <a:lstStyle/>
            <a:p>
              <a:pPr algn="ctr">
                <a:defRPr sz="900"/>
              </a:pPr>
              <a:endParaRPr/>
            </a:p>
          </p:txBody>
        </p:sp>
        <p:sp>
          <p:nvSpPr>
            <p:cNvPr id="173" name="Artículo 1390 Bis.- Se tramitarán en este juicio todas las contiendas mercantiles sin limitación de cuantía."/>
            <p:cNvSpPr txBox="1"/>
            <p:nvPr/>
          </p:nvSpPr>
          <p:spPr>
            <a:xfrm>
              <a:off x="43539" y="190694"/>
              <a:ext cx="1929146" cy="510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000" b="1"/>
              </a:pPr>
              <a:r>
                <a:t>Artículo 1390 Bis.- </a:t>
              </a:r>
              <a:r>
                <a:rPr b="0"/>
                <a:t>Se tramitarán en este juicio todas las contiendas mercantiles sin limitación de cuantía</a:t>
              </a:r>
              <a:r>
                <a:rPr sz="900" b="0"/>
                <a:t>.</a:t>
              </a:r>
            </a:p>
          </p:txBody>
        </p:sp>
      </p:grpSp>
      <p:sp>
        <p:nvSpPr>
          <p:cNvPr id="175" name="25 Flecha abajo"/>
          <p:cNvSpPr/>
          <p:nvPr/>
        </p:nvSpPr>
        <p:spPr>
          <a:xfrm>
            <a:off x="5148064" y="5410144"/>
            <a:ext cx="130682" cy="273865"/>
          </a:xfrm>
          <a:custGeom>
            <a:avLst/>
            <a:gdLst/>
            <a:ahLst/>
            <a:cxnLst>
              <a:cxn ang="0">
                <a:pos x="wd2" y="hd2"/>
              </a:cxn>
              <a:cxn ang="5400000">
                <a:pos x="wd2" y="hd2"/>
              </a:cxn>
              <a:cxn ang="10800000">
                <a:pos x="wd2" y="hd2"/>
              </a:cxn>
              <a:cxn ang="16200000">
                <a:pos x="wd2" y="hd2"/>
              </a:cxn>
            </a:cxnLst>
            <a:rect l="0" t="0" r="r" b="b"/>
            <a:pathLst>
              <a:path w="21600" h="21600" extrusionOk="0">
                <a:moveTo>
                  <a:pt x="0" y="16447"/>
                </a:moveTo>
                <a:lnTo>
                  <a:pt x="5400" y="16447"/>
                </a:lnTo>
                <a:lnTo>
                  <a:pt x="5400" y="0"/>
                </a:lnTo>
                <a:lnTo>
                  <a:pt x="16200" y="0"/>
                </a:lnTo>
                <a:lnTo>
                  <a:pt x="16200" y="16447"/>
                </a:lnTo>
                <a:lnTo>
                  <a:pt x="21600" y="16447"/>
                </a:lnTo>
                <a:lnTo>
                  <a:pt x="10800" y="21600"/>
                </a:lnTo>
                <a:close/>
              </a:path>
            </a:pathLst>
          </a:custGeom>
          <a:solidFill>
            <a:srgbClr val="FFFFFF"/>
          </a:solidFill>
          <a:ln w="19050">
            <a:solidFill>
              <a:schemeClr val="accent2"/>
            </a:solidFill>
          </a:ln>
        </p:spPr>
        <p:txBody>
          <a:bodyPr lIns="45719" rIns="45719" anchor="ctr"/>
          <a:lstStyle/>
          <a:p>
            <a:pPr algn="ctr"/>
            <a:endParaRP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 name="2 CuadroTexto"/>
          <p:cNvSpPr txBox="1"/>
          <p:nvPr/>
        </p:nvSpPr>
        <p:spPr>
          <a:xfrm>
            <a:off x="752635" y="116632"/>
            <a:ext cx="7347757" cy="516891"/>
          </a:xfrm>
          <a:prstGeom prst="rect">
            <a:avLst/>
          </a:prstGeom>
          <a:solidFill>
            <a:srgbClr val="FFFFFF"/>
          </a:solidFill>
          <a:ln w="19050">
            <a:solidFill>
              <a:schemeClr val="accent2"/>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lvl1pPr>
          </a:lstStyle>
          <a:p>
            <a:r>
              <a:t>Contestación de demanda</a:t>
            </a:r>
          </a:p>
        </p:txBody>
      </p:sp>
      <p:grpSp>
        <p:nvGrpSpPr>
          <p:cNvPr id="621" name="5 Rectángulo redondeado"/>
          <p:cNvGrpSpPr/>
          <p:nvPr/>
        </p:nvGrpSpPr>
        <p:grpSpPr>
          <a:xfrm>
            <a:off x="179513" y="2812062"/>
            <a:ext cx="1224137" cy="1697059"/>
            <a:chOff x="0" y="0"/>
            <a:chExt cx="1224136" cy="1697058"/>
          </a:xfrm>
        </p:grpSpPr>
        <p:sp>
          <p:nvSpPr>
            <p:cNvPr id="619" name="Rectángulo redondeado"/>
            <p:cNvSpPr/>
            <p:nvPr/>
          </p:nvSpPr>
          <p:spPr>
            <a:xfrm>
              <a:off x="0" y="0"/>
              <a:ext cx="1224137" cy="1697059"/>
            </a:xfrm>
            <a:prstGeom prst="roundRect">
              <a:avLst>
                <a:gd name="adj" fmla="val 16667"/>
              </a:avLst>
            </a:prstGeom>
            <a:solidFill>
              <a:srgbClr val="92D050"/>
            </a:solidFill>
            <a:ln w="19050" cap="flat">
              <a:solidFill>
                <a:schemeClr val="accent6"/>
              </a:solidFill>
              <a:prstDash val="solid"/>
              <a:round/>
            </a:ln>
            <a:effectLst/>
          </p:spPr>
          <p:txBody>
            <a:bodyPr wrap="square" lIns="45719" tIns="45719" rIns="45719" bIns="45719" numCol="1" anchor="ctr">
              <a:noAutofit/>
            </a:bodyPr>
            <a:lstStyle/>
            <a:p>
              <a:pPr algn="ctr">
                <a:defRPr sz="1200"/>
              </a:pPr>
              <a:endParaRPr/>
            </a:p>
          </p:txBody>
        </p:sp>
        <p:sp>
          <p:nvSpPr>
            <p:cNvPr id="620" name="Contestación de Demanda…"/>
            <p:cNvSpPr txBox="1"/>
            <p:nvPr/>
          </p:nvSpPr>
          <p:spPr>
            <a:xfrm>
              <a:off x="59756" y="180509"/>
              <a:ext cx="1104624" cy="1336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200" b="1"/>
              </a:pPr>
              <a:r>
                <a:t>Contestación de Demanda</a:t>
              </a:r>
            </a:p>
            <a:p>
              <a:pPr algn="ctr">
                <a:defRPr sz="1200"/>
              </a:pPr>
              <a:r>
                <a:t>Por escrito y dentro de los 9 días siguientes a la notificación</a:t>
              </a:r>
            </a:p>
            <a:p>
              <a:pPr algn="ctr">
                <a:defRPr sz="1200"/>
              </a:pPr>
              <a:r>
                <a:t>(Bis 14)</a:t>
              </a:r>
            </a:p>
          </p:txBody>
        </p:sp>
      </p:grpSp>
      <p:grpSp>
        <p:nvGrpSpPr>
          <p:cNvPr id="624" name="6 Rectángulo redondeado"/>
          <p:cNvGrpSpPr/>
          <p:nvPr/>
        </p:nvGrpSpPr>
        <p:grpSpPr>
          <a:xfrm>
            <a:off x="2105472" y="787585"/>
            <a:ext cx="2737953" cy="988949"/>
            <a:chOff x="0" y="0"/>
            <a:chExt cx="2737952" cy="988947"/>
          </a:xfrm>
        </p:grpSpPr>
        <p:sp>
          <p:nvSpPr>
            <p:cNvPr id="622" name="Rectángulo redondeado"/>
            <p:cNvSpPr/>
            <p:nvPr/>
          </p:nvSpPr>
          <p:spPr>
            <a:xfrm>
              <a:off x="0" y="0"/>
              <a:ext cx="2737953" cy="988948"/>
            </a:xfrm>
            <a:prstGeom prst="roundRect">
              <a:avLst>
                <a:gd name="adj" fmla="val 16667"/>
              </a:avLst>
            </a:prstGeom>
            <a:solidFill>
              <a:srgbClr val="FFFFFF"/>
            </a:solidFill>
            <a:ln w="19050" cap="flat">
              <a:solidFill>
                <a:schemeClr val="accent2"/>
              </a:solidFill>
              <a:prstDash val="solid"/>
              <a:round/>
            </a:ln>
            <a:effectLst/>
          </p:spPr>
          <p:txBody>
            <a:bodyPr wrap="square" lIns="45719" tIns="45719" rIns="45719" bIns="45719" numCol="1" anchor="ctr">
              <a:noAutofit/>
            </a:bodyPr>
            <a:lstStyle/>
            <a:p>
              <a:pPr algn="ctr">
                <a:defRPr sz="1400"/>
              </a:pPr>
              <a:endParaRPr/>
            </a:p>
          </p:txBody>
        </p:sp>
        <p:sp>
          <p:nvSpPr>
            <p:cNvPr id="623" name="Se allana a la demanda…"/>
            <p:cNvSpPr txBox="1"/>
            <p:nvPr/>
          </p:nvSpPr>
          <p:spPr>
            <a:xfrm>
              <a:off x="48275" y="29653"/>
              <a:ext cx="2641402" cy="929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b="1"/>
              </a:pPr>
              <a:r>
                <a:t>Se allana a la demanda</a:t>
              </a:r>
            </a:p>
            <a:p>
              <a:pPr algn="ctr">
                <a:defRPr sz="1400"/>
              </a:pPr>
              <a:r>
                <a:t>El juez cita a audiencia de juicio en un plazo no mayor a 10 días</a:t>
              </a:r>
            </a:p>
            <a:p>
              <a:pPr algn="ctr">
                <a:defRPr sz="1400"/>
              </a:pPr>
              <a:r>
                <a:t>(1390 Bis 19)</a:t>
              </a:r>
            </a:p>
          </p:txBody>
        </p:sp>
      </p:grpSp>
      <p:sp>
        <p:nvSpPr>
          <p:cNvPr id="625" name="7 Abrir llave"/>
          <p:cNvSpPr/>
          <p:nvPr/>
        </p:nvSpPr>
        <p:spPr>
          <a:xfrm>
            <a:off x="1428597" y="1115003"/>
            <a:ext cx="504057" cy="497829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518"/>
                  <a:pt x="10800" y="21418"/>
                </a:cubicBezTo>
                <a:lnTo>
                  <a:pt x="10800" y="10982"/>
                </a:lnTo>
                <a:cubicBezTo>
                  <a:pt x="10800" y="10882"/>
                  <a:pt x="5965" y="10800"/>
                  <a:pt x="0" y="10800"/>
                </a:cubicBezTo>
                <a:cubicBezTo>
                  <a:pt x="5965" y="10800"/>
                  <a:pt x="10800" y="10718"/>
                  <a:pt x="10800" y="10618"/>
                </a:cubicBezTo>
                <a:lnTo>
                  <a:pt x="10800" y="182"/>
                </a:lnTo>
                <a:cubicBezTo>
                  <a:pt x="10800" y="82"/>
                  <a:pt x="15635" y="0"/>
                  <a:pt x="21600" y="0"/>
                </a:cubicBezTo>
              </a:path>
            </a:pathLst>
          </a:custGeom>
          <a:ln w="38100">
            <a:solidFill>
              <a:schemeClr val="accent1"/>
            </a:solidFill>
          </a:ln>
        </p:spPr>
        <p:txBody>
          <a:bodyPr lIns="45719" rIns="45719" anchor="ctr"/>
          <a:lstStyle/>
          <a:p>
            <a:pPr algn="ctr"/>
            <a:endParaRPr/>
          </a:p>
        </p:txBody>
      </p:sp>
      <p:sp>
        <p:nvSpPr>
          <p:cNvPr id="626" name="8 Flecha derecha"/>
          <p:cNvSpPr/>
          <p:nvPr/>
        </p:nvSpPr>
        <p:spPr>
          <a:xfrm>
            <a:off x="5004048" y="1052736"/>
            <a:ext cx="432049" cy="288033"/>
          </a:xfrm>
          <a:prstGeom prst="rightArrow">
            <a:avLst>
              <a:gd name="adj1" fmla="val 50000"/>
              <a:gd name="adj2" fmla="val 50000"/>
            </a:avLst>
          </a:prstGeom>
          <a:solidFill>
            <a:srgbClr val="0070C0"/>
          </a:solidFill>
          <a:ln w="19050">
            <a:solidFill>
              <a:schemeClr val="accent6"/>
            </a:solidFill>
          </a:ln>
        </p:spPr>
        <p:txBody>
          <a:bodyPr lIns="45719" rIns="45719" anchor="ctr"/>
          <a:lstStyle/>
          <a:p>
            <a:pPr algn="ctr"/>
            <a:endParaRPr/>
          </a:p>
        </p:txBody>
      </p:sp>
      <p:grpSp>
        <p:nvGrpSpPr>
          <p:cNvPr id="629" name="9 Rectángulo redondeado"/>
          <p:cNvGrpSpPr/>
          <p:nvPr/>
        </p:nvGrpSpPr>
        <p:grpSpPr>
          <a:xfrm>
            <a:off x="5508104" y="754301"/>
            <a:ext cx="2376265" cy="1018515"/>
            <a:chOff x="0" y="0"/>
            <a:chExt cx="2376264" cy="1018514"/>
          </a:xfrm>
        </p:grpSpPr>
        <p:sp>
          <p:nvSpPr>
            <p:cNvPr id="627" name="Rectángulo redondeado"/>
            <p:cNvSpPr/>
            <p:nvPr/>
          </p:nvSpPr>
          <p:spPr>
            <a:xfrm>
              <a:off x="0" y="0"/>
              <a:ext cx="2376265" cy="1018515"/>
            </a:xfrm>
            <a:prstGeom prst="roundRect">
              <a:avLst>
                <a:gd name="adj" fmla="val 16667"/>
              </a:avLst>
            </a:prstGeom>
            <a:solidFill>
              <a:srgbClr val="FFFFFF"/>
            </a:solidFill>
            <a:ln w="19050" cap="flat">
              <a:solidFill>
                <a:schemeClr val="accent2"/>
              </a:solidFill>
              <a:prstDash val="solid"/>
              <a:round/>
            </a:ln>
            <a:effectLst/>
          </p:spPr>
          <p:txBody>
            <a:bodyPr wrap="square" lIns="45719" tIns="45719" rIns="45719" bIns="45719" numCol="1" anchor="ctr">
              <a:noAutofit/>
            </a:bodyPr>
            <a:lstStyle/>
            <a:p>
              <a:pPr algn="ctr">
                <a:defRPr sz="1600"/>
              </a:pPr>
              <a:endParaRPr/>
            </a:p>
          </p:txBody>
        </p:sp>
        <p:sp>
          <p:nvSpPr>
            <p:cNvPr id="628" name="En audiencia de juicio…"/>
            <p:cNvSpPr txBox="1"/>
            <p:nvPr/>
          </p:nvSpPr>
          <p:spPr>
            <a:xfrm>
              <a:off x="49719" y="234937"/>
              <a:ext cx="2276826"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b="1"/>
              </a:pPr>
              <a:r>
                <a:t>En audiencia de juicio</a:t>
              </a:r>
            </a:p>
            <a:p>
              <a:pPr algn="ctr">
                <a:defRPr sz="1600"/>
              </a:pPr>
              <a:r>
                <a:t>El juez dicta sentencia</a:t>
              </a:r>
            </a:p>
          </p:txBody>
        </p:sp>
      </p:grpSp>
      <p:grpSp>
        <p:nvGrpSpPr>
          <p:cNvPr id="632" name="10 Rectángulo redondeado"/>
          <p:cNvGrpSpPr/>
          <p:nvPr/>
        </p:nvGrpSpPr>
        <p:grpSpPr>
          <a:xfrm>
            <a:off x="2199033" y="2171793"/>
            <a:ext cx="5469311" cy="753152"/>
            <a:chOff x="0" y="126345"/>
            <a:chExt cx="5469309" cy="753150"/>
          </a:xfrm>
        </p:grpSpPr>
        <p:sp>
          <p:nvSpPr>
            <p:cNvPr id="630" name="Rectángulo redondeado"/>
            <p:cNvSpPr/>
            <p:nvPr/>
          </p:nvSpPr>
          <p:spPr>
            <a:xfrm>
              <a:off x="0" y="126345"/>
              <a:ext cx="5469310" cy="753151"/>
            </a:xfrm>
            <a:prstGeom prst="roundRect">
              <a:avLst>
                <a:gd name="adj" fmla="val 16667"/>
              </a:avLst>
            </a:prstGeom>
            <a:solidFill>
              <a:srgbClr val="FFFF00"/>
            </a:solidFill>
            <a:ln w="19050" cap="flat">
              <a:solidFill>
                <a:schemeClr val="accent6"/>
              </a:solidFill>
              <a:prstDash val="solid"/>
              <a:round/>
            </a:ln>
            <a:effectLst/>
          </p:spPr>
          <p:txBody>
            <a:bodyPr wrap="square" lIns="45719" tIns="45719" rIns="45719" bIns="45719" numCol="1" anchor="ctr">
              <a:noAutofit/>
            </a:bodyPr>
            <a:lstStyle/>
            <a:p>
              <a:pPr algn="ctr">
                <a:defRPr sz="1400"/>
              </a:pPr>
              <a:endParaRPr/>
            </a:p>
          </p:txBody>
        </p:sp>
        <p:sp>
          <p:nvSpPr>
            <p:cNvPr id="631" name="Si el demandado no contesta  ni propone reconvención.…"/>
            <p:cNvSpPr txBox="1"/>
            <p:nvPr/>
          </p:nvSpPr>
          <p:spPr>
            <a:xfrm>
              <a:off x="36765" y="127000"/>
              <a:ext cx="5395780" cy="751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b="1"/>
              </a:pPr>
              <a:r>
                <a:t>Si el demandado no contesta  ni propone reconvención.</a:t>
              </a:r>
            </a:p>
            <a:p>
              <a:pPr algn="ctr">
                <a:defRPr sz="1400"/>
              </a:pPr>
              <a:r>
                <a:t>El juez convoca audiencia preliminar dentro de los 10 días siguientes</a:t>
              </a:r>
            </a:p>
            <a:p>
              <a:pPr algn="ctr">
                <a:defRPr sz="1600"/>
              </a:pPr>
              <a:r>
                <a:t>(Bis 16 y Bis 20)</a:t>
              </a:r>
            </a:p>
          </p:txBody>
        </p:sp>
      </p:grpSp>
      <p:grpSp>
        <p:nvGrpSpPr>
          <p:cNvPr id="635" name="11 Rectángulo redondeado"/>
          <p:cNvGrpSpPr/>
          <p:nvPr/>
        </p:nvGrpSpPr>
        <p:grpSpPr>
          <a:xfrm>
            <a:off x="2123727" y="3604150"/>
            <a:ext cx="2640919" cy="1048987"/>
            <a:chOff x="0" y="0"/>
            <a:chExt cx="2640917" cy="1048985"/>
          </a:xfrm>
        </p:grpSpPr>
        <p:sp>
          <p:nvSpPr>
            <p:cNvPr id="633" name="Rectángulo redondeado"/>
            <p:cNvSpPr/>
            <p:nvPr/>
          </p:nvSpPr>
          <p:spPr>
            <a:xfrm>
              <a:off x="0" y="0"/>
              <a:ext cx="2640918" cy="1048986"/>
            </a:xfrm>
            <a:prstGeom prst="roundRect">
              <a:avLst>
                <a:gd name="adj" fmla="val 16667"/>
              </a:avLst>
            </a:prstGeom>
            <a:solidFill>
              <a:schemeClr val="accent1"/>
            </a:solidFill>
            <a:ln w="19050" cap="flat">
              <a:solidFill>
                <a:schemeClr val="accent6"/>
              </a:solidFill>
              <a:prstDash val="solid"/>
              <a:round/>
            </a:ln>
            <a:effectLst/>
          </p:spPr>
          <p:txBody>
            <a:bodyPr wrap="square" lIns="45719" tIns="45719" rIns="45719" bIns="45719" numCol="1" anchor="ctr">
              <a:noAutofit/>
            </a:bodyPr>
            <a:lstStyle/>
            <a:p>
              <a:pPr algn="ctr">
                <a:defRPr sz="1200" b="1"/>
              </a:pPr>
              <a:endParaRPr/>
            </a:p>
          </p:txBody>
        </p:sp>
        <p:sp>
          <p:nvSpPr>
            <p:cNvPr id="634" name="Si el demandado contesta…"/>
            <p:cNvSpPr txBox="1"/>
            <p:nvPr/>
          </p:nvSpPr>
          <p:spPr>
            <a:xfrm>
              <a:off x="51207" y="97772"/>
              <a:ext cx="2538503" cy="8534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b="1"/>
              </a:pPr>
              <a:r>
                <a:t>Si el demandado contesta</a:t>
              </a:r>
            </a:p>
            <a:p>
              <a:pPr algn="ctr">
                <a:defRPr sz="1200"/>
              </a:pPr>
              <a:r>
                <a:t>Se da vista a la actora por 3 días para que desahogue la vista</a:t>
              </a:r>
            </a:p>
            <a:p>
              <a:pPr algn="ctr">
                <a:defRPr sz="1200"/>
              </a:pPr>
              <a:r>
                <a:t>(Bis 17)</a:t>
              </a:r>
            </a:p>
          </p:txBody>
        </p:sp>
      </p:grpSp>
      <p:sp>
        <p:nvSpPr>
          <p:cNvPr id="636" name="13 Flecha derecha"/>
          <p:cNvSpPr/>
          <p:nvPr/>
        </p:nvSpPr>
        <p:spPr>
          <a:xfrm>
            <a:off x="4932040" y="4005064"/>
            <a:ext cx="288033" cy="288033"/>
          </a:xfrm>
          <a:prstGeom prst="rightArrow">
            <a:avLst>
              <a:gd name="adj1" fmla="val 50000"/>
              <a:gd name="adj2" fmla="val 50000"/>
            </a:avLst>
          </a:prstGeom>
          <a:solidFill>
            <a:schemeClr val="accent1"/>
          </a:solidFill>
          <a:ln w="19050">
            <a:solidFill>
              <a:srgbClr val="904D3B"/>
            </a:solidFill>
          </a:ln>
        </p:spPr>
        <p:txBody>
          <a:bodyPr lIns="45719" rIns="45719" anchor="ctr"/>
          <a:lstStyle/>
          <a:p>
            <a:pPr algn="ctr">
              <a:defRPr>
                <a:solidFill>
                  <a:srgbClr val="FFFFFF"/>
                </a:solidFill>
              </a:defRPr>
            </a:pPr>
            <a:endParaRPr/>
          </a:p>
        </p:txBody>
      </p:sp>
      <p:grpSp>
        <p:nvGrpSpPr>
          <p:cNvPr id="639" name="15 Rectángulo redondeado"/>
          <p:cNvGrpSpPr/>
          <p:nvPr/>
        </p:nvGrpSpPr>
        <p:grpSpPr>
          <a:xfrm>
            <a:off x="5436096" y="3446159"/>
            <a:ext cx="2808313" cy="1336040"/>
            <a:chOff x="0" y="38099"/>
            <a:chExt cx="2808311" cy="1336039"/>
          </a:xfrm>
        </p:grpSpPr>
        <p:sp>
          <p:nvSpPr>
            <p:cNvPr id="637" name="Rectángulo redondeado"/>
            <p:cNvSpPr/>
            <p:nvPr/>
          </p:nvSpPr>
          <p:spPr>
            <a:xfrm>
              <a:off x="0" y="167162"/>
              <a:ext cx="2808312" cy="1077915"/>
            </a:xfrm>
            <a:prstGeom prst="roundRect">
              <a:avLst>
                <a:gd name="adj" fmla="val 16667"/>
              </a:avLst>
            </a:prstGeom>
            <a:solidFill>
              <a:schemeClr val="accent1"/>
            </a:solidFill>
            <a:ln w="19050" cap="flat">
              <a:solidFill>
                <a:schemeClr val="accent6"/>
              </a:solidFill>
              <a:prstDash val="solid"/>
              <a:round/>
            </a:ln>
            <a:effectLst/>
          </p:spPr>
          <p:txBody>
            <a:bodyPr wrap="square" lIns="45719" tIns="45719" rIns="45719" bIns="45719" numCol="1" anchor="ctr">
              <a:noAutofit/>
            </a:bodyPr>
            <a:lstStyle/>
            <a:p>
              <a:pPr algn="ctr">
                <a:defRPr sz="1400" b="1"/>
              </a:pPr>
              <a:endParaRPr/>
            </a:p>
          </p:txBody>
        </p:sp>
        <p:sp>
          <p:nvSpPr>
            <p:cNvPr id="638" name="Desahoga vista la Actora…"/>
            <p:cNvSpPr txBox="1"/>
            <p:nvPr/>
          </p:nvSpPr>
          <p:spPr>
            <a:xfrm>
              <a:off x="52619" y="38099"/>
              <a:ext cx="2703074" cy="1336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endParaRPr/>
            </a:p>
            <a:p>
              <a:pPr algn="ctr">
                <a:defRPr sz="1600" b="1"/>
              </a:pPr>
              <a:r>
                <a:t>Desahoga vista la Actora</a:t>
              </a:r>
            </a:p>
            <a:p>
              <a:pPr algn="just">
                <a:defRPr sz="1400"/>
              </a:pPr>
              <a:r>
                <a:t>El juez convoca </a:t>
              </a:r>
              <a:r>
                <a:rPr u="sng"/>
                <a:t>audiencia preliminar </a:t>
              </a:r>
              <a:r>
                <a:t>dentro de los 10 días siguientes (1390 bis 20)</a:t>
              </a:r>
            </a:p>
          </p:txBody>
        </p:sp>
      </p:grpSp>
      <p:grpSp>
        <p:nvGrpSpPr>
          <p:cNvPr id="642" name="16 Rectángulo redondeado"/>
          <p:cNvGrpSpPr/>
          <p:nvPr/>
        </p:nvGrpSpPr>
        <p:grpSpPr>
          <a:xfrm>
            <a:off x="2199033" y="4881526"/>
            <a:ext cx="1796903" cy="1630394"/>
            <a:chOff x="0" y="0"/>
            <a:chExt cx="1796901" cy="1630392"/>
          </a:xfrm>
        </p:grpSpPr>
        <p:sp>
          <p:nvSpPr>
            <p:cNvPr id="640" name="Rectángulo redondeado"/>
            <p:cNvSpPr/>
            <p:nvPr/>
          </p:nvSpPr>
          <p:spPr>
            <a:xfrm>
              <a:off x="0" y="0"/>
              <a:ext cx="1796902" cy="1630393"/>
            </a:xfrm>
            <a:prstGeom prst="roundRect">
              <a:avLst>
                <a:gd name="adj" fmla="val 16667"/>
              </a:avLst>
            </a:prstGeom>
            <a:solidFill>
              <a:srgbClr val="0070C0"/>
            </a:solidFill>
            <a:ln w="19050" cap="flat">
              <a:solidFill>
                <a:schemeClr val="accent6"/>
              </a:solidFill>
              <a:prstDash val="solid"/>
              <a:round/>
            </a:ln>
            <a:effectLst/>
          </p:spPr>
          <p:txBody>
            <a:bodyPr wrap="square" lIns="45719" tIns="45719" rIns="45719" bIns="45719" numCol="1" anchor="ctr">
              <a:noAutofit/>
            </a:bodyPr>
            <a:lstStyle/>
            <a:p>
              <a:pPr algn="ctr">
                <a:defRPr sz="1400" b="1"/>
              </a:pPr>
              <a:endParaRPr/>
            </a:p>
          </p:txBody>
        </p:sp>
        <p:sp>
          <p:nvSpPr>
            <p:cNvPr id="641" name="Propone Reconvención…"/>
            <p:cNvSpPr txBox="1"/>
            <p:nvPr/>
          </p:nvSpPr>
          <p:spPr>
            <a:xfrm>
              <a:off x="79588" y="58275"/>
              <a:ext cx="1637726" cy="1513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Propone Reconvención</a:t>
              </a:r>
            </a:p>
            <a:p>
              <a:pPr algn="ctr">
                <a:defRPr sz="1400"/>
              </a:pPr>
              <a:r>
                <a:t>Se emplaza a la actora, para que conteste dentro del plazo de 9 días</a:t>
              </a:r>
            </a:p>
            <a:p>
              <a:pPr algn="ctr">
                <a:defRPr sz="1400"/>
              </a:pPr>
              <a:r>
                <a:t>(Bis 18)</a:t>
              </a:r>
            </a:p>
          </p:txBody>
        </p:sp>
      </p:grpSp>
      <p:grpSp>
        <p:nvGrpSpPr>
          <p:cNvPr id="645" name="17 Rectángulo redondeado"/>
          <p:cNvGrpSpPr/>
          <p:nvPr/>
        </p:nvGrpSpPr>
        <p:grpSpPr>
          <a:xfrm>
            <a:off x="4499990" y="4881774"/>
            <a:ext cx="1440162" cy="1630148"/>
            <a:chOff x="0" y="202196"/>
            <a:chExt cx="1440161" cy="1630147"/>
          </a:xfrm>
        </p:grpSpPr>
        <p:sp>
          <p:nvSpPr>
            <p:cNvPr id="643" name="Rectángulo redondeado"/>
            <p:cNvSpPr/>
            <p:nvPr/>
          </p:nvSpPr>
          <p:spPr>
            <a:xfrm>
              <a:off x="0" y="202196"/>
              <a:ext cx="1440162" cy="1630148"/>
            </a:xfrm>
            <a:prstGeom prst="roundRect">
              <a:avLst>
                <a:gd name="adj" fmla="val 16667"/>
              </a:avLst>
            </a:prstGeom>
            <a:solidFill>
              <a:srgbClr val="0070C0"/>
            </a:solidFill>
            <a:ln w="19050" cap="flat">
              <a:solidFill>
                <a:schemeClr val="accent6"/>
              </a:solidFill>
              <a:prstDash val="solid"/>
              <a:round/>
            </a:ln>
            <a:effectLst/>
          </p:spPr>
          <p:txBody>
            <a:bodyPr wrap="square" lIns="45719" tIns="45719" rIns="45719" bIns="45719" numCol="1" anchor="ctr">
              <a:noAutofit/>
            </a:bodyPr>
            <a:lstStyle/>
            <a:p>
              <a:pPr algn="ctr">
                <a:defRPr sz="1200"/>
              </a:pPr>
              <a:endParaRPr/>
            </a:p>
          </p:txBody>
        </p:sp>
        <p:sp>
          <p:nvSpPr>
            <p:cNvPr id="644" name="Contestación a la reconvención…"/>
            <p:cNvSpPr txBox="1"/>
            <p:nvPr/>
          </p:nvSpPr>
          <p:spPr>
            <a:xfrm>
              <a:off x="70303" y="260349"/>
              <a:ext cx="1299555" cy="1513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Contestación a la reconvención</a:t>
              </a:r>
            </a:p>
            <a:p>
              <a:pPr algn="ctr">
                <a:defRPr sz="1400"/>
              </a:pPr>
              <a:r>
                <a:t>Se da vista al demandado por 3 días para que desahogue la vista</a:t>
              </a:r>
            </a:p>
          </p:txBody>
        </p:sp>
      </p:grpSp>
      <p:sp>
        <p:nvSpPr>
          <p:cNvPr id="646" name="18 Flecha derecha"/>
          <p:cNvSpPr/>
          <p:nvPr/>
        </p:nvSpPr>
        <p:spPr>
          <a:xfrm>
            <a:off x="4139951" y="5552831"/>
            <a:ext cx="288033" cy="288033"/>
          </a:xfrm>
          <a:prstGeom prst="rightArrow">
            <a:avLst>
              <a:gd name="adj1" fmla="val 50000"/>
              <a:gd name="adj2" fmla="val 50000"/>
            </a:avLst>
          </a:prstGeom>
          <a:solidFill>
            <a:srgbClr val="000000"/>
          </a:solidFill>
          <a:ln w="19050">
            <a:solidFill>
              <a:srgbClr val="000000"/>
            </a:solidFill>
          </a:ln>
        </p:spPr>
        <p:txBody>
          <a:bodyPr lIns="45719" rIns="45719" anchor="ctr"/>
          <a:lstStyle/>
          <a:p>
            <a:pPr algn="ctr">
              <a:defRPr>
                <a:solidFill>
                  <a:srgbClr val="FFFFFF"/>
                </a:solidFill>
              </a:defRPr>
            </a:pPr>
            <a:endParaRPr/>
          </a:p>
        </p:txBody>
      </p:sp>
      <p:grpSp>
        <p:nvGrpSpPr>
          <p:cNvPr id="649" name="20 Rectángulo redondeado"/>
          <p:cNvGrpSpPr/>
          <p:nvPr/>
        </p:nvGrpSpPr>
        <p:grpSpPr>
          <a:xfrm>
            <a:off x="6509862" y="4881774"/>
            <a:ext cx="1884917" cy="1630148"/>
            <a:chOff x="0" y="0"/>
            <a:chExt cx="1884915" cy="1630147"/>
          </a:xfrm>
        </p:grpSpPr>
        <p:sp>
          <p:nvSpPr>
            <p:cNvPr id="647" name="Rectángulo redondeado"/>
            <p:cNvSpPr/>
            <p:nvPr/>
          </p:nvSpPr>
          <p:spPr>
            <a:xfrm>
              <a:off x="0" y="0"/>
              <a:ext cx="1884916" cy="1630148"/>
            </a:xfrm>
            <a:prstGeom prst="roundRect">
              <a:avLst>
                <a:gd name="adj" fmla="val 16667"/>
              </a:avLst>
            </a:prstGeom>
            <a:solidFill>
              <a:srgbClr val="0070C0"/>
            </a:solidFill>
            <a:ln w="19050" cap="flat">
              <a:solidFill>
                <a:schemeClr val="accent6"/>
              </a:solidFill>
              <a:prstDash val="solid"/>
              <a:round/>
            </a:ln>
            <a:effectLst/>
          </p:spPr>
          <p:txBody>
            <a:bodyPr wrap="square" lIns="45719" tIns="45719" rIns="45719" bIns="45719" numCol="1" anchor="ctr">
              <a:noAutofit/>
            </a:bodyPr>
            <a:lstStyle/>
            <a:p>
              <a:pPr algn="ctr"/>
              <a:endParaRPr/>
            </a:p>
          </p:txBody>
        </p:sp>
        <p:sp>
          <p:nvSpPr>
            <p:cNvPr id="648" name="Desahogada la vista…"/>
            <p:cNvSpPr txBox="1"/>
            <p:nvPr/>
          </p:nvSpPr>
          <p:spPr>
            <a:xfrm>
              <a:off x="79576" y="159753"/>
              <a:ext cx="1725764" cy="1310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Desahogada la vista</a:t>
              </a:r>
            </a:p>
            <a:p>
              <a:pPr algn="ctr">
                <a:defRPr sz="1400"/>
              </a:pPr>
              <a:r>
                <a:t>El juez convoca audiencia preliminar dentro de los 10 días siguientes</a:t>
              </a:r>
            </a:p>
            <a:p>
              <a:pPr algn="ctr">
                <a:defRPr sz="1400"/>
              </a:pPr>
              <a:r>
                <a:t>(bis 20)</a:t>
              </a:r>
            </a:p>
          </p:txBody>
        </p:sp>
      </p:grpSp>
      <p:sp>
        <p:nvSpPr>
          <p:cNvPr id="650" name="21 Flecha derecha"/>
          <p:cNvSpPr/>
          <p:nvPr/>
        </p:nvSpPr>
        <p:spPr>
          <a:xfrm>
            <a:off x="6084168" y="5529600"/>
            <a:ext cx="288033" cy="288033"/>
          </a:xfrm>
          <a:prstGeom prst="rightArrow">
            <a:avLst>
              <a:gd name="adj1" fmla="val 50000"/>
              <a:gd name="adj2" fmla="val 50000"/>
            </a:avLst>
          </a:prstGeom>
          <a:solidFill>
            <a:srgbClr val="000000"/>
          </a:solidFill>
          <a:ln w="19050">
            <a:solidFill>
              <a:srgbClr val="000000"/>
            </a:solidFill>
          </a:ln>
        </p:spPr>
        <p:txBody>
          <a:bodyPr lIns="45719" rIns="45719" anchor="ctr"/>
          <a:lstStyle/>
          <a:p>
            <a:pPr algn="ctr">
              <a:defRPr>
                <a:solidFill>
                  <a:srgbClr val="FFFFFF"/>
                </a:solidFill>
              </a:defRPr>
            </a:pPr>
            <a:endParaRPr/>
          </a:p>
        </p:txBody>
      </p:sp>
      <p:sp>
        <p:nvSpPr>
          <p:cNvPr id="651" name="3 Conector recto"/>
          <p:cNvSpPr/>
          <p:nvPr/>
        </p:nvSpPr>
        <p:spPr>
          <a:xfrm>
            <a:off x="1680624" y="2564903"/>
            <a:ext cx="371096" cy="1"/>
          </a:xfrm>
          <a:prstGeom prst="line">
            <a:avLst/>
          </a:prstGeom>
          <a:ln w="38100">
            <a:solidFill>
              <a:schemeClr val="accent1"/>
            </a:solidFill>
          </a:ln>
        </p:spPr>
        <p:txBody>
          <a:bodyPr lIns="45719" rIns="45719"/>
          <a:lstStyle/>
          <a:p>
            <a:endParaRPr/>
          </a:p>
        </p:txBody>
      </p:sp>
      <p:sp>
        <p:nvSpPr>
          <p:cNvPr id="652" name="19 Conector recto"/>
          <p:cNvSpPr/>
          <p:nvPr/>
        </p:nvSpPr>
        <p:spPr>
          <a:xfrm>
            <a:off x="1680624" y="4293096"/>
            <a:ext cx="371096" cy="1"/>
          </a:xfrm>
          <a:prstGeom prst="line">
            <a:avLst/>
          </a:prstGeom>
          <a:ln w="38100">
            <a:solidFill>
              <a:schemeClr val="accent1"/>
            </a:solidFill>
          </a:ln>
        </p:spPr>
        <p:txBody>
          <a:bodyPr lIns="45719" rIns="45719"/>
          <a:lstStyle/>
          <a:p>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fill="hold" tmFilter="0, 0; .2, .5; .8, .5; 1, 0"/>
                                        <p:tgtEl>
                                          <p:spTgt spid="618"/>
                                        </p:tgtEl>
                                      </p:cBhvr>
                                    </p:animEffect>
                                    <p:animScale>
                                      <p:cBhvr>
                                        <p:cTn id="7" dur="250" fill="hold"/>
                                        <p:tgtEl>
                                          <p:spTgt spid="618"/>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621"/>
                                        </p:tgtEl>
                                        <p:attrNameLst>
                                          <p:attrName>style.visibility</p:attrName>
                                        </p:attrNameLst>
                                      </p:cBhvr>
                                      <p:to>
                                        <p:strVal val="visible"/>
                                      </p:to>
                                    </p:set>
                                    <p:animEffect transition="in" filter="dissolve">
                                      <p:cBhvr>
                                        <p:cTn id="12" dur="500"/>
                                        <p:tgtEl>
                                          <p:spTgt spid="62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625"/>
                                        </p:tgtEl>
                                        <p:attrNameLst>
                                          <p:attrName>style.visibility</p:attrName>
                                        </p:attrNameLst>
                                      </p:cBhvr>
                                      <p:to>
                                        <p:strVal val="visible"/>
                                      </p:to>
                                    </p:set>
                                    <p:animEffect transition="in" filter="dissolve">
                                      <p:cBhvr>
                                        <p:cTn id="17" dur="500"/>
                                        <p:tgtEl>
                                          <p:spTgt spid="62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624"/>
                                        </p:tgtEl>
                                        <p:attrNameLst>
                                          <p:attrName>style.visibility</p:attrName>
                                        </p:attrNameLst>
                                      </p:cBhvr>
                                      <p:to>
                                        <p:strVal val="visible"/>
                                      </p:to>
                                    </p:set>
                                    <p:animEffect transition="in" filter="dissolve">
                                      <p:cBhvr>
                                        <p:cTn id="22" dur="500"/>
                                        <p:tgtEl>
                                          <p:spTgt spid="62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626"/>
                                        </p:tgtEl>
                                        <p:attrNameLst>
                                          <p:attrName>style.visibility</p:attrName>
                                        </p:attrNameLst>
                                      </p:cBhvr>
                                      <p:to>
                                        <p:strVal val="visible"/>
                                      </p:to>
                                    </p:set>
                                    <p:animEffect transition="in" filter="dissolve">
                                      <p:cBhvr>
                                        <p:cTn id="27" dur="500"/>
                                        <p:tgtEl>
                                          <p:spTgt spid="62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629"/>
                                        </p:tgtEl>
                                        <p:attrNameLst>
                                          <p:attrName>style.visibility</p:attrName>
                                        </p:attrNameLst>
                                      </p:cBhvr>
                                      <p:to>
                                        <p:strVal val="visible"/>
                                      </p:to>
                                    </p:set>
                                    <p:animEffect transition="in" filter="dissolve">
                                      <p:cBhvr>
                                        <p:cTn id="32" dur="500"/>
                                        <p:tgtEl>
                                          <p:spTgt spid="62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651"/>
                                        </p:tgtEl>
                                        <p:attrNameLst>
                                          <p:attrName>style.visibility</p:attrName>
                                        </p:attrNameLst>
                                      </p:cBhvr>
                                      <p:to>
                                        <p:strVal val="visible"/>
                                      </p:to>
                                    </p:set>
                                    <p:animEffect transition="in" filter="dissolve">
                                      <p:cBhvr>
                                        <p:cTn id="37" dur="500"/>
                                        <p:tgtEl>
                                          <p:spTgt spid="65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632"/>
                                        </p:tgtEl>
                                        <p:attrNameLst>
                                          <p:attrName>style.visibility</p:attrName>
                                        </p:attrNameLst>
                                      </p:cBhvr>
                                      <p:to>
                                        <p:strVal val="visible"/>
                                      </p:to>
                                    </p:set>
                                    <p:animEffect transition="in" filter="dissolve">
                                      <p:cBhvr>
                                        <p:cTn id="42" dur="500"/>
                                        <p:tgtEl>
                                          <p:spTgt spid="63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0" nodeType="clickEffect">
                                  <p:stCondLst>
                                    <p:cond delay="0"/>
                                  </p:stCondLst>
                                  <p:iterate>
                                    <p:tmAbs val="0"/>
                                  </p:iterate>
                                  <p:childTnLst>
                                    <p:set>
                                      <p:cBhvr>
                                        <p:cTn id="46" fill="hold"/>
                                        <p:tgtEl>
                                          <p:spTgt spid="652"/>
                                        </p:tgtEl>
                                        <p:attrNameLst>
                                          <p:attrName>style.visibility</p:attrName>
                                        </p:attrNameLst>
                                      </p:cBhvr>
                                      <p:to>
                                        <p:strVal val="visible"/>
                                      </p:to>
                                    </p:set>
                                    <p:animEffect transition="in" filter="dissolve">
                                      <p:cBhvr>
                                        <p:cTn id="47" dur="500"/>
                                        <p:tgtEl>
                                          <p:spTgt spid="65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fill="hold" grpId="0" nodeType="clickEffect">
                                  <p:stCondLst>
                                    <p:cond delay="0"/>
                                  </p:stCondLst>
                                  <p:iterate>
                                    <p:tmAbs val="0"/>
                                  </p:iterate>
                                  <p:childTnLst>
                                    <p:set>
                                      <p:cBhvr>
                                        <p:cTn id="51" fill="hold"/>
                                        <p:tgtEl>
                                          <p:spTgt spid="635"/>
                                        </p:tgtEl>
                                        <p:attrNameLst>
                                          <p:attrName>style.visibility</p:attrName>
                                        </p:attrNameLst>
                                      </p:cBhvr>
                                      <p:to>
                                        <p:strVal val="visible"/>
                                      </p:to>
                                    </p:set>
                                    <p:animEffect transition="in" filter="dissolve">
                                      <p:cBhvr>
                                        <p:cTn id="52" dur="500"/>
                                        <p:tgtEl>
                                          <p:spTgt spid="635"/>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fill="hold" grpId="0" nodeType="clickEffect">
                                  <p:stCondLst>
                                    <p:cond delay="0"/>
                                  </p:stCondLst>
                                  <p:iterate>
                                    <p:tmAbs val="0"/>
                                  </p:iterate>
                                  <p:childTnLst>
                                    <p:set>
                                      <p:cBhvr>
                                        <p:cTn id="56" fill="hold"/>
                                        <p:tgtEl>
                                          <p:spTgt spid="636"/>
                                        </p:tgtEl>
                                        <p:attrNameLst>
                                          <p:attrName>style.visibility</p:attrName>
                                        </p:attrNameLst>
                                      </p:cBhvr>
                                      <p:to>
                                        <p:strVal val="visible"/>
                                      </p:to>
                                    </p:set>
                                    <p:animEffect transition="in" filter="dissolve">
                                      <p:cBhvr>
                                        <p:cTn id="57" dur="500"/>
                                        <p:tgtEl>
                                          <p:spTgt spid="63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fill="hold" grpId="0" nodeType="clickEffect">
                                  <p:stCondLst>
                                    <p:cond delay="0"/>
                                  </p:stCondLst>
                                  <p:iterate>
                                    <p:tmAbs val="0"/>
                                  </p:iterate>
                                  <p:childTnLst>
                                    <p:set>
                                      <p:cBhvr>
                                        <p:cTn id="61" fill="hold"/>
                                        <p:tgtEl>
                                          <p:spTgt spid="639"/>
                                        </p:tgtEl>
                                        <p:attrNameLst>
                                          <p:attrName>style.visibility</p:attrName>
                                        </p:attrNameLst>
                                      </p:cBhvr>
                                      <p:to>
                                        <p:strVal val="visible"/>
                                      </p:to>
                                    </p:set>
                                    <p:animEffect transition="in" filter="dissolve">
                                      <p:cBhvr>
                                        <p:cTn id="62" dur="500"/>
                                        <p:tgtEl>
                                          <p:spTgt spid="639"/>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fill="hold" grpId="0" nodeType="clickEffect">
                                  <p:stCondLst>
                                    <p:cond delay="0"/>
                                  </p:stCondLst>
                                  <p:iterate>
                                    <p:tmAbs val="0"/>
                                  </p:iterate>
                                  <p:childTnLst>
                                    <p:set>
                                      <p:cBhvr>
                                        <p:cTn id="66" fill="hold"/>
                                        <p:tgtEl>
                                          <p:spTgt spid="642"/>
                                        </p:tgtEl>
                                        <p:attrNameLst>
                                          <p:attrName>style.visibility</p:attrName>
                                        </p:attrNameLst>
                                      </p:cBhvr>
                                      <p:to>
                                        <p:strVal val="visible"/>
                                      </p:to>
                                    </p:set>
                                    <p:animEffect transition="in" filter="dissolve">
                                      <p:cBhvr>
                                        <p:cTn id="67" dur="500"/>
                                        <p:tgtEl>
                                          <p:spTgt spid="642"/>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fill="hold" grpId="0" nodeType="clickEffect">
                                  <p:stCondLst>
                                    <p:cond delay="0"/>
                                  </p:stCondLst>
                                  <p:iterate>
                                    <p:tmAbs val="0"/>
                                  </p:iterate>
                                  <p:childTnLst>
                                    <p:set>
                                      <p:cBhvr>
                                        <p:cTn id="71" fill="hold"/>
                                        <p:tgtEl>
                                          <p:spTgt spid="646"/>
                                        </p:tgtEl>
                                        <p:attrNameLst>
                                          <p:attrName>style.visibility</p:attrName>
                                        </p:attrNameLst>
                                      </p:cBhvr>
                                      <p:to>
                                        <p:strVal val="visible"/>
                                      </p:to>
                                    </p:set>
                                    <p:animEffect transition="in" filter="dissolve">
                                      <p:cBhvr>
                                        <p:cTn id="72" dur="500"/>
                                        <p:tgtEl>
                                          <p:spTgt spid="646"/>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fill="hold" grpId="0" nodeType="clickEffect">
                                  <p:stCondLst>
                                    <p:cond delay="0"/>
                                  </p:stCondLst>
                                  <p:iterate>
                                    <p:tmAbs val="0"/>
                                  </p:iterate>
                                  <p:childTnLst>
                                    <p:set>
                                      <p:cBhvr>
                                        <p:cTn id="76" fill="hold"/>
                                        <p:tgtEl>
                                          <p:spTgt spid="645"/>
                                        </p:tgtEl>
                                        <p:attrNameLst>
                                          <p:attrName>style.visibility</p:attrName>
                                        </p:attrNameLst>
                                      </p:cBhvr>
                                      <p:to>
                                        <p:strVal val="visible"/>
                                      </p:to>
                                    </p:set>
                                    <p:animEffect transition="in" filter="dissolve">
                                      <p:cBhvr>
                                        <p:cTn id="77" dur="500"/>
                                        <p:tgtEl>
                                          <p:spTgt spid="645"/>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fill="hold" grpId="0" nodeType="clickEffect">
                                  <p:stCondLst>
                                    <p:cond delay="0"/>
                                  </p:stCondLst>
                                  <p:iterate>
                                    <p:tmAbs val="0"/>
                                  </p:iterate>
                                  <p:childTnLst>
                                    <p:set>
                                      <p:cBhvr>
                                        <p:cTn id="81" fill="hold"/>
                                        <p:tgtEl>
                                          <p:spTgt spid="650"/>
                                        </p:tgtEl>
                                        <p:attrNameLst>
                                          <p:attrName>style.visibility</p:attrName>
                                        </p:attrNameLst>
                                      </p:cBhvr>
                                      <p:to>
                                        <p:strVal val="visible"/>
                                      </p:to>
                                    </p:set>
                                    <p:animEffect transition="in" filter="dissolve">
                                      <p:cBhvr>
                                        <p:cTn id="82" dur="500"/>
                                        <p:tgtEl>
                                          <p:spTgt spid="650"/>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fill="hold" grpId="0" nodeType="clickEffect">
                                  <p:stCondLst>
                                    <p:cond delay="0"/>
                                  </p:stCondLst>
                                  <p:iterate>
                                    <p:tmAbs val="0"/>
                                  </p:iterate>
                                  <p:childTnLst>
                                    <p:set>
                                      <p:cBhvr>
                                        <p:cTn id="86" fill="hold"/>
                                        <p:tgtEl>
                                          <p:spTgt spid="649"/>
                                        </p:tgtEl>
                                        <p:attrNameLst>
                                          <p:attrName>style.visibility</p:attrName>
                                        </p:attrNameLst>
                                      </p:cBhvr>
                                      <p:to>
                                        <p:strVal val="visible"/>
                                      </p:to>
                                    </p:set>
                                    <p:animEffect transition="in" filter="dissolve">
                                      <p:cBhvr>
                                        <p:cTn id="87" dur="500"/>
                                        <p:tgtEl>
                                          <p:spTgt spid="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 grpId="0" animBg="1" advAuto="0"/>
      <p:bldP spid="621" grpId="0" animBg="1" advAuto="0"/>
      <p:bldP spid="624" grpId="0" animBg="1" advAuto="0"/>
      <p:bldP spid="625" grpId="0" animBg="1" advAuto="0"/>
      <p:bldP spid="626" grpId="0" animBg="1" advAuto="0"/>
      <p:bldP spid="629" grpId="0" animBg="1" advAuto="0"/>
      <p:bldP spid="632" grpId="0" animBg="1" advAuto="0"/>
      <p:bldP spid="635" grpId="0" animBg="1" advAuto="0"/>
      <p:bldP spid="636" grpId="0" animBg="1" advAuto="0"/>
      <p:bldP spid="639" grpId="0" animBg="1" advAuto="0"/>
      <p:bldP spid="642" grpId="0" animBg="1" advAuto="0"/>
      <p:bldP spid="645" grpId="0" animBg="1" advAuto="0"/>
      <p:bldP spid="646" grpId="0" animBg="1" advAuto="0"/>
      <p:bldP spid="649" grpId="0" animBg="1" advAuto="0"/>
      <p:bldP spid="650" grpId="0" animBg="1" advAuto="0"/>
      <p:bldP spid="651" grpId="0" animBg="1" advAuto="0"/>
      <p:bldP spid="652" grpId="0" animBg="1" advAuto="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 name="4 CuadroTexto"/>
          <p:cNvSpPr txBox="1"/>
          <p:nvPr/>
        </p:nvSpPr>
        <p:spPr>
          <a:xfrm>
            <a:off x="178904" y="332656"/>
            <a:ext cx="6624736" cy="48602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3200">
                <a:solidFill>
                  <a:schemeClr val="accent2"/>
                </a:solidFill>
              </a:defRPr>
            </a:pPr>
            <a:r>
              <a:t>Etapa de sustanciación del juicio</a:t>
            </a:r>
          </a:p>
          <a:p>
            <a:pPr algn="ctr">
              <a:lnSpc>
                <a:spcPct val="150000"/>
              </a:lnSpc>
              <a:defRPr sz="2800">
                <a:solidFill>
                  <a:srgbClr val="FFFFFF"/>
                </a:solidFill>
              </a:defRPr>
            </a:pPr>
            <a:endParaRPr/>
          </a:p>
          <a:p>
            <a:pPr algn="just">
              <a:lnSpc>
                <a:spcPct val="150000"/>
              </a:lnSpc>
              <a:defRPr sz="2800">
                <a:solidFill>
                  <a:srgbClr val="FFFFFF"/>
                </a:solidFill>
              </a:defRPr>
            </a:pPr>
            <a:r>
              <a:t>Esta etapa se desarrolla de forma oral y  esta compuesta por:</a:t>
            </a:r>
          </a:p>
          <a:p>
            <a:pPr algn="just">
              <a:lnSpc>
                <a:spcPct val="150000"/>
              </a:lnSpc>
              <a:defRPr sz="2800">
                <a:solidFill>
                  <a:srgbClr val="FFFFFF"/>
                </a:solidFill>
              </a:defRPr>
            </a:pPr>
            <a:endParaRPr/>
          </a:p>
          <a:p>
            <a:pPr marL="457200" indent="-457200" algn="just">
              <a:buSzPct val="100000"/>
              <a:buChar char="✓"/>
              <a:defRPr sz="2800">
                <a:solidFill>
                  <a:srgbClr val="FFFFFF"/>
                </a:solidFill>
              </a:defRPr>
            </a:pPr>
            <a:r>
              <a:t>Audiencia preliminar</a:t>
            </a:r>
          </a:p>
          <a:p>
            <a:pPr marL="457200" indent="-457200" algn="just">
              <a:buSzPct val="100000"/>
              <a:buChar char="✓"/>
              <a:defRPr sz="2800">
                <a:solidFill>
                  <a:srgbClr val="FFFFFF"/>
                </a:solidFill>
              </a:defRPr>
            </a:pPr>
            <a:r>
              <a:t>Audiencia de juicio.</a:t>
            </a:r>
          </a:p>
          <a:p>
            <a:pPr algn="just">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 name="2 CuadroTexto"/>
          <p:cNvSpPr txBox="1"/>
          <p:nvPr/>
        </p:nvSpPr>
        <p:spPr>
          <a:xfrm>
            <a:off x="179512" y="188639"/>
            <a:ext cx="6696744"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chemeClr val="accent2"/>
                </a:solidFill>
              </a:defRPr>
            </a:lvl1pPr>
          </a:lstStyle>
          <a:p>
            <a:r>
              <a:t>Audiencia preliminar (articulo 1390 Bis 32)</a:t>
            </a:r>
          </a:p>
        </p:txBody>
      </p:sp>
      <p:sp>
        <p:nvSpPr>
          <p:cNvPr id="657" name="4 CuadroTexto"/>
          <p:cNvSpPr txBox="1"/>
          <p:nvPr/>
        </p:nvSpPr>
        <p:spPr>
          <a:xfrm>
            <a:off x="107504" y="908720"/>
            <a:ext cx="6697961" cy="853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600">
                <a:solidFill>
                  <a:srgbClr val="FFFFFF"/>
                </a:solidFill>
              </a:defRPr>
            </a:pPr>
            <a:r>
              <a:t>Esta compuesta por 6 fases:</a:t>
            </a:r>
          </a:p>
          <a:p>
            <a:pPr algn="ctr">
              <a:defRPr sz="2600">
                <a:solidFill>
                  <a:srgbClr val="FFFFFF"/>
                </a:solidFill>
              </a:defRPr>
            </a:pPr>
            <a:r>
              <a:t> </a:t>
            </a:r>
          </a:p>
        </p:txBody>
      </p:sp>
      <p:grpSp>
        <p:nvGrpSpPr>
          <p:cNvPr id="681" name="7 Diagrama"/>
          <p:cNvGrpSpPr/>
          <p:nvPr/>
        </p:nvGrpSpPr>
        <p:grpSpPr>
          <a:xfrm>
            <a:off x="151114" y="3715947"/>
            <a:ext cx="6581125" cy="650241"/>
            <a:chOff x="0" y="139699"/>
            <a:chExt cx="6581124" cy="650240"/>
          </a:xfrm>
        </p:grpSpPr>
        <p:grpSp>
          <p:nvGrpSpPr>
            <p:cNvPr id="660" name="Grupo"/>
            <p:cNvGrpSpPr/>
            <p:nvPr/>
          </p:nvGrpSpPr>
          <p:grpSpPr>
            <a:xfrm>
              <a:off x="0" y="163853"/>
              <a:ext cx="802577" cy="601934"/>
              <a:chOff x="0" y="24153"/>
              <a:chExt cx="802576" cy="601932"/>
            </a:xfrm>
          </p:grpSpPr>
          <p:sp>
            <p:nvSpPr>
              <p:cNvPr id="658" name="Rectángulo redondeado"/>
              <p:cNvSpPr/>
              <p:nvPr/>
            </p:nvSpPr>
            <p:spPr>
              <a:xfrm>
                <a:off x="0" y="24153"/>
                <a:ext cx="802577" cy="601934"/>
              </a:xfrm>
              <a:prstGeom prst="roundRect">
                <a:avLst>
                  <a:gd name="adj" fmla="val 75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947">
                    <a:solidFill>
                      <a:srgbClr val="FFFFFF"/>
                    </a:solidFill>
                  </a:defRPr>
                </a:pPr>
                <a:endParaRPr/>
              </a:p>
            </p:txBody>
          </p:sp>
          <p:sp>
            <p:nvSpPr>
              <p:cNvPr id="659" name="Depuración del procedimiento"/>
              <p:cNvSpPr txBox="1"/>
              <p:nvPr/>
            </p:nvSpPr>
            <p:spPr>
              <a:xfrm>
                <a:off x="13209" y="139699"/>
                <a:ext cx="776159"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947">
                    <a:solidFill>
                      <a:srgbClr val="FFFFFF"/>
                    </a:solidFill>
                  </a:defRPr>
                </a:lvl1pPr>
              </a:lstStyle>
              <a:p>
                <a:r>
                  <a:t>Depuración del procedimiento</a:t>
                </a:r>
              </a:p>
            </p:txBody>
          </p:sp>
        </p:grpSp>
        <p:sp>
          <p:nvSpPr>
            <p:cNvPr id="661" name="Flecha"/>
            <p:cNvSpPr/>
            <p:nvPr/>
          </p:nvSpPr>
          <p:spPr>
            <a:xfrm>
              <a:off x="890859" y="376536"/>
              <a:ext cx="176568" cy="176568"/>
            </a:xfrm>
            <a:prstGeom prst="rightArrow">
              <a:avLst>
                <a:gd name="adj1" fmla="val 64000"/>
                <a:gd name="adj2" fmla="val 50000"/>
              </a:avLst>
            </a:prstGeom>
            <a:solidFill>
              <a:srgbClr val="DFB8B1"/>
            </a:solidFill>
            <a:ln w="12700" cap="flat">
              <a:noFill/>
              <a:miter lim="400000"/>
            </a:ln>
            <a:effectLst/>
          </p:spPr>
          <p:txBody>
            <a:bodyPr wrap="square" lIns="45719" tIns="45719" rIns="45719" bIns="45719" numCol="1" anchor="ctr">
              <a:noAutofit/>
            </a:bodyPr>
            <a:lstStyle/>
            <a:p>
              <a:endParaRPr/>
            </a:p>
          </p:txBody>
        </p:sp>
        <p:grpSp>
          <p:nvGrpSpPr>
            <p:cNvPr id="664" name="Grupo"/>
            <p:cNvGrpSpPr/>
            <p:nvPr/>
          </p:nvGrpSpPr>
          <p:grpSpPr>
            <a:xfrm>
              <a:off x="1155709" y="163853"/>
              <a:ext cx="802577" cy="601934"/>
              <a:chOff x="0" y="0"/>
              <a:chExt cx="802576" cy="601932"/>
            </a:xfrm>
          </p:grpSpPr>
          <p:sp>
            <p:nvSpPr>
              <p:cNvPr id="662" name="Rectángulo redondeado"/>
              <p:cNvSpPr/>
              <p:nvPr/>
            </p:nvSpPr>
            <p:spPr>
              <a:xfrm>
                <a:off x="0" y="0"/>
                <a:ext cx="802577" cy="601933"/>
              </a:xfrm>
              <a:prstGeom prst="roundRect">
                <a:avLst>
                  <a:gd name="adj" fmla="val 75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947">
                    <a:solidFill>
                      <a:srgbClr val="FFFFFF"/>
                    </a:solidFill>
                  </a:defRPr>
                </a:pPr>
                <a:endParaRPr/>
              </a:p>
            </p:txBody>
          </p:sp>
          <p:sp>
            <p:nvSpPr>
              <p:cNvPr id="663" name="Conciliación y mediación"/>
              <p:cNvSpPr txBox="1"/>
              <p:nvPr/>
            </p:nvSpPr>
            <p:spPr>
              <a:xfrm>
                <a:off x="13209" y="115546"/>
                <a:ext cx="776159"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947">
                    <a:solidFill>
                      <a:srgbClr val="FFFFFF"/>
                    </a:solidFill>
                  </a:defRPr>
                </a:lvl1pPr>
              </a:lstStyle>
              <a:p>
                <a:r>
                  <a:t>Conciliación y mediación</a:t>
                </a:r>
              </a:p>
            </p:txBody>
          </p:sp>
        </p:grpSp>
        <p:sp>
          <p:nvSpPr>
            <p:cNvPr id="665" name="Flecha"/>
            <p:cNvSpPr/>
            <p:nvPr/>
          </p:nvSpPr>
          <p:spPr>
            <a:xfrm>
              <a:off x="2046569" y="376536"/>
              <a:ext cx="176568" cy="176568"/>
            </a:xfrm>
            <a:prstGeom prst="rightArrow">
              <a:avLst>
                <a:gd name="adj1" fmla="val 64000"/>
                <a:gd name="adj2" fmla="val 50000"/>
              </a:avLst>
            </a:prstGeom>
            <a:solidFill>
              <a:srgbClr val="DFB8B1"/>
            </a:solidFill>
            <a:ln w="12700" cap="flat">
              <a:noFill/>
              <a:miter lim="400000"/>
            </a:ln>
            <a:effectLst/>
          </p:spPr>
          <p:txBody>
            <a:bodyPr wrap="square" lIns="45719" tIns="45719" rIns="45719" bIns="45719" numCol="1" anchor="ctr">
              <a:noAutofit/>
            </a:bodyPr>
            <a:lstStyle/>
            <a:p>
              <a:endParaRPr/>
            </a:p>
          </p:txBody>
        </p:sp>
        <p:grpSp>
          <p:nvGrpSpPr>
            <p:cNvPr id="668" name="Grupo"/>
            <p:cNvGrpSpPr/>
            <p:nvPr/>
          </p:nvGrpSpPr>
          <p:grpSpPr>
            <a:xfrm>
              <a:off x="2311419" y="139699"/>
              <a:ext cx="802577" cy="650241"/>
              <a:chOff x="0" y="139699"/>
              <a:chExt cx="802576" cy="650240"/>
            </a:xfrm>
          </p:grpSpPr>
          <p:sp>
            <p:nvSpPr>
              <p:cNvPr id="666" name="Rectángulo redondeado"/>
              <p:cNvSpPr/>
              <p:nvPr/>
            </p:nvSpPr>
            <p:spPr>
              <a:xfrm>
                <a:off x="0" y="163853"/>
                <a:ext cx="802577" cy="601934"/>
              </a:xfrm>
              <a:prstGeom prst="roundRect">
                <a:avLst>
                  <a:gd name="adj" fmla="val 75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947">
                    <a:solidFill>
                      <a:srgbClr val="FFFFFF"/>
                    </a:solidFill>
                  </a:defRPr>
                </a:pPr>
                <a:endParaRPr/>
              </a:p>
            </p:txBody>
          </p:sp>
          <p:sp>
            <p:nvSpPr>
              <p:cNvPr id="667" name="Fijación de acuerdos sobre hechos no controvertidos"/>
              <p:cNvSpPr txBox="1"/>
              <p:nvPr/>
            </p:nvSpPr>
            <p:spPr>
              <a:xfrm>
                <a:off x="13209" y="139699"/>
                <a:ext cx="776159" cy="650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947">
                    <a:solidFill>
                      <a:srgbClr val="FFFFFF"/>
                    </a:solidFill>
                  </a:defRPr>
                </a:lvl1pPr>
              </a:lstStyle>
              <a:p>
                <a:r>
                  <a:t>Fijación de acuerdos sobre hechos no controvertidos</a:t>
                </a:r>
              </a:p>
            </p:txBody>
          </p:sp>
        </p:grpSp>
        <p:sp>
          <p:nvSpPr>
            <p:cNvPr id="669" name="Flecha"/>
            <p:cNvSpPr/>
            <p:nvPr/>
          </p:nvSpPr>
          <p:spPr>
            <a:xfrm>
              <a:off x="3202278" y="376536"/>
              <a:ext cx="176568" cy="176568"/>
            </a:xfrm>
            <a:prstGeom prst="rightArrow">
              <a:avLst>
                <a:gd name="adj1" fmla="val 64000"/>
                <a:gd name="adj2" fmla="val 50000"/>
              </a:avLst>
            </a:prstGeom>
            <a:solidFill>
              <a:srgbClr val="DFB8B1"/>
            </a:solidFill>
            <a:ln w="12700" cap="flat">
              <a:noFill/>
              <a:miter lim="400000"/>
            </a:ln>
            <a:effectLst/>
          </p:spPr>
          <p:txBody>
            <a:bodyPr wrap="square" lIns="45719" tIns="45719" rIns="45719" bIns="45719" numCol="1" anchor="ctr">
              <a:noAutofit/>
            </a:bodyPr>
            <a:lstStyle/>
            <a:p>
              <a:endParaRPr/>
            </a:p>
          </p:txBody>
        </p:sp>
        <p:grpSp>
          <p:nvGrpSpPr>
            <p:cNvPr id="672" name="Grupo"/>
            <p:cNvGrpSpPr/>
            <p:nvPr/>
          </p:nvGrpSpPr>
          <p:grpSpPr>
            <a:xfrm>
              <a:off x="3467129" y="163853"/>
              <a:ext cx="802577" cy="601934"/>
              <a:chOff x="0" y="0"/>
              <a:chExt cx="802576" cy="601932"/>
            </a:xfrm>
          </p:grpSpPr>
          <p:sp>
            <p:nvSpPr>
              <p:cNvPr id="670" name="Rectángulo redondeado"/>
              <p:cNvSpPr/>
              <p:nvPr/>
            </p:nvSpPr>
            <p:spPr>
              <a:xfrm>
                <a:off x="0" y="0"/>
                <a:ext cx="802577" cy="601933"/>
              </a:xfrm>
              <a:prstGeom prst="roundRect">
                <a:avLst>
                  <a:gd name="adj" fmla="val 75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947">
                    <a:solidFill>
                      <a:srgbClr val="FFFFFF"/>
                    </a:solidFill>
                  </a:defRPr>
                </a:pPr>
                <a:endParaRPr/>
              </a:p>
            </p:txBody>
          </p:sp>
          <p:sp>
            <p:nvSpPr>
              <p:cNvPr id="671" name="Fijación de acuerdos probatorios"/>
              <p:cNvSpPr txBox="1"/>
              <p:nvPr/>
            </p:nvSpPr>
            <p:spPr>
              <a:xfrm>
                <a:off x="13209" y="45696"/>
                <a:ext cx="776159" cy="510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947">
                    <a:solidFill>
                      <a:srgbClr val="FFFFFF"/>
                    </a:solidFill>
                  </a:defRPr>
                </a:lvl1pPr>
              </a:lstStyle>
              <a:p>
                <a:r>
                  <a:t>Fijación de acuerdos probatorios</a:t>
                </a:r>
              </a:p>
            </p:txBody>
          </p:sp>
        </p:grpSp>
        <p:sp>
          <p:nvSpPr>
            <p:cNvPr id="673" name="Flecha"/>
            <p:cNvSpPr/>
            <p:nvPr/>
          </p:nvSpPr>
          <p:spPr>
            <a:xfrm>
              <a:off x="4357988" y="376536"/>
              <a:ext cx="176568" cy="176568"/>
            </a:xfrm>
            <a:prstGeom prst="rightArrow">
              <a:avLst>
                <a:gd name="adj1" fmla="val 64000"/>
                <a:gd name="adj2" fmla="val 50000"/>
              </a:avLst>
            </a:prstGeom>
            <a:solidFill>
              <a:srgbClr val="DFB8B1"/>
            </a:solidFill>
            <a:ln w="12700" cap="flat">
              <a:noFill/>
              <a:miter lim="400000"/>
            </a:ln>
            <a:effectLst/>
          </p:spPr>
          <p:txBody>
            <a:bodyPr wrap="square" lIns="45719" tIns="45719" rIns="45719" bIns="45719" numCol="1" anchor="ctr">
              <a:noAutofit/>
            </a:bodyPr>
            <a:lstStyle/>
            <a:p>
              <a:endParaRPr/>
            </a:p>
          </p:txBody>
        </p:sp>
        <p:grpSp>
          <p:nvGrpSpPr>
            <p:cNvPr id="676" name="Grupo"/>
            <p:cNvGrpSpPr/>
            <p:nvPr/>
          </p:nvGrpSpPr>
          <p:grpSpPr>
            <a:xfrm>
              <a:off x="4622838" y="139699"/>
              <a:ext cx="802577" cy="650242"/>
              <a:chOff x="0" y="0"/>
              <a:chExt cx="802576" cy="650240"/>
            </a:xfrm>
          </p:grpSpPr>
          <p:sp>
            <p:nvSpPr>
              <p:cNvPr id="674" name="Rectángulo redondeado"/>
              <p:cNvSpPr/>
              <p:nvPr/>
            </p:nvSpPr>
            <p:spPr>
              <a:xfrm>
                <a:off x="0" y="24153"/>
                <a:ext cx="802577" cy="601934"/>
              </a:xfrm>
              <a:prstGeom prst="roundRect">
                <a:avLst>
                  <a:gd name="adj" fmla="val 75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947">
                    <a:solidFill>
                      <a:srgbClr val="FFFFFF"/>
                    </a:solidFill>
                  </a:defRPr>
                </a:pPr>
                <a:endParaRPr/>
              </a:p>
            </p:txBody>
          </p:sp>
          <p:sp>
            <p:nvSpPr>
              <p:cNvPr id="675" name="Calificación sobre la admisión de las pruebas"/>
              <p:cNvSpPr txBox="1"/>
              <p:nvPr/>
            </p:nvSpPr>
            <p:spPr>
              <a:xfrm>
                <a:off x="13209" y="-1"/>
                <a:ext cx="776159" cy="650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947">
                    <a:solidFill>
                      <a:srgbClr val="FFFFFF"/>
                    </a:solidFill>
                  </a:defRPr>
                </a:lvl1pPr>
              </a:lstStyle>
              <a:p>
                <a:r>
                  <a:t>Calificación sobre la admisión de las pruebas</a:t>
                </a:r>
              </a:p>
            </p:txBody>
          </p:sp>
        </p:grpSp>
        <p:sp>
          <p:nvSpPr>
            <p:cNvPr id="677" name="Flecha"/>
            <p:cNvSpPr/>
            <p:nvPr/>
          </p:nvSpPr>
          <p:spPr>
            <a:xfrm>
              <a:off x="5513698" y="376536"/>
              <a:ext cx="176568" cy="176568"/>
            </a:xfrm>
            <a:prstGeom prst="rightArrow">
              <a:avLst>
                <a:gd name="adj1" fmla="val 64000"/>
                <a:gd name="adj2" fmla="val 50000"/>
              </a:avLst>
            </a:prstGeom>
            <a:solidFill>
              <a:srgbClr val="DFB8B1"/>
            </a:solidFill>
            <a:ln w="12700" cap="flat">
              <a:noFill/>
              <a:miter lim="400000"/>
            </a:ln>
            <a:effectLst/>
          </p:spPr>
          <p:txBody>
            <a:bodyPr wrap="square" lIns="45719" tIns="45719" rIns="45719" bIns="45719" numCol="1" anchor="ctr">
              <a:noAutofit/>
            </a:bodyPr>
            <a:lstStyle/>
            <a:p>
              <a:endParaRPr/>
            </a:p>
          </p:txBody>
        </p:sp>
        <p:grpSp>
          <p:nvGrpSpPr>
            <p:cNvPr id="680" name="Grupo"/>
            <p:cNvGrpSpPr/>
            <p:nvPr/>
          </p:nvGrpSpPr>
          <p:grpSpPr>
            <a:xfrm>
              <a:off x="5778548" y="163853"/>
              <a:ext cx="802577" cy="601934"/>
              <a:chOff x="0" y="24153"/>
              <a:chExt cx="802576" cy="601932"/>
            </a:xfrm>
          </p:grpSpPr>
          <p:sp>
            <p:nvSpPr>
              <p:cNvPr id="678" name="Rectángulo redondeado"/>
              <p:cNvSpPr/>
              <p:nvPr/>
            </p:nvSpPr>
            <p:spPr>
              <a:xfrm>
                <a:off x="0" y="24153"/>
                <a:ext cx="802577" cy="601934"/>
              </a:xfrm>
              <a:prstGeom prst="roundRect">
                <a:avLst>
                  <a:gd name="adj" fmla="val 75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947">
                    <a:solidFill>
                      <a:srgbClr val="FFFFFF"/>
                    </a:solidFill>
                  </a:defRPr>
                </a:pPr>
                <a:endParaRPr/>
              </a:p>
            </p:txBody>
          </p:sp>
          <p:sp>
            <p:nvSpPr>
              <p:cNvPr id="679" name="Citación para la audiencia de juicio"/>
              <p:cNvSpPr txBox="1"/>
              <p:nvPr/>
            </p:nvSpPr>
            <p:spPr>
              <a:xfrm>
                <a:off x="13209" y="69849"/>
                <a:ext cx="776159" cy="510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947">
                    <a:solidFill>
                      <a:srgbClr val="FFFFFF"/>
                    </a:solidFill>
                  </a:defRPr>
                </a:lvl1pPr>
              </a:lstStyle>
              <a:p>
                <a:r>
                  <a:t>Citación para la audiencia de juicio</a:t>
                </a:r>
              </a:p>
            </p:txBody>
          </p:sp>
        </p:gr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grpSp>
        <p:nvGrpSpPr>
          <p:cNvPr id="685" name="3 Rectángulo redondeado"/>
          <p:cNvGrpSpPr/>
          <p:nvPr/>
        </p:nvGrpSpPr>
        <p:grpSpPr>
          <a:xfrm>
            <a:off x="191682" y="1383616"/>
            <a:ext cx="1139959" cy="869676"/>
            <a:chOff x="0" y="0"/>
            <a:chExt cx="1139958" cy="869675"/>
          </a:xfrm>
        </p:grpSpPr>
        <p:sp>
          <p:nvSpPr>
            <p:cNvPr id="683" name="Rectángulo redondeado"/>
            <p:cNvSpPr/>
            <p:nvPr/>
          </p:nvSpPr>
          <p:spPr>
            <a:xfrm>
              <a:off x="0" y="0"/>
              <a:ext cx="1139959" cy="869676"/>
            </a:xfrm>
            <a:prstGeom prst="roundRect">
              <a:avLst>
                <a:gd name="adj" fmla="val 16667"/>
              </a:avLst>
            </a:prstGeom>
            <a:solidFill>
              <a:srgbClr val="D9C194"/>
            </a:solidFill>
            <a:ln w="19050" cap="flat">
              <a:solidFill>
                <a:srgbClr val="8B6E38"/>
              </a:solidFill>
              <a:prstDash val="solid"/>
              <a:round/>
            </a:ln>
            <a:effectLst/>
          </p:spPr>
          <p:txBody>
            <a:bodyPr wrap="square" lIns="45719" tIns="45719" rIns="45719" bIns="45719" numCol="1" anchor="ctr">
              <a:noAutofit/>
            </a:bodyPr>
            <a:lstStyle/>
            <a:p>
              <a:pPr algn="ctr">
                <a:defRPr sz="1400"/>
              </a:pPr>
              <a:endParaRPr/>
            </a:p>
          </p:txBody>
        </p:sp>
        <p:sp>
          <p:nvSpPr>
            <p:cNvPr id="684" name="Depuración…"/>
            <p:cNvSpPr txBox="1"/>
            <p:nvPr/>
          </p:nvSpPr>
          <p:spPr>
            <a:xfrm>
              <a:off x="42453" y="198617"/>
              <a:ext cx="1055052" cy="4724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200" b="1"/>
              </a:pPr>
              <a:r>
                <a:t>Depuración</a:t>
              </a:r>
              <a:endParaRPr sz="1400"/>
            </a:p>
            <a:p>
              <a:pPr algn="ctr">
                <a:defRPr sz="1400"/>
              </a:pPr>
              <a:r>
                <a:t>(1390 bis 34)</a:t>
              </a:r>
            </a:p>
          </p:txBody>
        </p:sp>
      </p:grpSp>
      <p:grpSp>
        <p:nvGrpSpPr>
          <p:cNvPr id="688" name="5 Rectángulo redondeado"/>
          <p:cNvGrpSpPr/>
          <p:nvPr/>
        </p:nvGrpSpPr>
        <p:grpSpPr>
          <a:xfrm>
            <a:off x="3635895" y="282350"/>
            <a:ext cx="2232249" cy="576066"/>
            <a:chOff x="0" y="62488"/>
            <a:chExt cx="2232248" cy="576064"/>
          </a:xfrm>
        </p:grpSpPr>
        <p:sp>
          <p:nvSpPr>
            <p:cNvPr id="686" name="Rectángulo redondeado"/>
            <p:cNvSpPr/>
            <p:nvPr/>
          </p:nvSpPr>
          <p:spPr>
            <a:xfrm>
              <a:off x="0" y="62488"/>
              <a:ext cx="2232249" cy="576065"/>
            </a:xfrm>
            <a:prstGeom prst="roundRect">
              <a:avLst>
                <a:gd name="adj" fmla="val 16667"/>
              </a:avLst>
            </a:prstGeom>
            <a:solidFill>
              <a:schemeClr val="accent1"/>
            </a:solidFill>
            <a:ln w="19050" cap="flat">
              <a:solidFill>
                <a:srgbClr val="904D3B"/>
              </a:solidFill>
              <a:prstDash val="solid"/>
              <a:round/>
            </a:ln>
            <a:effectLst/>
          </p:spPr>
          <p:txBody>
            <a:bodyPr wrap="square" lIns="45719" tIns="45719" rIns="45719" bIns="45719" numCol="1" anchor="ctr">
              <a:noAutofit/>
            </a:bodyPr>
            <a:lstStyle/>
            <a:p>
              <a:pPr algn="ctr">
                <a:defRPr sz="2000" b="1">
                  <a:solidFill>
                    <a:srgbClr val="FFFFFF"/>
                  </a:solidFill>
                </a:defRPr>
              </a:pPr>
              <a:endParaRPr/>
            </a:p>
          </p:txBody>
        </p:sp>
        <p:sp>
          <p:nvSpPr>
            <p:cNvPr id="687" name="Audiencia preliminar"/>
            <p:cNvSpPr txBox="1"/>
            <p:nvPr/>
          </p:nvSpPr>
          <p:spPr>
            <a:xfrm>
              <a:off x="28121" y="158749"/>
              <a:ext cx="2176006" cy="383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000" b="1">
                  <a:solidFill>
                    <a:srgbClr val="FFFFFF"/>
                  </a:solidFill>
                </a:defRPr>
              </a:lvl1pPr>
            </a:lstStyle>
            <a:p>
              <a:r>
                <a:t>Audiencia preliminar</a:t>
              </a:r>
            </a:p>
          </p:txBody>
        </p:sp>
      </p:grpSp>
      <p:sp>
        <p:nvSpPr>
          <p:cNvPr id="689" name="7 Conector recto"/>
          <p:cNvSpPr/>
          <p:nvPr/>
        </p:nvSpPr>
        <p:spPr>
          <a:xfrm>
            <a:off x="686812" y="1190868"/>
            <a:ext cx="7629604" cy="25437"/>
          </a:xfrm>
          <a:prstGeom prst="line">
            <a:avLst/>
          </a:prstGeom>
          <a:ln w="38100">
            <a:solidFill>
              <a:schemeClr val="accent1"/>
            </a:solidFill>
          </a:ln>
        </p:spPr>
        <p:txBody>
          <a:bodyPr lIns="45719" rIns="45719"/>
          <a:lstStyle/>
          <a:p>
            <a:endParaRPr/>
          </a:p>
        </p:txBody>
      </p:sp>
      <p:grpSp>
        <p:nvGrpSpPr>
          <p:cNvPr id="692" name="8 Rectángulo redondeado"/>
          <p:cNvGrpSpPr/>
          <p:nvPr/>
        </p:nvGrpSpPr>
        <p:grpSpPr>
          <a:xfrm>
            <a:off x="1403648" y="1383616"/>
            <a:ext cx="1080121" cy="972107"/>
            <a:chOff x="0" y="0"/>
            <a:chExt cx="1080120" cy="972105"/>
          </a:xfrm>
        </p:grpSpPr>
        <p:sp>
          <p:nvSpPr>
            <p:cNvPr id="690" name="Rectángulo redondeado"/>
            <p:cNvSpPr/>
            <p:nvPr/>
          </p:nvSpPr>
          <p:spPr>
            <a:xfrm>
              <a:off x="0" y="0"/>
              <a:ext cx="1080121" cy="972106"/>
            </a:xfrm>
            <a:prstGeom prst="roundRect">
              <a:avLst>
                <a:gd name="adj" fmla="val 16667"/>
              </a:avLst>
            </a:prstGeom>
            <a:solidFill>
              <a:srgbClr val="DDA597"/>
            </a:solidFill>
            <a:ln w="19050" cap="flat">
              <a:solidFill>
                <a:schemeClr val="accent6"/>
              </a:solidFill>
              <a:prstDash val="solid"/>
              <a:round/>
            </a:ln>
            <a:effectLst/>
          </p:spPr>
          <p:txBody>
            <a:bodyPr wrap="square" lIns="45719" tIns="45719" rIns="45719" bIns="45719" numCol="1" anchor="ctr">
              <a:noAutofit/>
            </a:bodyPr>
            <a:lstStyle/>
            <a:p>
              <a:pPr algn="ctr">
                <a:defRPr sz="1200">
                  <a:solidFill>
                    <a:srgbClr val="FFFFFF"/>
                  </a:solidFill>
                </a:defRPr>
              </a:pPr>
              <a:endParaRPr/>
            </a:p>
          </p:txBody>
        </p:sp>
        <p:sp>
          <p:nvSpPr>
            <p:cNvPr id="691" name="Conciliación y mediación…"/>
            <p:cNvSpPr txBox="1"/>
            <p:nvPr/>
          </p:nvSpPr>
          <p:spPr>
            <a:xfrm>
              <a:off x="47453" y="173632"/>
              <a:ext cx="985214" cy="624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200" b="1"/>
              </a:pPr>
              <a:r>
                <a:t>Conciliación y mediación</a:t>
              </a:r>
            </a:p>
            <a:p>
              <a:pPr algn="ctr">
                <a:defRPr sz="1200"/>
              </a:pPr>
              <a:r>
                <a:t>(1390 bis 35</a:t>
              </a:r>
              <a:r>
                <a:rPr>
                  <a:solidFill>
                    <a:srgbClr val="FFFFFF"/>
                  </a:solidFill>
                </a:rPr>
                <a:t>)</a:t>
              </a:r>
            </a:p>
          </p:txBody>
        </p:sp>
      </p:grpSp>
      <p:grpSp>
        <p:nvGrpSpPr>
          <p:cNvPr id="695" name="9 Rectángulo redondeado"/>
          <p:cNvGrpSpPr/>
          <p:nvPr/>
        </p:nvGrpSpPr>
        <p:grpSpPr>
          <a:xfrm>
            <a:off x="4217215" y="1370888"/>
            <a:ext cx="1224137" cy="972107"/>
            <a:chOff x="0" y="99416"/>
            <a:chExt cx="1224136" cy="972105"/>
          </a:xfrm>
        </p:grpSpPr>
        <p:sp>
          <p:nvSpPr>
            <p:cNvPr id="693" name="Rectángulo redondeado"/>
            <p:cNvSpPr/>
            <p:nvPr/>
          </p:nvSpPr>
          <p:spPr>
            <a:xfrm>
              <a:off x="0" y="99416"/>
              <a:ext cx="1224137" cy="972107"/>
            </a:xfrm>
            <a:prstGeom prst="roundRect">
              <a:avLst>
                <a:gd name="adj" fmla="val 16667"/>
              </a:avLst>
            </a:prstGeom>
            <a:solidFill>
              <a:srgbClr val="FFC000"/>
            </a:solidFill>
            <a:ln w="19050" cap="flat">
              <a:solidFill>
                <a:schemeClr val="accent6"/>
              </a:solidFill>
              <a:prstDash val="solid"/>
              <a:round/>
            </a:ln>
            <a:effectLst/>
          </p:spPr>
          <p:txBody>
            <a:bodyPr wrap="square" lIns="45719" tIns="45719" rIns="45719" bIns="45719" numCol="1" anchor="ctr">
              <a:noAutofit/>
            </a:bodyPr>
            <a:lstStyle/>
            <a:p>
              <a:pPr algn="ctr">
                <a:defRPr sz="1400">
                  <a:solidFill>
                    <a:srgbClr val="FFFFFF"/>
                  </a:solidFill>
                </a:defRPr>
              </a:pPr>
              <a:endParaRPr/>
            </a:p>
          </p:txBody>
        </p:sp>
        <p:sp>
          <p:nvSpPr>
            <p:cNvPr id="694" name="Autorizar acuerdos probatorios…"/>
            <p:cNvSpPr txBox="1"/>
            <p:nvPr/>
          </p:nvSpPr>
          <p:spPr>
            <a:xfrm>
              <a:off x="47454" y="133350"/>
              <a:ext cx="1129228" cy="904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Autorizar acuerdos probatorios</a:t>
              </a:r>
            </a:p>
            <a:p>
              <a:pPr algn="ctr">
                <a:defRPr sz="1400"/>
              </a:pPr>
              <a:r>
                <a:t>(1390 bis 37</a:t>
              </a:r>
              <a:r>
                <a:rPr>
                  <a:solidFill>
                    <a:srgbClr val="FFFFFF"/>
                  </a:solidFill>
                </a:rPr>
                <a:t>)</a:t>
              </a:r>
            </a:p>
          </p:txBody>
        </p:sp>
      </p:grpSp>
      <p:grpSp>
        <p:nvGrpSpPr>
          <p:cNvPr id="698" name="10 Rectángulo redondeado"/>
          <p:cNvGrpSpPr/>
          <p:nvPr/>
        </p:nvGrpSpPr>
        <p:grpSpPr>
          <a:xfrm>
            <a:off x="2665057" y="1333179"/>
            <a:ext cx="1224137" cy="980441"/>
            <a:chOff x="0" y="88900"/>
            <a:chExt cx="1224136" cy="980439"/>
          </a:xfrm>
        </p:grpSpPr>
        <p:sp>
          <p:nvSpPr>
            <p:cNvPr id="696" name="Rectángulo redondeado"/>
            <p:cNvSpPr/>
            <p:nvPr/>
          </p:nvSpPr>
          <p:spPr>
            <a:xfrm>
              <a:off x="0" y="96488"/>
              <a:ext cx="1224137" cy="965264"/>
            </a:xfrm>
            <a:prstGeom prst="roundRect">
              <a:avLst>
                <a:gd name="adj" fmla="val 16667"/>
              </a:avLst>
            </a:prstGeom>
            <a:solidFill>
              <a:srgbClr val="92D050"/>
            </a:solidFill>
            <a:ln w="19050" cap="flat">
              <a:solidFill>
                <a:schemeClr val="accent6"/>
              </a:solidFill>
              <a:prstDash val="solid"/>
              <a:round/>
            </a:ln>
            <a:effectLst/>
          </p:spPr>
          <p:txBody>
            <a:bodyPr wrap="square" lIns="45719" tIns="45719" rIns="45719" bIns="45719" numCol="1" anchor="ctr">
              <a:noAutofit/>
            </a:bodyPr>
            <a:lstStyle/>
            <a:p>
              <a:pPr algn="ctr">
                <a:defRPr sz="1200"/>
              </a:pPr>
              <a:endParaRPr/>
            </a:p>
          </p:txBody>
        </p:sp>
        <p:sp>
          <p:nvSpPr>
            <p:cNvPr id="697" name="Aprobar acuerdos sobre hechos no controvertidos (1390 bis 36)"/>
            <p:cNvSpPr txBox="1"/>
            <p:nvPr/>
          </p:nvSpPr>
          <p:spPr>
            <a:xfrm>
              <a:off x="47119" y="88899"/>
              <a:ext cx="1129898" cy="9804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200" b="1"/>
              </a:pPr>
              <a:r>
                <a:t>Aprobar acuerdos sobre hechos no controvertidos </a:t>
              </a:r>
              <a:r>
                <a:rPr b="0"/>
                <a:t>(1390 bis 36)</a:t>
              </a:r>
            </a:p>
          </p:txBody>
        </p:sp>
      </p:grpSp>
      <p:grpSp>
        <p:nvGrpSpPr>
          <p:cNvPr id="701" name="11 Rectángulo redondeado"/>
          <p:cNvGrpSpPr/>
          <p:nvPr/>
        </p:nvGrpSpPr>
        <p:grpSpPr>
          <a:xfrm>
            <a:off x="5891727" y="1201621"/>
            <a:ext cx="1224138" cy="1310641"/>
            <a:chOff x="0" y="38099"/>
            <a:chExt cx="1224136" cy="1310639"/>
          </a:xfrm>
        </p:grpSpPr>
        <p:sp>
          <p:nvSpPr>
            <p:cNvPr id="699" name="Rectángulo redondeado"/>
            <p:cNvSpPr/>
            <p:nvPr/>
          </p:nvSpPr>
          <p:spPr>
            <a:xfrm>
              <a:off x="0" y="207366"/>
              <a:ext cx="1224137" cy="972108"/>
            </a:xfrm>
            <a:prstGeom prst="roundRect">
              <a:avLst>
                <a:gd name="adj" fmla="val 16667"/>
              </a:avLst>
            </a:prstGeom>
            <a:solidFill>
              <a:srgbClr val="00B0F0"/>
            </a:solidFill>
            <a:ln w="19050" cap="flat">
              <a:solidFill>
                <a:schemeClr val="accent6"/>
              </a:solidFill>
              <a:prstDash val="solid"/>
              <a:round/>
            </a:ln>
            <a:effectLst/>
          </p:spPr>
          <p:txBody>
            <a:bodyPr wrap="square" lIns="45719" tIns="45719" rIns="45719" bIns="45719" numCol="1" anchor="ctr">
              <a:noAutofit/>
            </a:bodyPr>
            <a:lstStyle/>
            <a:p>
              <a:pPr algn="ctr">
                <a:defRPr sz="1400">
                  <a:solidFill>
                    <a:srgbClr val="FFFFFF"/>
                  </a:solidFill>
                </a:defRPr>
              </a:pPr>
              <a:endParaRPr/>
            </a:p>
          </p:txBody>
        </p:sp>
        <p:sp>
          <p:nvSpPr>
            <p:cNvPr id="700" name="Calificar admisibilidad de pruebas…"/>
            <p:cNvSpPr txBox="1"/>
            <p:nvPr/>
          </p:nvSpPr>
          <p:spPr>
            <a:xfrm>
              <a:off x="47454" y="38099"/>
              <a:ext cx="1129228" cy="1310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endParaRPr/>
            </a:p>
            <a:p>
              <a:pPr algn="ctr">
                <a:defRPr sz="1400" b="1"/>
              </a:pPr>
              <a:r>
                <a:t>Calificar admisibilidad de pruebas</a:t>
              </a:r>
            </a:p>
            <a:p>
              <a:pPr algn="ctr">
                <a:defRPr sz="1400"/>
              </a:pPr>
              <a:r>
                <a:t>(1390bis 37)</a:t>
              </a:r>
            </a:p>
          </p:txBody>
        </p:sp>
      </p:grpSp>
      <p:grpSp>
        <p:nvGrpSpPr>
          <p:cNvPr id="704" name="12 Rectángulo redondeado"/>
          <p:cNvGrpSpPr/>
          <p:nvPr/>
        </p:nvGrpSpPr>
        <p:grpSpPr>
          <a:xfrm>
            <a:off x="7452320" y="1396323"/>
            <a:ext cx="1460343" cy="972109"/>
            <a:chOff x="0" y="0"/>
            <a:chExt cx="1460341" cy="972107"/>
          </a:xfrm>
        </p:grpSpPr>
        <p:sp>
          <p:nvSpPr>
            <p:cNvPr id="702" name="Rectángulo redondeado"/>
            <p:cNvSpPr/>
            <p:nvPr/>
          </p:nvSpPr>
          <p:spPr>
            <a:xfrm>
              <a:off x="0" y="0"/>
              <a:ext cx="1460342" cy="972108"/>
            </a:xfrm>
            <a:prstGeom prst="roundRect">
              <a:avLst>
                <a:gd name="adj" fmla="val 16667"/>
              </a:avLst>
            </a:prstGeom>
            <a:solidFill>
              <a:srgbClr val="FFFF00"/>
            </a:solidFill>
            <a:ln w="19050" cap="flat">
              <a:solidFill>
                <a:schemeClr val="accent6"/>
              </a:solidFill>
              <a:prstDash val="solid"/>
              <a:round/>
            </a:ln>
            <a:effectLst/>
          </p:spPr>
          <p:txBody>
            <a:bodyPr wrap="square" lIns="45719" tIns="45719" rIns="45719" bIns="45719" numCol="1" anchor="ctr">
              <a:noAutofit/>
            </a:bodyPr>
            <a:lstStyle/>
            <a:p>
              <a:pPr algn="ctr">
                <a:defRPr sz="1400"/>
              </a:pPr>
              <a:endParaRPr/>
            </a:p>
          </p:txBody>
        </p:sp>
        <p:sp>
          <p:nvSpPr>
            <p:cNvPr id="703" name="Citar audiencia de juicio…"/>
            <p:cNvSpPr txBox="1"/>
            <p:nvPr/>
          </p:nvSpPr>
          <p:spPr>
            <a:xfrm>
              <a:off x="47453" y="46633"/>
              <a:ext cx="1365435" cy="878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Citar audiencia de juicio</a:t>
              </a:r>
            </a:p>
            <a:p>
              <a:pPr algn="ctr">
                <a:defRPr sz="1400"/>
              </a:pPr>
              <a:r>
                <a:t>(1390bis 37)</a:t>
              </a:r>
            </a:p>
            <a:p>
              <a:pPr algn="ctr">
                <a:defRPr sz="1200"/>
              </a:pPr>
              <a:r>
                <a:t>Penúltimo párrafo</a:t>
              </a:r>
            </a:p>
          </p:txBody>
        </p:sp>
      </p:grpSp>
      <p:sp>
        <p:nvSpPr>
          <p:cNvPr id="705" name="14 Conector recto"/>
          <p:cNvSpPr/>
          <p:nvPr/>
        </p:nvSpPr>
        <p:spPr>
          <a:xfrm>
            <a:off x="683568" y="1190868"/>
            <a:ext cx="1" cy="180021"/>
          </a:xfrm>
          <a:prstGeom prst="line">
            <a:avLst/>
          </a:prstGeom>
          <a:ln w="38100">
            <a:solidFill>
              <a:schemeClr val="accent1"/>
            </a:solidFill>
          </a:ln>
        </p:spPr>
        <p:txBody>
          <a:bodyPr lIns="45719" rIns="45719"/>
          <a:lstStyle/>
          <a:p>
            <a:endParaRPr/>
          </a:p>
        </p:txBody>
      </p:sp>
      <p:sp>
        <p:nvSpPr>
          <p:cNvPr id="706" name="17 Conector recto"/>
          <p:cNvSpPr/>
          <p:nvPr/>
        </p:nvSpPr>
        <p:spPr>
          <a:xfrm>
            <a:off x="1943707" y="1206827"/>
            <a:ext cx="1" cy="180021"/>
          </a:xfrm>
          <a:prstGeom prst="line">
            <a:avLst/>
          </a:prstGeom>
          <a:ln w="38100">
            <a:solidFill>
              <a:schemeClr val="accent1"/>
            </a:solidFill>
          </a:ln>
        </p:spPr>
        <p:txBody>
          <a:bodyPr lIns="45719" rIns="45719"/>
          <a:lstStyle/>
          <a:p>
            <a:endParaRPr/>
          </a:p>
        </p:txBody>
      </p:sp>
      <p:sp>
        <p:nvSpPr>
          <p:cNvPr id="707" name="18 Conector recto"/>
          <p:cNvSpPr/>
          <p:nvPr/>
        </p:nvSpPr>
        <p:spPr>
          <a:xfrm>
            <a:off x="3353048" y="1190868"/>
            <a:ext cx="1" cy="180021"/>
          </a:xfrm>
          <a:prstGeom prst="line">
            <a:avLst/>
          </a:prstGeom>
          <a:ln w="38100">
            <a:solidFill>
              <a:schemeClr val="accent1"/>
            </a:solidFill>
          </a:ln>
        </p:spPr>
        <p:txBody>
          <a:bodyPr lIns="45719" rIns="45719"/>
          <a:lstStyle/>
          <a:p>
            <a:endParaRPr/>
          </a:p>
        </p:txBody>
      </p:sp>
      <p:sp>
        <p:nvSpPr>
          <p:cNvPr id="708" name="19 Conector recto"/>
          <p:cNvSpPr/>
          <p:nvPr/>
        </p:nvSpPr>
        <p:spPr>
          <a:xfrm>
            <a:off x="4824028" y="1214447"/>
            <a:ext cx="1" cy="180021"/>
          </a:xfrm>
          <a:prstGeom prst="line">
            <a:avLst/>
          </a:prstGeom>
          <a:ln w="38100">
            <a:solidFill>
              <a:schemeClr val="accent1"/>
            </a:solidFill>
          </a:ln>
        </p:spPr>
        <p:txBody>
          <a:bodyPr lIns="45719" rIns="45719"/>
          <a:lstStyle/>
          <a:p>
            <a:endParaRPr/>
          </a:p>
        </p:txBody>
      </p:sp>
      <p:sp>
        <p:nvSpPr>
          <p:cNvPr id="709" name="20 Conector recto"/>
          <p:cNvSpPr/>
          <p:nvPr/>
        </p:nvSpPr>
        <p:spPr>
          <a:xfrm>
            <a:off x="6516216" y="1214447"/>
            <a:ext cx="1" cy="180021"/>
          </a:xfrm>
          <a:prstGeom prst="line">
            <a:avLst/>
          </a:prstGeom>
          <a:ln w="38100">
            <a:solidFill>
              <a:schemeClr val="accent1"/>
            </a:solidFill>
          </a:ln>
        </p:spPr>
        <p:txBody>
          <a:bodyPr lIns="45719" rIns="45719"/>
          <a:lstStyle/>
          <a:p>
            <a:endParaRPr/>
          </a:p>
        </p:txBody>
      </p:sp>
      <p:sp>
        <p:nvSpPr>
          <p:cNvPr id="710" name="21 Conector recto"/>
          <p:cNvSpPr/>
          <p:nvPr/>
        </p:nvSpPr>
        <p:spPr>
          <a:xfrm>
            <a:off x="8316415" y="1216303"/>
            <a:ext cx="1" cy="180021"/>
          </a:xfrm>
          <a:prstGeom prst="line">
            <a:avLst/>
          </a:prstGeom>
          <a:ln w="38100">
            <a:solidFill>
              <a:schemeClr val="accent1"/>
            </a:solidFill>
          </a:ln>
        </p:spPr>
        <p:txBody>
          <a:bodyPr lIns="45719" rIns="45719"/>
          <a:lstStyle/>
          <a:p>
            <a:endParaRPr/>
          </a:p>
        </p:txBody>
      </p:sp>
      <p:sp>
        <p:nvSpPr>
          <p:cNvPr id="711" name="22 Conector recto"/>
          <p:cNvSpPr/>
          <p:nvPr/>
        </p:nvSpPr>
        <p:spPr>
          <a:xfrm>
            <a:off x="4824028" y="930423"/>
            <a:ext cx="1" cy="266330"/>
          </a:xfrm>
          <a:prstGeom prst="line">
            <a:avLst/>
          </a:prstGeom>
          <a:ln w="38100">
            <a:solidFill>
              <a:schemeClr val="accent1"/>
            </a:solidFill>
          </a:ln>
        </p:spPr>
        <p:txBody>
          <a:bodyPr lIns="45719" rIns="45719"/>
          <a:lstStyle/>
          <a:p>
            <a:endParaRPr/>
          </a:p>
        </p:txBody>
      </p:sp>
      <p:sp>
        <p:nvSpPr>
          <p:cNvPr id="712" name="25 Conector recto de flecha"/>
          <p:cNvSpPr/>
          <p:nvPr/>
        </p:nvSpPr>
        <p:spPr>
          <a:xfrm flipH="1">
            <a:off x="695738" y="2279595"/>
            <a:ext cx="6086" cy="262577"/>
          </a:xfrm>
          <a:prstGeom prst="line">
            <a:avLst/>
          </a:prstGeom>
          <a:ln w="38100">
            <a:solidFill>
              <a:schemeClr val="accent2"/>
            </a:solidFill>
            <a:tailEnd type="triangle"/>
          </a:ln>
        </p:spPr>
        <p:txBody>
          <a:bodyPr lIns="45719" rIns="45719"/>
          <a:lstStyle/>
          <a:p>
            <a:endParaRPr/>
          </a:p>
        </p:txBody>
      </p:sp>
      <p:grpSp>
        <p:nvGrpSpPr>
          <p:cNvPr id="715" name="27 Rectángulo redondeado"/>
          <p:cNvGrpSpPr/>
          <p:nvPr/>
        </p:nvGrpSpPr>
        <p:grpSpPr>
          <a:xfrm>
            <a:off x="237070" y="2554677"/>
            <a:ext cx="864097" cy="850427"/>
            <a:chOff x="0" y="1506"/>
            <a:chExt cx="864095" cy="850425"/>
          </a:xfrm>
        </p:grpSpPr>
        <p:sp>
          <p:nvSpPr>
            <p:cNvPr id="713" name="Rectángulo redondeado"/>
            <p:cNvSpPr/>
            <p:nvPr/>
          </p:nvSpPr>
          <p:spPr>
            <a:xfrm>
              <a:off x="0" y="1506"/>
              <a:ext cx="864096" cy="850427"/>
            </a:xfrm>
            <a:prstGeom prst="roundRect">
              <a:avLst>
                <a:gd name="adj" fmla="val 16667"/>
              </a:avLst>
            </a:prstGeom>
            <a:solidFill>
              <a:srgbClr val="D9C194"/>
            </a:solidFill>
            <a:ln w="10000" cap="flat">
              <a:solidFill>
                <a:schemeClr val="accent5"/>
              </a:solidFill>
              <a:prstDash val="solid"/>
              <a:round/>
            </a:ln>
            <a:effectLst/>
          </p:spPr>
          <p:txBody>
            <a:bodyPr wrap="square" lIns="45719" tIns="45719" rIns="45719" bIns="45719" numCol="1" anchor="ctr">
              <a:noAutofit/>
            </a:bodyPr>
            <a:lstStyle/>
            <a:p>
              <a:pPr algn="ctr">
                <a:defRPr sz="1000"/>
              </a:pPr>
              <a:endParaRPr/>
            </a:p>
          </p:txBody>
        </p:sp>
        <p:sp>
          <p:nvSpPr>
            <p:cNvPr id="714" name="Juez examina legitimación procesal de las partes"/>
            <p:cNvSpPr txBox="1"/>
            <p:nvPr/>
          </p:nvSpPr>
          <p:spPr>
            <a:xfrm>
              <a:off x="41513" y="101599"/>
              <a:ext cx="781070" cy="650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000"/>
              </a:lvl1pPr>
            </a:lstStyle>
            <a:p>
              <a:r>
                <a:t>Juez examina legitimación procesal de las partes</a:t>
              </a:r>
            </a:p>
          </p:txBody>
        </p:sp>
      </p:grpSp>
      <p:grpSp>
        <p:nvGrpSpPr>
          <p:cNvPr id="718" name="29 Rectángulo redondeado"/>
          <p:cNvGrpSpPr/>
          <p:nvPr/>
        </p:nvGrpSpPr>
        <p:grpSpPr>
          <a:xfrm>
            <a:off x="35496" y="3737727"/>
            <a:ext cx="1279606" cy="1218774"/>
            <a:chOff x="0" y="45932"/>
            <a:chExt cx="1279605" cy="1218773"/>
          </a:xfrm>
        </p:grpSpPr>
        <p:sp>
          <p:nvSpPr>
            <p:cNvPr id="716" name="Rectángulo redondeado"/>
            <p:cNvSpPr/>
            <p:nvPr/>
          </p:nvSpPr>
          <p:spPr>
            <a:xfrm>
              <a:off x="0" y="45932"/>
              <a:ext cx="1279606" cy="1218775"/>
            </a:xfrm>
            <a:prstGeom prst="roundRect">
              <a:avLst>
                <a:gd name="adj" fmla="val 16667"/>
              </a:avLst>
            </a:prstGeom>
            <a:solidFill>
              <a:srgbClr val="D9C194"/>
            </a:solidFill>
            <a:ln w="10000" cap="flat">
              <a:solidFill>
                <a:schemeClr val="accent5"/>
              </a:solidFill>
              <a:prstDash val="solid"/>
              <a:round/>
            </a:ln>
            <a:effectLst/>
          </p:spPr>
          <p:txBody>
            <a:bodyPr wrap="square" lIns="45719" tIns="45719" rIns="45719" bIns="45719" numCol="1" anchor="ctr">
              <a:noAutofit/>
            </a:bodyPr>
            <a:lstStyle/>
            <a:p>
              <a:pPr algn="ctr">
                <a:defRPr sz="1000"/>
              </a:pPr>
              <a:endParaRPr/>
            </a:p>
          </p:txBody>
        </p:sp>
        <p:sp>
          <p:nvSpPr>
            <p:cNvPr id="717" name="En su caso, resuelve excepciones procesales (ver 1122 del CC), excepto cuestiones de incompetencia."/>
            <p:cNvSpPr txBox="1"/>
            <p:nvPr/>
          </p:nvSpPr>
          <p:spPr>
            <a:xfrm>
              <a:off x="59496" y="190499"/>
              <a:ext cx="1160613" cy="929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000"/>
              </a:pPr>
              <a:r>
                <a:t>En su caso, resuelve </a:t>
              </a:r>
              <a:r>
                <a:rPr b="1"/>
                <a:t>excepciones procesales </a:t>
              </a:r>
              <a:r>
                <a:t>(ver 1122 del CC), excepto cuestiones de incompetencia.</a:t>
              </a:r>
            </a:p>
          </p:txBody>
        </p:sp>
      </p:grpSp>
      <p:sp>
        <p:nvSpPr>
          <p:cNvPr id="719" name="30 Conector recto de flecha"/>
          <p:cNvSpPr/>
          <p:nvPr/>
        </p:nvSpPr>
        <p:spPr>
          <a:xfrm flipH="1">
            <a:off x="677143" y="3563644"/>
            <a:ext cx="6086" cy="155807"/>
          </a:xfrm>
          <a:prstGeom prst="line">
            <a:avLst/>
          </a:prstGeom>
          <a:ln w="38100">
            <a:solidFill>
              <a:schemeClr val="accent2"/>
            </a:solidFill>
            <a:tailEnd type="triangle"/>
          </a:ln>
        </p:spPr>
        <p:txBody>
          <a:bodyPr lIns="45719" rIns="45719"/>
          <a:lstStyle/>
          <a:p>
            <a:endParaRPr/>
          </a:p>
        </p:txBody>
      </p:sp>
      <p:sp>
        <p:nvSpPr>
          <p:cNvPr id="720" name="34 Conector recto de flecha"/>
          <p:cNvSpPr/>
          <p:nvPr/>
        </p:nvSpPr>
        <p:spPr>
          <a:xfrm>
            <a:off x="1935749" y="2420888"/>
            <a:ext cx="7959" cy="167597"/>
          </a:xfrm>
          <a:prstGeom prst="line">
            <a:avLst/>
          </a:prstGeom>
          <a:ln w="38100">
            <a:solidFill>
              <a:srgbClr val="9E4934"/>
            </a:solidFill>
            <a:tailEnd type="triangle"/>
          </a:ln>
        </p:spPr>
        <p:txBody>
          <a:bodyPr lIns="45719" rIns="45719"/>
          <a:lstStyle/>
          <a:p>
            <a:endParaRPr/>
          </a:p>
        </p:txBody>
      </p:sp>
      <p:grpSp>
        <p:nvGrpSpPr>
          <p:cNvPr id="723" name="35 Rectángulo redondeado"/>
          <p:cNvGrpSpPr/>
          <p:nvPr/>
        </p:nvGrpSpPr>
        <p:grpSpPr>
          <a:xfrm>
            <a:off x="1370739" y="2636911"/>
            <a:ext cx="1130020" cy="1034300"/>
            <a:chOff x="0" y="0"/>
            <a:chExt cx="1130019" cy="1034298"/>
          </a:xfrm>
        </p:grpSpPr>
        <p:sp>
          <p:nvSpPr>
            <p:cNvPr id="721" name="Rectángulo redondeado"/>
            <p:cNvSpPr/>
            <p:nvPr/>
          </p:nvSpPr>
          <p:spPr>
            <a:xfrm>
              <a:off x="0" y="0"/>
              <a:ext cx="1130020" cy="1034299"/>
            </a:xfrm>
            <a:prstGeom prst="roundRect">
              <a:avLst>
                <a:gd name="adj" fmla="val 16667"/>
              </a:avLst>
            </a:prstGeom>
            <a:solidFill>
              <a:srgbClr val="DDA597"/>
            </a:solidFill>
            <a:ln w="10000" cap="flat">
              <a:solidFill>
                <a:schemeClr val="accent2"/>
              </a:solidFill>
              <a:prstDash val="solid"/>
              <a:round/>
            </a:ln>
            <a:effectLst/>
          </p:spPr>
          <p:txBody>
            <a:bodyPr wrap="square" lIns="45719" tIns="45719" rIns="45719" bIns="45719" numCol="1" anchor="ctr">
              <a:noAutofit/>
            </a:bodyPr>
            <a:lstStyle/>
            <a:p>
              <a:pPr algn="ctr">
                <a:defRPr sz="1200"/>
              </a:pPr>
              <a:endParaRPr/>
            </a:p>
          </p:txBody>
        </p:sp>
        <p:sp>
          <p:nvSpPr>
            <p:cNvPr id="722" name="Juez procura conciliación de las partes y propone soluciones"/>
            <p:cNvSpPr txBox="1"/>
            <p:nvPr/>
          </p:nvSpPr>
          <p:spPr>
            <a:xfrm>
              <a:off x="50490" y="26929"/>
              <a:ext cx="1029041" cy="9804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200"/>
              </a:lvl1pPr>
            </a:lstStyle>
            <a:p>
              <a:r>
                <a:t>Juez procura conciliación de las partes y propone soluciones</a:t>
              </a:r>
            </a:p>
          </p:txBody>
        </p:sp>
      </p:grpSp>
      <p:sp>
        <p:nvSpPr>
          <p:cNvPr id="724" name="37 Conector recto de flecha"/>
          <p:cNvSpPr/>
          <p:nvPr/>
        </p:nvSpPr>
        <p:spPr>
          <a:xfrm flipH="1">
            <a:off x="1927790" y="3652729"/>
            <a:ext cx="7959" cy="1864504"/>
          </a:xfrm>
          <a:prstGeom prst="line">
            <a:avLst/>
          </a:prstGeom>
          <a:ln w="38100">
            <a:solidFill>
              <a:srgbClr val="9E4934"/>
            </a:solidFill>
            <a:tailEnd type="triangle"/>
          </a:ln>
        </p:spPr>
        <p:txBody>
          <a:bodyPr lIns="45719" rIns="45719"/>
          <a:lstStyle/>
          <a:p>
            <a:endParaRPr/>
          </a:p>
        </p:txBody>
      </p:sp>
      <p:grpSp>
        <p:nvGrpSpPr>
          <p:cNvPr id="727" name="38 Rectángulo redondeado"/>
          <p:cNvGrpSpPr/>
          <p:nvPr/>
        </p:nvGrpSpPr>
        <p:grpSpPr>
          <a:xfrm>
            <a:off x="109571" y="5300700"/>
            <a:ext cx="1078053" cy="1074732"/>
            <a:chOff x="0" y="41754"/>
            <a:chExt cx="1078052" cy="1074731"/>
          </a:xfrm>
        </p:grpSpPr>
        <p:sp>
          <p:nvSpPr>
            <p:cNvPr id="725" name="Rectángulo redondeado"/>
            <p:cNvSpPr/>
            <p:nvPr/>
          </p:nvSpPr>
          <p:spPr>
            <a:xfrm>
              <a:off x="0" y="41754"/>
              <a:ext cx="1078053" cy="1074732"/>
            </a:xfrm>
            <a:prstGeom prst="roundRect">
              <a:avLst>
                <a:gd name="adj" fmla="val 16667"/>
              </a:avLst>
            </a:prstGeom>
            <a:solidFill>
              <a:srgbClr val="D9C194"/>
            </a:solidFill>
            <a:ln w="10000" cap="flat">
              <a:solidFill>
                <a:schemeClr val="accent5"/>
              </a:solidFill>
              <a:prstDash val="solid"/>
              <a:round/>
            </a:ln>
            <a:effectLst/>
          </p:spPr>
          <p:txBody>
            <a:bodyPr wrap="square" lIns="45719" tIns="45719" rIns="45719" bIns="45719" numCol="1" anchor="ctr">
              <a:noAutofit/>
            </a:bodyPr>
            <a:lstStyle/>
            <a:p>
              <a:pPr algn="ctr">
                <a:defRPr sz="1000"/>
              </a:pPr>
              <a:endParaRPr/>
            </a:p>
          </p:txBody>
        </p:sp>
        <p:sp>
          <p:nvSpPr>
            <p:cNvPr id="726" name="Si no se oponen excepciones, o siendo improcedentes, prosigue la audiencia"/>
            <p:cNvSpPr txBox="1"/>
            <p:nvPr/>
          </p:nvSpPr>
          <p:spPr>
            <a:xfrm>
              <a:off x="52463" y="114299"/>
              <a:ext cx="973126" cy="929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000"/>
              </a:lvl1pPr>
            </a:lstStyle>
            <a:p>
              <a:r>
                <a:t>Si no se oponen excepciones, o siendo improcedentes, prosigue la audiencia</a:t>
              </a:r>
            </a:p>
          </p:txBody>
        </p:sp>
      </p:grpSp>
      <p:sp>
        <p:nvSpPr>
          <p:cNvPr id="728" name="41 Conector recto de flecha"/>
          <p:cNvSpPr/>
          <p:nvPr/>
        </p:nvSpPr>
        <p:spPr>
          <a:xfrm flipH="1">
            <a:off x="620597" y="5066993"/>
            <a:ext cx="6085" cy="155807"/>
          </a:xfrm>
          <a:prstGeom prst="line">
            <a:avLst/>
          </a:prstGeom>
          <a:ln w="38100">
            <a:solidFill>
              <a:schemeClr val="accent2"/>
            </a:solidFill>
            <a:tailEnd type="triangle"/>
          </a:ln>
        </p:spPr>
        <p:txBody>
          <a:bodyPr lIns="45719" rIns="45719"/>
          <a:lstStyle/>
          <a:p>
            <a:endParaRPr/>
          </a:p>
        </p:txBody>
      </p:sp>
      <p:grpSp>
        <p:nvGrpSpPr>
          <p:cNvPr id="731" name="44 Rectángulo redondeado"/>
          <p:cNvGrpSpPr/>
          <p:nvPr/>
        </p:nvGrpSpPr>
        <p:grpSpPr>
          <a:xfrm>
            <a:off x="1362779" y="5517231"/>
            <a:ext cx="1130021" cy="511762"/>
            <a:chOff x="0" y="0"/>
            <a:chExt cx="1130019" cy="511761"/>
          </a:xfrm>
        </p:grpSpPr>
        <p:sp>
          <p:nvSpPr>
            <p:cNvPr id="729" name="Rectángulo redondeado"/>
            <p:cNvSpPr/>
            <p:nvPr/>
          </p:nvSpPr>
          <p:spPr>
            <a:xfrm>
              <a:off x="0" y="0"/>
              <a:ext cx="1130020" cy="511762"/>
            </a:xfrm>
            <a:prstGeom prst="roundRect">
              <a:avLst>
                <a:gd name="adj" fmla="val 16667"/>
              </a:avLst>
            </a:prstGeom>
            <a:solidFill>
              <a:srgbClr val="DDA597"/>
            </a:solidFill>
            <a:ln w="10000" cap="flat">
              <a:solidFill>
                <a:schemeClr val="accent5"/>
              </a:solidFill>
              <a:prstDash val="solid"/>
              <a:round/>
            </a:ln>
            <a:effectLst/>
          </p:spPr>
          <p:txBody>
            <a:bodyPr wrap="square" lIns="45719" tIns="45719" rIns="45719" bIns="45719" numCol="1" anchor="ctr">
              <a:noAutofit/>
            </a:bodyPr>
            <a:lstStyle/>
            <a:p>
              <a:pPr algn="ctr">
                <a:defRPr sz="1200"/>
              </a:pPr>
              <a:endParaRPr/>
            </a:p>
          </p:txBody>
        </p:sp>
        <p:sp>
          <p:nvSpPr>
            <p:cNvPr id="730" name="Partes llegan a un convenio"/>
            <p:cNvSpPr txBox="1"/>
            <p:nvPr/>
          </p:nvSpPr>
          <p:spPr>
            <a:xfrm>
              <a:off x="24982" y="32360"/>
              <a:ext cx="1080056" cy="447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200"/>
              </a:lvl1pPr>
            </a:lstStyle>
            <a:p>
              <a:r>
                <a:t>Partes llegan a un convenio</a:t>
              </a:r>
            </a:p>
          </p:txBody>
        </p:sp>
      </p:grpSp>
      <p:grpSp>
        <p:nvGrpSpPr>
          <p:cNvPr id="734" name="47 Rectángulo redondeado"/>
          <p:cNvGrpSpPr/>
          <p:nvPr/>
        </p:nvGrpSpPr>
        <p:grpSpPr>
          <a:xfrm>
            <a:off x="1331640" y="6309319"/>
            <a:ext cx="2596204" cy="451187"/>
            <a:chOff x="0" y="67777"/>
            <a:chExt cx="2596203" cy="451185"/>
          </a:xfrm>
        </p:grpSpPr>
        <p:sp>
          <p:nvSpPr>
            <p:cNvPr id="732" name="Rectángulo redondeado"/>
            <p:cNvSpPr/>
            <p:nvPr/>
          </p:nvSpPr>
          <p:spPr>
            <a:xfrm>
              <a:off x="0" y="67777"/>
              <a:ext cx="2596204" cy="451187"/>
            </a:xfrm>
            <a:prstGeom prst="roundRect">
              <a:avLst>
                <a:gd name="adj" fmla="val 16667"/>
              </a:avLst>
            </a:prstGeom>
            <a:solidFill>
              <a:srgbClr val="DDA597"/>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733" name="Juez lo aprueba de plano si procede legalmente y adquiere fuerza de cosa juzgada"/>
            <p:cNvSpPr txBox="1"/>
            <p:nvPr/>
          </p:nvSpPr>
          <p:spPr>
            <a:xfrm>
              <a:off x="22024" y="95250"/>
              <a:ext cx="2552156" cy="396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100"/>
              </a:lvl1pPr>
            </a:lstStyle>
            <a:p>
              <a:r>
                <a:t>Juez lo aprueba de plano si procede legalmente y adquiere fuerza de cosa juzgada</a:t>
              </a:r>
            </a:p>
          </p:txBody>
        </p:sp>
      </p:grpSp>
      <p:grpSp>
        <p:nvGrpSpPr>
          <p:cNvPr id="737" name="50 Rectángulo redondeado"/>
          <p:cNvGrpSpPr/>
          <p:nvPr/>
        </p:nvGrpSpPr>
        <p:grpSpPr>
          <a:xfrm>
            <a:off x="2536151" y="5517231"/>
            <a:ext cx="1675809" cy="511762"/>
            <a:chOff x="0" y="0"/>
            <a:chExt cx="1675807" cy="511761"/>
          </a:xfrm>
        </p:grpSpPr>
        <p:sp>
          <p:nvSpPr>
            <p:cNvPr id="735" name="Rectángulo redondeado"/>
            <p:cNvSpPr/>
            <p:nvPr/>
          </p:nvSpPr>
          <p:spPr>
            <a:xfrm>
              <a:off x="0" y="0"/>
              <a:ext cx="1675808" cy="511762"/>
            </a:xfrm>
            <a:prstGeom prst="roundRect">
              <a:avLst>
                <a:gd name="adj" fmla="val 16667"/>
              </a:avLst>
            </a:prstGeom>
            <a:solidFill>
              <a:srgbClr val="DDA597"/>
            </a:solidFill>
            <a:ln w="10000" cap="flat">
              <a:solidFill>
                <a:schemeClr val="accent5"/>
              </a:solidFill>
              <a:prstDash val="solid"/>
              <a:round/>
            </a:ln>
            <a:effectLst/>
          </p:spPr>
          <p:txBody>
            <a:bodyPr wrap="square" lIns="45719" tIns="45719" rIns="45719" bIns="45719" numCol="1" anchor="ctr">
              <a:noAutofit/>
            </a:bodyPr>
            <a:lstStyle/>
            <a:p>
              <a:pPr algn="ctr">
                <a:defRPr sz="1200"/>
              </a:pPr>
              <a:endParaRPr/>
            </a:p>
          </p:txBody>
        </p:sp>
        <p:sp>
          <p:nvSpPr>
            <p:cNvPr id="736" name="Si hay desacuerdo, prosigue la audiencia"/>
            <p:cNvSpPr txBox="1"/>
            <p:nvPr/>
          </p:nvSpPr>
          <p:spPr>
            <a:xfrm>
              <a:off x="24982" y="32360"/>
              <a:ext cx="1625844" cy="447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200"/>
              </a:lvl1pPr>
            </a:lstStyle>
            <a:p>
              <a:r>
                <a:t>Si hay desacuerdo, prosigue la audiencia</a:t>
              </a:r>
            </a:p>
          </p:txBody>
        </p:sp>
      </p:grpSp>
      <p:sp>
        <p:nvSpPr>
          <p:cNvPr id="738" name="51 Conector recto de flecha"/>
          <p:cNvSpPr/>
          <p:nvPr/>
        </p:nvSpPr>
        <p:spPr>
          <a:xfrm>
            <a:off x="3275855" y="2397307"/>
            <a:ext cx="7959" cy="167597"/>
          </a:xfrm>
          <a:prstGeom prst="line">
            <a:avLst/>
          </a:prstGeom>
          <a:ln w="38100">
            <a:solidFill>
              <a:srgbClr val="92D050"/>
            </a:solidFill>
            <a:tailEnd type="triangle"/>
          </a:ln>
        </p:spPr>
        <p:txBody>
          <a:bodyPr lIns="45719" rIns="45719"/>
          <a:lstStyle/>
          <a:p>
            <a:endParaRPr/>
          </a:p>
        </p:txBody>
      </p:sp>
      <p:sp>
        <p:nvSpPr>
          <p:cNvPr id="739" name="52 Conector recto de flecha"/>
          <p:cNvSpPr/>
          <p:nvPr/>
        </p:nvSpPr>
        <p:spPr>
          <a:xfrm>
            <a:off x="3275855" y="3140967"/>
            <a:ext cx="7959" cy="167597"/>
          </a:xfrm>
          <a:prstGeom prst="line">
            <a:avLst/>
          </a:prstGeom>
          <a:ln w="38100">
            <a:solidFill>
              <a:srgbClr val="92D050"/>
            </a:solidFill>
            <a:tailEnd type="triangle"/>
          </a:ln>
        </p:spPr>
        <p:txBody>
          <a:bodyPr lIns="45719" rIns="45719"/>
          <a:lstStyle/>
          <a:p>
            <a:endParaRPr/>
          </a:p>
        </p:txBody>
      </p:sp>
      <p:grpSp>
        <p:nvGrpSpPr>
          <p:cNvPr id="742" name="53 Rectángulo redondeado"/>
          <p:cNvGrpSpPr/>
          <p:nvPr/>
        </p:nvGrpSpPr>
        <p:grpSpPr>
          <a:xfrm>
            <a:off x="2632968" y="2578480"/>
            <a:ext cx="1440161" cy="511762"/>
            <a:chOff x="0" y="0"/>
            <a:chExt cx="1440159" cy="511761"/>
          </a:xfrm>
        </p:grpSpPr>
        <p:sp>
          <p:nvSpPr>
            <p:cNvPr id="740" name="Rectángulo redondeado"/>
            <p:cNvSpPr/>
            <p:nvPr/>
          </p:nvSpPr>
          <p:spPr>
            <a:xfrm>
              <a:off x="0" y="0"/>
              <a:ext cx="1440160" cy="511762"/>
            </a:xfrm>
            <a:prstGeom prst="roundRect">
              <a:avLst>
                <a:gd name="adj" fmla="val 16667"/>
              </a:avLst>
            </a:prstGeom>
            <a:solidFill>
              <a:srgbClr val="92D050"/>
            </a:solidFill>
            <a:ln w="10000" cap="flat">
              <a:solidFill>
                <a:schemeClr val="accent5"/>
              </a:solidFill>
              <a:prstDash val="solid"/>
              <a:round/>
            </a:ln>
            <a:effectLst/>
          </p:spPr>
          <p:txBody>
            <a:bodyPr wrap="square" lIns="45719" tIns="45719" rIns="45719" bIns="45719" numCol="1" anchor="ctr">
              <a:noAutofit/>
            </a:bodyPr>
            <a:lstStyle/>
            <a:p>
              <a:pPr algn="ctr">
                <a:defRPr sz="1000"/>
              </a:pPr>
              <a:endParaRPr/>
            </a:p>
          </p:txBody>
        </p:sp>
        <p:sp>
          <p:nvSpPr>
            <p:cNvPr id="741" name="Es a solicitud de las partes"/>
            <p:cNvSpPr txBox="1"/>
            <p:nvPr/>
          </p:nvSpPr>
          <p:spPr>
            <a:xfrm>
              <a:off x="24981" y="140310"/>
              <a:ext cx="1390198" cy="2311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000"/>
              </a:lvl1pPr>
            </a:lstStyle>
            <a:p>
              <a:r>
                <a:t>Es a solicitud de las partes</a:t>
              </a:r>
            </a:p>
          </p:txBody>
        </p:sp>
      </p:grpSp>
      <p:grpSp>
        <p:nvGrpSpPr>
          <p:cNvPr id="745" name="54 Rectángulo redondeado"/>
          <p:cNvGrpSpPr/>
          <p:nvPr/>
        </p:nvGrpSpPr>
        <p:grpSpPr>
          <a:xfrm>
            <a:off x="2627783" y="3306555"/>
            <a:ext cx="1440161" cy="698510"/>
            <a:chOff x="0" y="1265"/>
            <a:chExt cx="1440159" cy="698509"/>
          </a:xfrm>
        </p:grpSpPr>
        <p:sp>
          <p:nvSpPr>
            <p:cNvPr id="743" name="Rectángulo redondeado"/>
            <p:cNvSpPr/>
            <p:nvPr/>
          </p:nvSpPr>
          <p:spPr>
            <a:xfrm>
              <a:off x="0" y="1265"/>
              <a:ext cx="1440160" cy="698510"/>
            </a:xfrm>
            <a:prstGeom prst="roundRect">
              <a:avLst>
                <a:gd name="adj" fmla="val 16667"/>
              </a:avLst>
            </a:prstGeom>
            <a:solidFill>
              <a:srgbClr val="92D050"/>
            </a:solidFill>
            <a:ln w="10000" cap="flat">
              <a:solidFill>
                <a:schemeClr val="accent5"/>
              </a:solidFill>
              <a:prstDash val="solid"/>
              <a:round/>
            </a:ln>
            <a:effectLst/>
          </p:spPr>
          <p:txBody>
            <a:bodyPr wrap="square" lIns="45719" tIns="45719" rIns="45719" bIns="45719" numCol="1" anchor="ctr">
              <a:noAutofit/>
            </a:bodyPr>
            <a:lstStyle/>
            <a:p>
              <a:pPr algn="ctr">
                <a:defRPr sz="1000"/>
              </a:pPr>
              <a:endParaRPr/>
            </a:p>
          </p:txBody>
        </p:sp>
        <p:sp>
          <p:nvSpPr>
            <p:cNvPr id="744" name="Su fin es establecer qué acontecimientos de la Litis están fuera de debate"/>
            <p:cNvSpPr txBox="1"/>
            <p:nvPr/>
          </p:nvSpPr>
          <p:spPr>
            <a:xfrm>
              <a:off x="34097" y="95250"/>
              <a:ext cx="1371966" cy="510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000"/>
              </a:lvl1pPr>
            </a:lstStyle>
            <a:p>
              <a:r>
                <a:t>Su fin es establecer qué acontecimientos de la Litis están fuera de debate</a:t>
              </a:r>
            </a:p>
          </p:txBody>
        </p:sp>
      </p:grpSp>
      <p:sp>
        <p:nvSpPr>
          <p:cNvPr id="746" name="55 Conector recto de flecha"/>
          <p:cNvSpPr/>
          <p:nvPr/>
        </p:nvSpPr>
        <p:spPr>
          <a:xfrm>
            <a:off x="1979711" y="6078592"/>
            <a:ext cx="1" cy="230728"/>
          </a:xfrm>
          <a:prstGeom prst="line">
            <a:avLst/>
          </a:prstGeom>
          <a:ln w="38100">
            <a:solidFill>
              <a:srgbClr val="9E4934"/>
            </a:solidFill>
            <a:tailEnd type="triangle"/>
          </a:ln>
        </p:spPr>
        <p:txBody>
          <a:bodyPr lIns="45719" rIns="45719"/>
          <a:lstStyle/>
          <a:p>
            <a:endParaRPr/>
          </a:p>
        </p:txBody>
      </p:sp>
      <p:sp>
        <p:nvSpPr>
          <p:cNvPr id="747" name="59 Conector angular"/>
          <p:cNvSpPr/>
          <p:nvPr/>
        </p:nvSpPr>
        <p:spPr>
          <a:xfrm>
            <a:off x="1931768" y="5229199"/>
            <a:ext cx="1442288" cy="2965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ln w="28575">
            <a:solidFill>
              <a:srgbClr val="9E4934"/>
            </a:solidFill>
            <a:tailEnd type="triangle"/>
          </a:ln>
        </p:spPr>
        <p:txBody>
          <a:bodyPr lIns="45719" rIns="45719" anchor="ctr"/>
          <a:lstStyle/>
          <a:p>
            <a:endParaRPr/>
          </a:p>
        </p:txBody>
      </p:sp>
      <p:grpSp>
        <p:nvGrpSpPr>
          <p:cNvPr id="750" name="70 Rectángulo redondeado"/>
          <p:cNvGrpSpPr/>
          <p:nvPr/>
        </p:nvGrpSpPr>
        <p:grpSpPr>
          <a:xfrm>
            <a:off x="2618572" y="4242115"/>
            <a:ext cx="1371247" cy="699135"/>
            <a:chOff x="0" y="0"/>
            <a:chExt cx="1371245" cy="699134"/>
          </a:xfrm>
        </p:grpSpPr>
        <p:sp>
          <p:nvSpPr>
            <p:cNvPr id="748" name="Rectángulo redondeado"/>
            <p:cNvSpPr/>
            <p:nvPr/>
          </p:nvSpPr>
          <p:spPr>
            <a:xfrm>
              <a:off x="0" y="0"/>
              <a:ext cx="1371246" cy="699135"/>
            </a:xfrm>
            <a:prstGeom prst="roundRect">
              <a:avLst>
                <a:gd name="adj" fmla="val 16667"/>
              </a:avLst>
            </a:prstGeom>
            <a:solidFill>
              <a:srgbClr val="92D050"/>
            </a:solidFill>
            <a:ln w="10000" cap="flat">
              <a:solidFill>
                <a:schemeClr val="accent5"/>
              </a:solidFill>
              <a:prstDash val="solid"/>
              <a:round/>
            </a:ln>
            <a:effectLst/>
          </p:spPr>
          <p:txBody>
            <a:bodyPr wrap="square" lIns="45719" tIns="45719" rIns="45719" bIns="45719" numCol="1" anchor="ctr">
              <a:noAutofit/>
            </a:bodyPr>
            <a:lstStyle/>
            <a:p>
              <a:pPr algn="ctr">
                <a:defRPr sz="1000"/>
              </a:pPr>
              <a:endParaRPr/>
            </a:p>
          </p:txBody>
        </p:sp>
        <p:sp>
          <p:nvSpPr>
            <p:cNvPr id="749" name="De esta forma las pruebas se dirigen a hechos en litigio"/>
            <p:cNvSpPr txBox="1"/>
            <p:nvPr/>
          </p:nvSpPr>
          <p:spPr>
            <a:xfrm>
              <a:off x="34129" y="94297"/>
              <a:ext cx="1302988" cy="510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000"/>
              </a:lvl1pPr>
            </a:lstStyle>
            <a:p>
              <a:r>
                <a:t>De esta forma las pruebas se dirigen a hechos en litigio</a:t>
              </a:r>
            </a:p>
          </p:txBody>
        </p:sp>
      </p:grpSp>
      <p:grpSp>
        <p:nvGrpSpPr>
          <p:cNvPr id="753" name="71 Rectángulo redondeado"/>
          <p:cNvGrpSpPr/>
          <p:nvPr/>
        </p:nvGrpSpPr>
        <p:grpSpPr>
          <a:xfrm>
            <a:off x="4211959" y="2613624"/>
            <a:ext cx="1368153" cy="548641"/>
            <a:chOff x="0" y="101600"/>
            <a:chExt cx="1368151" cy="548640"/>
          </a:xfrm>
        </p:grpSpPr>
        <p:sp>
          <p:nvSpPr>
            <p:cNvPr id="751" name="Rectángulo redondeado"/>
            <p:cNvSpPr/>
            <p:nvPr/>
          </p:nvSpPr>
          <p:spPr>
            <a:xfrm>
              <a:off x="0" y="122897"/>
              <a:ext cx="1368152" cy="506047"/>
            </a:xfrm>
            <a:prstGeom prst="roundRect">
              <a:avLst>
                <a:gd name="adj" fmla="val 16667"/>
              </a:avLst>
            </a:prstGeom>
            <a:solidFill>
              <a:srgbClr val="FFC000"/>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752" name="El juez podrá formular proposiciones a las partes"/>
            <p:cNvSpPr txBox="1"/>
            <p:nvPr/>
          </p:nvSpPr>
          <p:spPr>
            <a:xfrm>
              <a:off x="24703" y="101600"/>
              <a:ext cx="1318746"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100"/>
              </a:lvl1pPr>
            </a:lstStyle>
            <a:p>
              <a:r>
                <a:t>El juez podrá formular proposiciones a las partes</a:t>
              </a:r>
            </a:p>
          </p:txBody>
        </p:sp>
      </p:grpSp>
      <p:sp>
        <p:nvSpPr>
          <p:cNvPr id="754" name="72 Conector recto de flecha"/>
          <p:cNvSpPr/>
          <p:nvPr/>
        </p:nvSpPr>
        <p:spPr>
          <a:xfrm>
            <a:off x="4830245" y="2429066"/>
            <a:ext cx="7959" cy="167597"/>
          </a:xfrm>
          <a:prstGeom prst="line">
            <a:avLst/>
          </a:prstGeom>
          <a:ln w="38100">
            <a:solidFill>
              <a:srgbClr val="FFC000"/>
            </a:solidFill>
            <a:tailEnd type="triangle"/>
          </a:ln>
        </p:spPr>
        <p:txBody>
          <a:bodyPr lIns="45719" rIns="45719"/>
          <a:lstStyle/>
          <a:p>
            <a:endParaRPr/>
          </a:p>
        </p:txBody>
      </p:sp>
      <p:sp>
        <p:nvSpPr>
          <p:cNvPr id="755" name="73 Conector recto de flecha"/>
          <p:cNvSpPr/>
          <p:nvPr/>
        </p:nvSpPr>
        <p:spPr>
          <a:xfrm>
            <a:off x="4888076" y="3261404"/>
            <a:ext cx="7959" cy="167597"/>
          </a:xfrm>
          <a:prstGeom prst="line">
            <a:avLst/>
          </a:prstGeom>
          <a:ln w="38100">
            <a:solidFill>
              <a:srgbClr val="FFC000"/>
            </a:solidFill>
            <a:tailEnd type="triangle"/>
          </a:ln>
        </p:spPr>
        <p:txBody>
          <a:bodyPr lIns="45719" rIns="45719"/>
          <a:lstStyle/>
          <a:p>
            <a:endParaRPr/>
          </a:p>
        </p:txBody>
      </p:sp>
      <p:grpSp>
        <p:nvGrpSpPr>
          <p:cNvPr id="758" name="78 Rectángulo redondeado"/>
          <p:cNvGrpSpPr/>
          <p:nvPr/>
        </p:nvGrpSpPr>
        <p:grpSpPr>
          <a:xfrm>
            <a:off x="4139951" y="3484493"/>
            <a:ext cx="1512169" cy="808603"/>
            <a:chOff x="0" y="54169"/>
            <a:chExt cx="1512167" cy="808602"/>
          </a:xfrm>
        </p:grpSpPr>
        <p:sp>
          <p:nvSpPr>
            <p:cNvPr id="756" name="Rectángulo redondeado"/>
            <p:cNvSpPr/>
            <p:nvPr/>
          </p:nvSpPr>
          <p:spPr>
            <a:xfrm>
              <a:off x="0" y="54169"/>
              <a:ext cx="1512168" cy="808603"/>
            </a:xfrm>
            <a:prstGeom prst="roundRect">
              <a:avLst>
                <a:gd name="adj" fmla="val 16667"/>
              </a:avLst>
            </a:prstGeom>
            <a:solidFill>
              <a:srgbClr val="FFC000"/>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757" name="Y respecto de pruebas ofrecidas para determinar cuáles resultan innecesarias"/>
            <p:cNvSpPr txBox="1"/>
            <p:nvPr/>
          </p:nvSpPr>
          <p:spPr>
            <a:xfrm>
              <a:off x="39472" y="107950"/>
              <a:ext cx="1433224" cy="701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100"/>
              </a:lvl1pPr>
            </a:lstStyle>
            <a:p>
              <a:r>
                <a:t>Y respecto de pruebas ofrecidas para determinar cuáles resultan innecesarias</a:t>
              </a:r>
            </a:p>
          </p:txBody>
        </p:sp>
      </p:grpSp>
      <p:grpSp>
        <p:nvGrpSpPr>
          <p:cNvPr id="761" name="86 Rectángulo redondeado"/>
          <p:cNvGrpSpPr/>
          <p:nvPr/>
        </p:nvGrpSpPr>
        <p:grpSpPr>
          <a:xfrm>
            <a:off x="4283967" y="4509120"/>
            <a:ext cx="1203298" cy="702012"/>
            <a:chOff x="0" y="24914"/>
            <a:chExt cx="1203296" cy="702010"/>
          </a:xfrm>
        </p:grpSpPr>
        <p:sp>
          <p:nvSpPr>
            <p:cNvPr id="759" name="Rectángulo redondeado"/>
            <p:cNvSpPr/>
            <p:nvPr/>
          </p:nvSpPr>
          <p:spPr>
            <a:xfrm>
              <a:off x="0" y="24914"/>
              <a:ext cx="1203297" cy="702012"/>
            </a:xfrm>
            <a:prstGeom prst="roundRect">
              <a:avLst>
                <a:gd name="adj" fmla="val 16667"/>
              </a:avLst>
            </a:prstGeom>
            <a:solidFill>
              <a:srgbClr val="FFC000"/>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760" name="Si no hay acuerdo, prosigue la audiencia"/>
            <p:cNvSpPr txBox="1"/>
            <p:nvPr/>
          </p:nvSpPr>
          <p:spPr>
            <a:xfrm>
              <a:off x="34268" y="101600"/>
              <a:ext cx="1134761"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100"/>
              </a:lvl1pPr>
            </a:lstStyle>
            <a:p>
              <a:r>
                <a:t>Si no hay acuerdo, prosigue la audiencia</a:t>
              </a:r>
            </a:p>
          </p:txBody>
        </p:sp>
      </p:grpSp>
      <p:grpSp>
        <p:nvGrpSpPr>
          <p:cNvPr id="764" name="95 Rectángulo redondeado"/>
          <p:cNvGrpSpPr/>
          <p:nvPr/>
        </p:nvGrpSpPr>
        <p:grpSpPr>
          <a:xfrm>
            <a:off x="6516216" y="2673767"/>
            <a:ext cx="720080" cy="671436"/>
            <a:chOff x="0" y="0"/>
            <a:chExt cx="720079" cy="671434"/>
          </a:xfrm>
        </p:grpSpPr>
        <p:sp>
          <p:nvSpPr>
            <p:cNvPr id="762" name="Rectángulo redondeado"/>
            <p:cNvSpPr/>
            <p:nvPr/>
          </p:nvSpPr>
          <p:spPr>
            <a:xfrm>
              <a:off x="0" y="0"/>
              <a:ext cx="720080" cy="671435"/>
            </a:xfrm>
            <a:prstGeom prst="roundRect">
              <a:avLst>
                <a:gd name="adj" fmla="val 16667"/>
              </a:avLst>
            </a:prstGeom>
            <a:solidFill>
              <a:srgbClr val="00B0F0"/>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763" name="Juez desecha pruebas"/>
            <p:cNvSpPr txBox="1"/>
            <p:nvPr/>
          </p:nvSpPr>
          <p:spPr>
            <a:xfrm>
              <a:off x="32776" y="61397"/>
              <a:ext cx="654527"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100"/>
              </a:pPr>
              <a:r>
                <a:t>Juez </a:t>
              </a:r>
              <a:r>
                <a:rPr b="1"/>
                <a:t>desecha</a:t>
              </a:r>
              <a:r>
                <a:t> pruebas</a:t>
              </a:r>
            </a:p>
          </p:txBody>
        </p:sp>
      </p:grpSp>
      <p:grpSp>
        <p:nvGrpSpPr>
          <p:cNvPr id="767" name="96 Rectángulo redondeado"/>
          <p:cNvGrpSpPr/>
          <p:nvPr/>
        </p:nvGrpSpPr>
        <p:grpSpPr>
          <a:xfrm>
            <a:off x="5724128" y="2658054"/>
            <a:ext cx="720080" cy="687149"/>
            <a:chOff x="0" y="0"/>
            <a:chExt cx="720079" cy="687147"/>
          </a:xfrm>
        </p:grpSpPr>
        <p:sp>
          <p:nvSpPr>
            <p:cNvPr id="765" name="Rectángulo redondeado"/>
            <p:cNvSpPr/>
            <p:nvPr/>
          </p:nvSpPr>
          <p:spPr>
            <a:xfrm>
              <a:off x="0" y="0"/>
              <a:ext cx="720080" cy="687148"/>
            </a:xfrm>
            <a:prstGeom prst="roundRect">
              <a:avLst>
                <a:gd name="adj" fmla="val 16667"/>
              </a:avLst>
            </a:prstGeom>
            <a:solidFill>
              <a:srgbClr val="00B0F0"/>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766" name="Juez admite pruebas"/>
            <p:cNvSpPr txBox="1"/>
            <p:nvPr/>
          </p:nvSpPr>
          <p:spPr>
            <a:xfrm>
              <a:off x="33543" y="69253"/>
              <a:ext cx="652993"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100"/>
              </a:pPr>
              <a:r>
                <a:t>Juez </a:t>
              </a:r>
              <a:r>
                <a:rPr b="1"/>
                <a:t>admite</a:t>
              </a:r>
              <a:r>
                <a:t> pruebas</a:t>
              </a:r>
            </a:p>
          </p:txBody>
        </p:sp>
      </p:grpSp>
      <p:grpSp>
        <p:nvGrpSpPr>
          <p:cNvPr id="770" name="97 Rectángulo redondeado"/>
          <p:cNvGrpSpPr/>
          <p:nvPr/>
        </p:nvGrpSpPr>
        <p:grpSpPr>
          <a:xfrm>
            <a:off x="5726379" y="3642095"/>
            <a:ext cx="924840" cy="853441"/>
            <a:chOff x="0" y="31749"/>
            <a:chExt cx="924838" cy="853439"/>
          </a:xfrm>
        </p:grpSpPr>
        <p:sp>
          <p:nvSpPr>
            <p:cNvPr id="768" name="Rectángulo redondeado"/>
            <p:cNvSpPr/>
            <p:nvPr/>
          </p:nvSpPr>
          <p:spPr>
            <a:xfrm>
              <a:off x="0" y="34679"/>
              <a:ext cx="924839" cy="847582"/>
            </a:xfrm>
            <a:prstGeom prst="roundRect">
              <a:avLst>
                <a:gd name="adj" fmla="val 16667"/>
              </a:avLst>
            </a:prstGeom>
            <a:solidFill>
              <a:srgbClr val="00B0F0"/>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769" name="Indica forma de preparación de las pruebas"/>
            <p:cNvSpPr txBox="1"/>
            <p:nvPr/>
          </p:nvSpPr>
          <p:spPr>
            <a:xfrm>
              <a:off x="41376" y="31749"/>
              <a:ext cx="842087" cy="8534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100"/>
              </a:lvl1pPr>
            </a:lstStyle>
            <a:p>
              <a:r>
                <a:t>Indica forma de preparación de las pruebas</a:t>
              </a:r>
            </a:p>
          </p:txBody>
        </p:sp>
      </p:grpSp>
      <p:sp>
        <p:nvSpPr>
          <p:cNvPr id="771" name="120 Conector recto de flecha"/>
          <p:cNvSpPr/>
          <p:nvPr/>
        </p:nvSpPr>
        <p:spPr>
          <a:xfrm>
            <a:off x="6103392" y="3428999"/>
            <a:ext cx="7959" cy="167597"/>
          </a:xfrm>
          <a:prstGeom prst="line">
            <a:avLst/>
          </a:prstGeom>
          <a:ln w="38100">
            <a:solidFill>
              <a:srgbClr val="00B0F0"/>
            </a:solidFill>
            <a:tailEnd type="triangle"/>
          </a:ln>
        </p:spPr>
        <p:txBody>
          <a:bodyPr lIns="45719" rIns="45719"/>
          <a:lstStyle/>
          <a:p>
            <a:endParaRPr/>
          </a:p>
        </p:txBody>
      </p:sp>
      <p:grpSp>
        <p:nvGrpSpPr>
          <p:cNvPr id="774" name="145 Rectángulo redondeado"/>
          <p:cNvGrpSpPr/>
          <p:nvPr/>
        </p:nvGrpSpPr>
        <p:grpSpPr>
          <a:xfrm>
            <a:off x="5455775" y="5287307"/>
            <a:ext cx="1564498" cy="548641"/>
            <a:chOff x="0" y="19049"/>
            <a:chExt cx="1564497" cy="548640"/>
          </a:xfrm>
        </p:grpSpPr>
        <p:sp>
          <p:nvSpPr>
            <p:cNvPr id="772" name="Rectángulo redondeado"/>
            <p:cNvSpPr/>
            <p:nvPr/>
          </p:nvSpPr>
          <p:spPr>
            <a:xfrm>
              <a:off x="0" y="32950"/>
              <a:ext cx="1564498" cy="520841"/>
            </a:xfrm>
            <a:prstGeom prst="roundRect">
              <a:avLst>
                <a:gd name="adj" fmla="val 16667"/>
              </a:avLst>
            </a:prstGeom>
            <a:solidFill>
              <a:srgbClr val="00B0F0"/>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773" name="Si son pruebas documentales, que no requieren desahogo"/>
            <p:cNvSpPr txBox="1"/>
            <p:nvPr/>
          </p:nvSpPr>
          <p:spPr>
            <a:xfrm>
              <a:off x="25424" y="19049"/>
              <a:ext cx="1513649"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100"/>
              </a:lvl1pPr>
            </a:lstStyle>
            <a:p>
              <a:r>
                <a:t>Si son pruebas documentales, que no requieren desahogo</a:t>
              </a:r>
            </a:p>
          </p:txBody>
        </p:sp>
      </p:grpSp>
      <p:grpSp>
        <p:nvGrpSpPr>
          <p:cNvPr id="777" name="147 Rectángulo redondeado"/>
          <p:cNvGrpSpPr/>
          <p:nvPr/>
        </p:nvGrpSpPr>
        <p:grpSpPr>
          <a:xfrm>
            <a:off x="7612157" y="5450137"/>
            <a:ext cx="1460343" cy="610506"/>
            <a:chOff x="0" y="45267"/>
            <a:chExt cx="1460341" cy="610504"/>
          </a:xfrm>
        </p:grpSpPr>
        <p:sp>
          <p:nvSpPr>
            <p:cNvPr id="775" name="Rectángulo redondeado"/>
            <p:cNvSpPr/>
            <p:nvPr/>
          </p:nvSpPr>
          <p:spPr>
            <a:xfrm>
              <a:off x="0" y="45267"/>
              <a:ext cx="1460342" cy="610506"/>
            </a:xfrm>
            <a:prstGeom prst="roundRect">
              <a:avLst>
                <a:gd name="adj" fmla="val 16667"/>
              </a:avLst>
            </a:prstGeom>
            <a:solidFill>
              <a:srgbClr val="00B0F0"/>
            </a:solidFill>
            <a:ln w="10000" cap="flat">
              <a:solidFill>
                <a:schemeClr val="accent5"/>
              </a:solidFill>
              <a:prstDash val="solid"/>
              <a:round/>
            </a:ln>
            <a:effectLst/>
          </p:spPr>
          <p:txBody>
            <a:bodyPr wrap="square" lIns="45719" tIns="45719" rIns="45719" bIns="45719" numCol="1" anchor="ctr">
              <a:noAutofit/>
            </a:bodyPr>
            <a:lstStyle/>
            <a:p>
              <a:pPr algn="ctr">
                <a:defRPr sz="1000"/>
              </a:pPr>
              <a:endParaRPr/>
            </a:p>
          </p:txBody>
        </p:sp>
        <p:sp>
          <p:nvSpPr>
            <p:cNvPr id="776" name="Juez dicta sentencia en la misma audiencia, previos alegatos de las partes"/>
            <p:cNvSpPr txBox="1"/>
            <p:nvPr/>
          </p:nvSpPr>
          <p:spPr>
            <a:xfrm>
              <a:off x="29801" y="95250"/>
              <a:ext cx="1400740" cy="510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000"/>
              </a:pPr>
              <a:r>
                <a:t>Juez dicta </a:t>
              </a:r>
              <a:r>
                <a:rPr b="1"/>
                <a:t>sentencia</a:t>
              </a:r>
              <a:r>
                <a:t> en la misma audiencia, previos alegatos de las partes</a:t>
              </a:r>
            </a:p>
          </p:txBody>
        </p:sp>
      </p:grpSp>
      <p:grpSp>
        <p:nvGrpSpPr>
          <p:cNvPr id="780" name="151 Rectángulo redondeado"/>
          <p:cNvGrpSpPr/>
          <p:nvPr/>
        </p:nvGrpSpPr>
        <p:grpSpPr>
          <a:xfrm>
            <a:off x="7452320" y="2745838"/>
            <a:ext cx="1484531" cy="1331234"/>
            <a:chOff x="0" y="0"/>
            <a:chExt cx="1484530" cy="1331233"/>
          </a:xfrm>
        </p:grpSpPr>
        <p:sp>
          <p:nvSpPr>
            <p:cNvPr id="778" name="Rectángulo redondeado"/>
            <p:cNvSpPr/>
            <p:nvPr/>
          </p:nvSpPr>
          <p:spPr>
            <a:xfrm>
              <a:off x="0" y="0"/>
              <a:ext cx="1484531" cy="1331234"/>
            </a:xfrm>
            <a:prstGeom prst="roundRect">
              <a:avLst>
                <a:gd name="adj" fmla="val 16667"/>
              </a:avLst>
            </a:prstGeom>
            <a:solidFill>
              <a:srgbClr val="FFFF00"/>
            </a:solidFill>
            <a:ln w="10000" cap="flat">
              <a:solidFill>
                <a:srgbClr val="7030A0"/>
              </a:solidFill>
              <a:prstDash val="solid"/>
              <a:round/>
            </a:ln>
            <a:effectLst/>
          </p:spPr>
          <p:txBody>
            <a:bodyPr wrap="square" lIns="45719" tIns="45719" rIns="45719" bIns="45719" numCol="1" anchor="ctr">
              <a:noAutofit/>
            </a:bodyPr>
            <a:lstStyle/>
            <a:p>
              <a:pPr algn="ctr">
                <a:defRPr sz="1200"/>
              </a:pPr>
              <a:endParaRPr/>
            </a:p>
          </p:txBody>
        </p:sp>
        <p:sp>
          <p:nvSpPr>
            <p:cNvPr id="779" name="Juez fija fecha de audiencia, dentro de los 40 días siguientes"/>
            <p:cNvSpPr txBox="1"/>
            <p:nvPr/>
          </p:nvSpPr>
          <p:spPr>
            <a:xfrm>
              <a:off x="64984" y="353196"/>
              <a:ext cx="1354562" cy="624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200"/>
              </a:lvl1pPr>
            </a:lstStyle>
            <a:p>
              <a:r>
                <a:t>Juez fija fecha de audiencia, dentro de los 40 días siguientes</a:t>
              </a:r>
            </a:p>
          </p:txBody>
        </p:sp>
      </p:grpSp>
      <p:sp>
        <p:nvSpPr>
          <p:cNvPr id="781" name="152 Conector recto de flecha"/>
          <p:cNvSpPr/>
          <p:nvPr/>
        </p:nvSpPr>
        <p:spPr>
          <a:xfrm>
            <a:off x="8190604" y="2457806"/>
            <a:ext cx="3980" cy="288032"/>
          </a:xfrm>
          <a:prstGeom prst="line">
            <a:avLst/>
          </a:prstGeom>
          <a:ln w="38100">
            <a:solidFill>
              <a:srgbClr val="FFC000"/>
            </a:solidFill>
            <a:tailEnd type="triangle"/>
          </a:ln>
        </p:spPr>
        <p:txBody>
          <a:bodyPr lIns="45719" rIns="45719"/>
          <a:lstStyle/>
          <a:p>
            <a:endParaRPr/>
          </a:p>
        </p:txBody>
      </p:sp>
      <p:sp>
        <p:nvSpPr>
          <p:cNvPr id="782" name="75 Conector recto de flecha"/>
          <p:cNvSpPr/>
          <p:nvPr/>
        </p:nvSpPr>
        <p:spPr>
          <a:xfrm>
            <a:off x="3300216" y="4081795"/>
            <a:ext cx="7959" cy="167597"/>
          </a:xfrm>
          <a:prstGeom prst="line">
            <a:avLst/>
          </a:prstGeom>
          <a:ln w="38100">
            <a:solidFill>
              <a:srgbClr val="92D050"/>
            </a:solidFill>
            <a:tailEnd type="triangle"/>
          </a:ln>
        </p:spPr>
        <p:txBody>
          <a:bodyPr lIns="45719" rIns="45719"/>
          <a:lstStyle/>
          <a:p>
            <a:endParaRPr/>
          </a:p>
        </p:txBody>
      </p:sp>
      <p:sp>
        <p:nvSpPr>
          <p:cNvPr id="783" name="76 Conector recto de flecha"/>
          <p:cNvSpPr/>
          <p:nvPr/>
        </p:nvSpPr>
        <p:spPr>
          <a:xfrm>
            <a:off x="4872680" y="4341524"/>
            <a:ext cx="7959" cy="167597"/>
          </a:xfrm>
          <a:prstGeom prst="line">
            <a:avLst/>
          </a:prstGeom>
          <a:ln w="38100">
            <a:solidFill>
              <a:srgbClr val="FFC000"/>
            </a:solidFill>
            <a:tailEnd type="triangle"/>
          </a:ln>
        </p:spPr>
        <p:txBody>
          <a:bodyPr lIns="45719" rIns="45719"/>
          <a:lstStyle/>
          <a:p>
            <a:endParaRPr/>
          </a:p>
        </p:txBody>
      </p:sp>
      <p:sp>
        <p:nvSpPr>
          <p:cNvPr id="784" name="45 Cerrar llave"/>
          <p:cNvSpPr/>
          <p:nvPr/>
        </p:nvSpPr>
        <p:spPr>
          <a:xfrm rot="16200000">
            <a:off x="6460718" y="1884914"/>
            <a:ext cx="159419" cy="124772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965" y="0"/>
                  <a:pt x="10800" y="103"/>
                  <a:pt x="10800" y="230"/>
                </a:cubicBezTo>
                <a:lnTo>
                  <a:pt x="10800" y="10570"/>
                </a:lnTo>
                <a:cubicBezTo>
                  <a:pt x="10800" y="10697"/>
                  <a:pt x="15635" y="10800"/>
                  <a:pt x="21600" y="10800"/>
                </a:cubicBezTo>
                <a:cubicBezTo>
                  <a:pt x="15635" y="10800"/>
                  <a:pt x="10800" y="10903"/>
                  <a:pt x="10800" y="11030"/>
                </a:cubicBezTo>
                <a:lnTo>
                  <a:pt x="10800" y="21370"/>
                </a:lnTo>
                <a:cubicBezTo>
                  <a:pt x="10800" y="21497"/>
                  <a:pt x="5965" y="21600"/>
                  <a:pt x="0" y="21600"/>
                </a:cubicBezTo>
              </a:path>
            </a:pathLst>
          </a:custGeom>
          <a:ln w="28575">
            <a:solidFill>
              <a:srgbClr val="00B0F0"/>
            </a:solidFill>
          </a:ln>
        </p:spPr>
        <p:txBody>
          <a:bodyPr lIns="45719" rIns="45719" anchor="ctr"/>
          <a:lstStyle/>
          <a:p>
            <a:pPr algn="ctr"/>
            <a:endParaRPr/>
          </a:p>
        </p:txBody>
      </p:sp>
      <p:sp>
        <p:nvSpPr>
          <p:cNvPr id="785" name="77 Conector recto de flecha"/>
          <p:cNvSpPr/>
          <p:nvPr/>
        </p:nvSpPr>
        <p:spPr>
          <a:xfrm>
            <a:off x="6188232" y="4557548"/>
            <a:ext cx="7959" cy="167597"/>
          </a:xfrm>
          <a:prstGeom prst="line">
            <a:avLst/>
          </a:prstGeom>
          <a:ln w="38100">
            <a:solidFill>
              <a:srgbClr val="00B0F0"/>
            </a:solidFill>
            <a:tailEnd type="triangle"/>
          </a:ln>
        </p:spPr>
        <p:txBody>
          <a:bodyPr lIns="45719" rIns="45719"/>
          <a:lstStyle/>
          <a:p>
            <a:endParaRPr/>
          </a:p>
        </p:txBody>
      </p:sp>
      <p:grpSp>
        <p:nvGrpSpPr>
          <p:cNvPr id="788" name="79 Rectángulo redondeado"/>
          <p:cNvGrpSpPr/>
          <p:nvPr/>
        </p:nvGrpSpPr>
        <p:grpSpPr>
          <a:xfrm>
            <a:off x="5781566" y="4725144"/>
            <a:ext cx="869652" cy="266626"/>
            <a:chOff x="0" y="0"/>
            <a:chExt cx="869650" cy="266625"/>
          </a:xfrm>
        </p:grpSpPr>
        <p:sp>
          <p:nvSpPr>
            <p:cNvPr id="786" name="Rectángulo redondeado"/>
            <p:cNvSpPr/>
            <p:nvPr/>
          </p:nvSpPr>
          <p:spPr>
            <a:xfrm>
              <a:off x="0" y="0"/>
              <a:ext cx="869651" cy="266626"/>
            </a:xfrm>
            <a:prstGeom prst="roundRect">
              <a:avLst>
                <a:gd name="adj" fmla="val 16667"/>
              </a:avLst>
            </a:prstGeom>
            <a:solidFill>
              <a:srgbClr val="00B0F0"/>
            </a:solidFill>
            <a:ln w="10000" cap="flat">
              <a:solidFill>
                <a:schemeClr val="accent5"/>
              </a:solidFill>
              <a:prstDash val="solid"/>
              <a:round/>
            </a:ln>
            <a:effectLst/>
          </p:spPr>
          <p:txBody>
            <a:bodyPr wrap="square" lIns="45719" tIns="45719" rIns="45719" bIns="45719" numCol="1" anchor="ctr">
              <a:noAutofit/>
            </a:bodyPr>
            <a:lstStyle/>
            <a:p>
              <a:pPr algn="ctr">
                <a:defRPr sz="1000"/>
              </a:pPr>
              <a:endParaRPr/>
            </a:p>
          </p:txBody>
        </p:sp>
        <p:sp>
          <p:nvSpPr>
            <p:cNvPr id="787" name="Apercibe"/>
            <p:cNvSpPr txBox="1"/>
            <p:nvPr/>
          </p:nvSpPr>
          <p:spPr>
            <a:xfrm>
              <a:off x="13015" y="11392"/>
              <a:ext cx="843621" cy="243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100"/>
              </a:lvl1pPr>
            </a:lstStyle>
            <a:p>
              <a:r>
                <a:t>Apercibe</a:t>
              </a:r>
            </a:p>
          </p:txBody>
        </p:sp>
      </p:grpSp>
      <p:sp>
        <p:nvSpPr>
          <p:cNvPr id="789" name="80 Conector recto de flecha"/>
          <p:cNvSpPr/>
          <p:nvPr/>
        </p:nvSpPr>
        <p:spPr>
          <a:xfrm>
            <a:off x="6202283" y="5069052"/>
            <a:ext cx="7959" cy="167597"/>
          </a:xfrm>
          <a:prstGeom prst="line">
            <a:avLst/>
          </a:prstGeom>
          <a:ln w="38100">
            <a:solidFill>
              <a:srgbClr val="00B0F0"/>
            </a:solidFill>
            <a:tailEnd type="triangle"/>
          </a:ln>
        </p:spPr>
        <p:txBody>
          <a:bodyPr lIns="45719" rIns="45719"/>
          <a:lstStyle/>
          <a:p>
            <a:endParaRPr/>
          </a:p>
        </p:txBody>
      </p:sp>
      <p:sp>
        <p:nvSpPr>
          <p:cNvPr id="790" name="101 Conector recto de flecha"/>
          <p:cNvSpPr/>
          <p:nvPr/>
        </p:nvSpPr>
        <p:spPr>
          <a:xfrm>
            <a:off x="6238023" y="5853691"/>
            <a:ext cx="17998" cy="181349"/>
          </a:xfrm>
          <a:prstGeom prst="line">
            <a:avLst/>
          </a:prstGeom>
          <a:ln w="38100">
            <a:solidFill>
              <a:srgbClr val="00B0F0"/>
            </a:solidFill>
            <a:tailEnd type="triangle"/>
          </a:ln>
        </p:spPr>
        <p:txBody>
          <a:bodyPr lIns="45719" rIns="45719"/>
          <a:lstStyle/>
          <a:p>
            <a:endParaRPr/>
          </a:p>
        </p:txBody>
      </p:sp>
      <p:grpSp>
        <p:nvGrpSpPr>
          <p:cNvPr id="793" name="102 Rectángulo redondeado"/>
          <p:cNvGrpSpPr/>
          <p:nvPr/>
        </p:nvGrpSpPr>
        <p:grpSpPr>
          <a:xfrm>
            <a:off x="5292078" y="6058869"/>
            <a:ext cx="1944216" cy="396241"/>
            <a:chOff x="0" y="95249"/>
            <a:chExt cx="1944215" cy="396240"/>
          </a:xfrm>
        </p:grpSpPr>
        <p:sp>
          <p:nvSpPr>
            <p:cNvPr id="791" name="Rectángulo redondeado"/>
            <p:cNvSpPr/>
            <p:nvPr/>
          </p:nvSpPr>
          <p:spPr>
            <a:xfrm>
              <a:off x="0" y="97023"/>
              <a:ext cx="1944216" cy="392694"/>
            </a:xfrm>
            <a:prstGeom prst="roundRect">
              <a:avLst>
                <a:gd name="adj" fmla="val 16667"/>
              </a:avLst>
            </a:prstGeom>
            <a:solidFill>
              <a:srgbClr val="00B0F0"/>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792" name="Podrá concentrarse audiencia de juicio con preliminar"/>
            <p:cNvSpPr txBox="1"/>
            <p:nvPr/>
          </p:nvSpPr>
          <p:spPr>
            <a:xfrm>
              <a:off x="19170" y="95249"/>
              <a:ext cx="1905875" cy="396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100"/>
              </a:lvl1pPr>
            </a:lstStyle>
            <a:p>
              <a:r>
                <a:t>Podrá concentrarse audiencia de juicio con preliminar</a:t>
              </a:r>
            </a:p>
          </p:txBody>
        </p:sp>
      </p:grpSp>
      <p:grpSp>
        <p:nvGrpSpPr>
          <p:cNvPr id="796" name="103 Rectángulo redondeado"/>
          <p:cNvGrpSpPr/>
          <p:nvPr/>
        </p:nvGrpSpPr>
        <p:grpSpPr>
          <a:xfrm>
            <a:off x="7612157" y="6270907"/>
            <a:ext cx="1440161" cy="542470"/>
            <a:chOff x="0" y="3085"/>
            <a:chExt cx="1440159" cy="542469"/>
          </a:xfrm>
        </p:grpSpPr>
        <p:sp>
          <p:nvSpPr>
            <p:cNvPr id="794" name="Rectángulo redondeado"/>
            <p:cNvSpPr/>
            <p:nvPr/>
          </p:nvSpPr>
          <p:spPr>
            <a:xfrm>
              <a:off x="0" y="3085"/>
              <a:ext cx="1440160" cy="542470"/>
            </a:xfrm>
            <a:prstGeom prst="roundRect">
              <a:avLst>
                <a:gd name="adj" fmla="val 16667"/>
              </a:avLst>
            </a:prstGeom>
            <a:solidFill>
              <a:srgbClr val="00B0F0"/>
            </a:solidFill>
            <a:ln w="10000" cap="flat">
              <a:solidFill>
                <a:schemeClr val="accent5"/>
              </a:solidFill>
              <a:prstDash val="solid"/>
              <a:round/>
            </a:ln>
            <a:effectLst/>
          </p:spPr>
          <p:txBody>
            <a:bodyPr wrap="square" lIns="45719" tIns="45719" rIns="45719" bIns="45719" numCol="1" anchor="ctr">
              <a:noAutofit/>
            </a:bodyPr>
            <a:lstStyle/>
            <a:p>
              <a:pPr algn="ctr">
                <a:defRPr sz="1000" b="1"/>
              </a:pPr>
              <a:endParaRPr/>
            </a:p>
          </p:txBody>
        </p:sp>
        <p:sp>
          <p:nvSpPr>
            <p:cNvPr id="795" name="Cita a audiencia de juicio para alegatos y dictado de sentencia"/>
            <p:cNvSpPr txBox="1"/>
            <p:nvPr/>
          </p:nvSpPr>
          <p:spPr>
            <a:xfrm>
              <a:off x="26481" y="19049"/>
              <a:ext cx="1387198" cy="510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000"/>
              </a:pPr>
              <a:r>
                <a:t>Cita a audiencia de juicio para alegatos y dictado de </a:t>
              </a:r>
              <a:r>
                <a:rPr b="1"/>
                <a:t>sentencia</a:t>
              </a:r>
            </a:p>
          </p:txBody>
        </p:sp>
      </p:grpSp>
      <p:sp>
        <p:nvSpPr>
          <p:cNvPr id="797" name="104 Cerrar llave"/>
          <p:cNvSpPr/>
          <p:nvPr/>
        </p:nvSpPr>
        <p:spPr>
          <a:xfrm flipH="1">
            <a:off x="7308304" y="5661247"/>
            <a:ext cx="262085" cy="10068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965" y="0"/>
                  <a:pt x="10800" y="210"/>
                  <a:pt x="10800" y="469"/>
                </a:cubicBezTo>
                <a:lnTo>
                  <a:pt x="10800" y="10331"/>
                </a:lnTo>
                <a:cubicBezTo>
                  <a:pt x="10800" y="10590"/>
                  <a:pt x="15635" y="10800"/>
                  <a:pt x="21600" y="10800"/>
                </a:cubicBezTo>
                <a:cubicBezTo>
                  <a:pt x="15635" y="10800"/>
                  <a:pt x="10800" y="11010"/>
                  <a:pt x="10800" y="11269"/>
                </a:cubicBezTo>
                <a:lnTo>
                  <a:pt x="10800" y="21131"/>
                </a:lnTo>
                <a:cubicBezTo>
                  <a:pt x="10800" y="21390"/>
                  <a:pt x="5965" y="21600"/>
                  <a:pt x="0" y="21600"/>
                </a:cubicBezTo>
              </a:path>
            </a:pathLst>
          </a:custGeom>
          <a:ln w="28575">
            <a:solidFill>
              <a:srgbClr val="00B0F0"/>
            </a:solidFill>
          </a:ln>
        </p:spPr>
        <p:txBody>
          <a:bodyPr lIns="45719" rIns="45719" anchor="ctr"/>
          <a:lstStyle/>
          <a:p>
            <a:pPr algn="ctr"/>
            <a:endParaRPr/>
          </a:p>
        </p:txBody>
      </p:sp>
      <p:sp>
        <p:nvSpPr>
          <p:cNvPr id="798" name="105 Conector angular"/>
          <p:cNvSpPr/>
          <p:nvPr/>
        </p:nvSpPr>
        <p:spPr>
          <a:xfrm rot="16200000" flipH="1">
            <a:off x="6506318" y="3847048"/>
            <a:ext cx="2045035" cy="116114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044" y="0"/>
                </a:lnTo>
                <a:lnTo>
                  <a:pt x="18044" y="21600"/>
                </a:lnTo>
                <a:lnTo>
                  <a:pt x="21600" y="21600"/>
                </a:lnTo>
              </a:path>
            </a:pathLst>
          </a:custGeom>
          <a:ln w="28575">
            <a:solidFill>
              <a:srgbClr val="00B0F0"/>
            </a:solidFill>
            <a:tailEnd type="triangle"/>
          </a:ln>
        </p:spPr>
        <p:txBody>
          <a:bodyPr lIns="45719" rIns="45719" anchor="ctr"/>
          <a:lstStyle/>
          <a:p>
            <a:endParaRPr/>
          </a:p>
        </p:txBody>
      </p:sp>
      <p:sp>
        <p:nvSpPr>
          <p:cNvPr id="799" name="108 Conector angular"/>
          <p:cNvSpPr/>
          <p:nvPr/>
        </p:nvSpPr>
        <p:spPr>
          <a:xfrm flipV="1">
            <a:off x="6714491" y="4087771"/>
            <a:ext cx="1480094" cy="78139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ln w="28575">
            <a:solidFill>
              <a:srgbClr val="FF0000"/>
            </a:solidFill>
            <a:prstDash val="dash"/>
            <a:tailEnd type="triangle"/>
          </a:ln>
        </p:spPr>
        <p:txBody>
          <a:bodyPr lIns="45719" rIns="45719" anchor="ctr"/>
          <a:lstStyle/>
          <a:p>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88"/>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9" presetClass="entr" fill="hold" grpId="0" nodeType="clickEffect">
                                  <p:stCondLst>
                                    <p:cond delay="0"/>
                                  </p:stCondLst>
                                  <p:iterate>
                                    <p:tmAbs val="0"/>
                                  </p:iterate>
                                  <p:childTnLst>
                                    <p:set>
                                      <p:cBhvr>
                                        <p:cTn id="10" fill="hold"/>
                                        <p:tgtEl>
                                          <p:spTgt spid="711"/>
                                        </p:tgtEl>
                                        <p:attrNameLst>
                                          <p:attrName>style.visibility</p:attrName>
                                        </p:attrNameLst>
                                      </p:cBhvr>
                                      <p:to>
                                        <p:strVal val="visible"/>
                                      </p:to>
                                    </p:set>
                                    <p:animEffect transition="in" filter="dissolve">
                                      <p:cBhvr>
                                        <p:cTn id="11" dur="500"/>
                                        <p:tgtEl>
                                          <p:spTgt spid="71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fill="hold" grpId="0" nodeType="clickEffect">
                                  <p:stCondLst>
                                    <p:cond delay="0"/>
                                  </p:stCondLst>
                                  <p:iterate>
                                    <p:tmAbs val="0"/>
                                  </p:iterate>
                                  <p:childTnLst>
                                    <p:set>
                                      <p:cBhvr>
                                        <p:cTn id="15" fill="hold"/>
                                        <p:tgtEl>
                                          <p:spTgt spid="689"/>
                                        </p:tgtEl>
                                        <p:attrNameLst>
                                          <p:attrName>style.visibility</p:attrName>
                                        </p:attrNameLst>
                                      </p:cBhvr>
                                      <p:to>
                                        <p:strVal val="visible"/>
                                      </p:to>
                                    </p:set>
                                    <p:animEffect transition="in" filter="dissolve">
                                      <p:cBhvr>
                                        <p:cTn id="16" dur="500"/>
                                        <p:tgtEl>
                                          <p:spTgt spid="68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fill="hold" grpId="0" nodeType="clickEffect">
                                  <p:stCondLst>
                                    <p:cond delay="0"/>
                                  </p:stCondLst>
                                  <p:iterate>
                                    <p:tmAbs val="0"/>
                                  </p:iterate>
                                  <p:childTnLst>
                                    <p:set>
                                      <p:cBhvr>
                                        <p:cTn id="20" fill="hold"/>
                                        <p:tgtEl>
                                          <p:spTgt spid="705"/>
                                        </p:tgtEl>
                                        <p:attrNameLst>
                                          <p:attrName>style.visibility</p:attrName>
                                        </p:attrNameLst>
                                      </p:cBhvr>
                                      <p:to>
                                        <p:strVal val="visible"/>
                                      </p:to>
                                    </p:set>
                                    <p:animEffect transition="in" filter="dissolve">
                                      <p:cBhvr>
                                        <p:cTn id="21" dur="500"/>
                                        <p:tgtEl>
                                          <p:spTgt spid="705"/>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fill="hold" grpId="0" nodeType="clickEffect">
                                  <p:stCondLst>
                                    <p:cond delay="0"/>
                                  </p:stCondLst>
                                  <p:iterate>
                                    <p:tmAbs val="0"/>
                                  </p:iterate>
                                  <p:childTnLst>
                                    <p:set>
                                      <p:cBhvr>
                                        <p:cTn id="25" fill="hold"/>
                                        <p:tgtEl>
                                          <p:spTgt spid="685"/>
                                        </p:tgtEl>
                                        <p:attrNameLst>
                                          <p:attrName>style.visibility</p:attrName>
                                        </p:attrNameLst>
                                      </p:cBhvr>
                                      <p:to>
                                        <p:strVal val="visible"/>
                                      </p:to>
                                    </p:set>
                                    <p:animEffect transition="in" filter="dissolve">
                                      <p:cBhvr>
                                        <p:cTn id="26" dur="500"/>
                                        <p:tgtEl>
                                          <p:spTgt spid="685"/>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fill="hold" grpId="0" nodeType="clickEffect">
                                  <p:stCondLst>
                                    <p:cond delay="0"/>
                                  </p:stCondLst>
                                  <p:iterate>
                                    <p:tmAbs val="0"/>
                                  </p:iterate>
                                  <p:childTnLst>
                                    <p:set>
                                      <p:cBhvr>
                                        <p:cTn id="30" fill="hold"/>
                                        <p:tgtEl>
                                          <p:spTgt spid="712"/>
                                        </p:tgtEl>
                                        <p:attrNameLst>
                                          <p:attrName>style.visibility</p:attrName>
                                        </p:attrNameLst>
                                      </p:cBhvr>
                                      <p:to>
                                        <p:strVal val="visible"/>
                                      </p:to>
                                    </p:set>
                                    <p:animEffect transition="in" filter="dissolve">
                                      <p:cBhvr>
                                        <p:cTn id="31" dur="500"/>
                                        <p:tgtEl>
                                          <p:spTgt spid="7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fill="hold" grpId="0" nodeType="clickEffect">
                                  <p:stCondLst>
                                    <p:cond delay="0"/>
                                  </p:stCondLst>
                                  <p:iterate>
                                    <p:tmAbs val="0"/>
                                  </p:iterate>
                                  <p:childTnLst>
                                    <p:set>
                                      <p:cBhvr>
                                        <p:cTn id="35" fill="hold"/>
                                        <p:tgtEl>
                                          <p:spTgt spid="715"/>
                                        </p:tgtEl>
                                        <p:attrNameLst>
                                          <p:attrName>style.visibility</p:attrName>
                                        </p:attrNameLst>
                                      </p:cBhvr>
                                      <p:to>
                                        <p:strVal val="visible"/>
                                      </p:to>
                                    </p:set>
                                    <p:animEffect transition="in" filter="dissolve">
                                      <p:cBhvr>
                                        <p:cTn id="36" dur="500"/>
                                        <p:tgtEl>
                                          <p:spTgt spid="715"/>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fill="hold" grpId="0" nodeType="clickEffect">
                                  <p:stCondLst>
                                    <p:cond delay="0"/>
                                  </p:stCondLst>
                                  <p:iterate>
                                    <p:tmAbs val="0"/>
                                  </p:iterate>
                                  <p:childTnLst>
                                    <p:set>
                                      <p:cBhvr>
                                        <p:cTn id="40" fill="hold"/>
                                        <p:tgtEl>
                                          <p:spTgt spid="719"/>
                                        </p:tgtEl>
                                        <p:attrNameLst>
                                          <p:attrName>style.visibility</p:attrName>
                                        </p:attrNameLst>
                                      </p:cBhvr>
                                      <p:to>
                                        <p:strVal val="visible"/>
                                      </p:to>
                                    </p:set>
                                    <p:animEffect transition="in" filter="dissolve">
                                      <p:cBhvr>
                                        <p:cTn id="41" dur="500"/>
                                        <p:tgtEl>
                                          <p:spTgt spid="719"/>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fill="hold" grpId="0" nodeType="clickEffect">
                                  <p:stCondLst>
                                    <p:cond delay="0"/>
                                  </p:stCondLst>
                                  <p:iterate>
                                    <p:tmAbs val="0"/>
                                  </p:iterate>
                                  <p:childTnLst>
                                    <p:set>
                                      <p:cBhvr>
                                        <p:cTn id="45" fill="hold"/>
                                        <p:tgtEl>
                                          <p:spTgt spid="718"/>
                                        </p:tgtEl>
                                        <p:attrNameLst>
                                          <p:attrName>style.visibility</p:attrName>
                                        </p:attrNameLst>
                                      </p:cBhvr>
                                      <p:to>
                                        <p:strVal val="visible"/>
                                      </p:to>
                                    </p:set>
                                    <p:animEffect transition="in" filter="dissolve">
                                      <p:cBhvr>
                                        <p:cTn id="46" dur="500"/>
                                        <p:tgtEl>
                                          <p:spTgt spid="718"/>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fill="hold" grpId="0" nodeType="clickEffect">
                                  <p:stCondLst>
                                    <p:cond delay="0"/>
                                  </p:stCondLst>
                                  <p:iterate>
                                    <p:tmAbs val="0"/>
                                  </p:iterate>
                                  <p:childTnLst>
                                    <p:set>
                                      <p:cBhvr>
                                        <p:cTn id="50" fill="hold"/>
                                        <p:tgtEl>
                                          <p:spTgt spid="728"/>
                                        </p:tgtEl>
                                        <p:attrNameLst>
                                          <p:attrName>style.visibility</p:attrName>
                                        </p:attrNameLst>
                                      </p:cBhvr>
                                      <p:to>
                                        <p:strVal val="visible"/>
                                      </p:to>
                                    </p:set>
                                    <p:animEffect transition="in" filter="dissolve">
                                      <p:cBhvr>
                                        <p:cTn id="51" dur="500"/>
                                        <p:tgtEl>
                                          <p:spTgt spid="728"/>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fill="hold" grpId="0" nodeType="clickEffect">
                                  <p:stCondLst>
                                    <p:cond delay="0"/>
                                  </p:stCondLst>
                                  <p:iterate>
                                    <p:tmAbs val="0"/>
                                  </p:iterate>
                                  <p:childTnLst>
                                    <p:set>
                                      <p:cBhvr>
                                        <p:cTn id="55" fill="hold"/>
                                        <p:tgtEl>
                                          <p:spTgt spid="727"/>
                                        </p:tgtEl>
                                        <p:attrNameLst>
                                          <p:attrName>style.visibility</p:attrName>
                                        </p:attrNameLst>
                                      </p:cBhvr>
                                      <p:to>
                                        <p:strVal val="visible"/>
                                      </p:to>
                                    </p:set>
                                    <p:animEffect transition="in" filter="dissolve">
                                      <p:cBhvr>
                                        <p:cTn id="56" dur="500"/>
                                        <p:tgtEl>
                                          <p:spTgt spid="727"/>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fill="hold" grpId="0" nodeType="clickEffect">
                                  <p:stCondLst>
                                    <p:cond delay="0"/>
                                  </p:stCondLst>
                                  <p:iterate>
                                    <p:tmAbs val="0"/>
                                  </p:iterate>
                                  <p:childTnLst>
                                    <p:set>
                                      <p:cBhvr>
                                        <p:cTn id="60" fill="hold"/>
                                        <p:tgtEl>
                                          <p:spTgt spid="706"/>
                                        </p:tgtEl>
                                        <p:attrNameLst>
                                          <p:attrName>style.visibility</p:attrName>
                                        </p:attrNameLst>
                                      </p:cBhvr>
                                      <p:to>
                                        <p:strVal val="visible"/>
                                      </p:to>
                                    </p:set>
                                    <p:animEffect transition="in" filter="dissolve">
                                      <p:cBhvr>
                                        <p:cTn id="61" dur="500"/>
                                        <p:tgtEl>
                                          <p:spTgt spid="706"/>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fill="hold" grpId="0" nodeType="clickEffect">
                                  <p:stCondLst>
                                    <p:cond delay="0"/>
                                  </p:stCondLst>
                                  <p:iterate>
                                    <p:tmAbs val="0"/>
                                  </p:iterate>
                                  <p:childTnLst>
                                    <p:set>
                                      <p:cBhvr>
                                        <p:cTn id="65" fill="hold"/>
                                        <p:tgtEl>
                                          <p:spTgt spid="692"/>
                                        </p:tgtEl>
                                        <p:attrNameLst>
                                          <p:attrName>style.visibility</p:attrName>
                                        </p:attrNameLst>
                                      </p:cBhvr>
                                      <p:to>
                                        <p:strVal val="visible"/>
                                      </p:to>
                                    </p:set>
                                    <p:animEffect transition="in" filter="dissolve">
                                      <p:cBhvr>
                                        <p:cTn id="66" dur="500"/>
                                        <p:tgtEl>
                                          <p:spTgt spid="692"/>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fill="hold" grpId="0" nodeType="clickEffect">
                                  <p:stCondLst>
                                    <p:cond delay="0"/>
                                  </p:stCondLst>
                                  <p:iterate>
                                    <p:tmAbs val="0"/>
                                  </p:iterate>
                                  <p:childTnLst>
                                    <p:set>
                                      <p:cBhvr>
                                        <p:cTn id="70" fill="hold"/>
                                        <p:tgtEl>
                                          <p:spTgt spid="720"/>
                                        </p:tgtEl>
                                        <p:attrNameLst>
                                          <p:attrName>style.visibility</p:attrName>
                                        </p:attrNameLst>
                                      </p:cBhvr>
                                      <p:to>
                                        <p:strVal val="visible"/>
                                      </p:to>
                                    </p:set>
                                    <p:animEffect transition="in" filter="dissolve">
                                      <p:cBhvr>
                                        <p:cTn id="71" dur="500"/>
                                        <p:tgtEl>
                                          <p:spTgt spid="720"/>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fill="hold" grpId="0" nodeType="clickEffect">
                                  <p:stCondLst>
                                    <p:cond delay="0"/>
                                  </p:stCondLst>
                                  <p:iterate>
                                    <p:tmAbs val="0"/>
                                  </p:iterate>
                                  <p:childTnLst>
                                    <p:set>
                                      <p:cBhvr>
                                        <p:cTn id="75" fill="hold"/>
                                        <p:tgtEl>
                                          <p:spTgt spid="723"/>
                                        </p:tgtEl>
                                        <p:attrNameLst>
                                          <p:attrName>style.visibility</p:attrName>
                                        </p:attrNameLst>
                                      </p:cBhvr>
                                      <p:to>
                                        <p:strVal val="visible"/>
                                      </p:to>
                                    </p:set>
                                    <p:animEffect transition="in" filter="dissolve">
                                      <p:cBhvr>
                                        <p:cTn id="76" dur="500"/>
                                        <p:tgtEl>
                                          <p:spTgt spid="723"/>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fill="hold" grpId="0" nodeType="clickEffect">
                                  <p:stCondLst>
                                    <p:cond delay="0"/>
                                  </p:stCondLst>
                                  <p:iterate>
                                    <p:tmAbs val="0"/>
                                  </p:iterate>
                                  <p:childTnLst>
                                    <p:set>
                                      <p:cBhvr>
                                        <p:cTn id="80" fill="hold"/>
                                        <p:tgtEl>
                                          <p:spTgt spid="724"/>
                                        </p:tgtEl>
                                        <p:attrNameLst>
                                          <p:attrName>style.visibility</p:attrName>
                                        </p:attrNameLst>
                                      </p:cBhvr>
                                      <p:to>
                                        <p:strVal val="visible"/>
                                      </p:to>
                                    </p:set>
                                    <p:animEffect transition="in" filter="dissolve">
                                      <p:cBhvr>
                                        <p:cTn id="81" dur="500"/>
                                        <p:tgtEl>
                                          <p:spTgt spid="724"/>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fill="hold" grpId="0" nodeType="clickEffect">
                                  <p:stCondLst>
                                    <p:cond delay="0"/>
                                  </p:stCondLst>
                                  <p:iterate>
                                    <p:tmAbs val="0"/>
                                  </p:iterate>
                                  <p:childTnLst>
                                    <p:set>
                                      <p:cBhvr>
                                        <p:cTn id="85" fill="hold"/>
                                        <p:tgtEl>
                                          <p:spTgt spid="731"/>
                                        </p:tgtEl>
                                        <p:attrNameLst>
                                          <p:attrName>style.visibility</p:attrName>
                                        </p:attrNameLst>
                                      </p:cBhvr>
                                      <p:to>
                                        <p:strVal val="visible"/>
                                      </p:to>
                                    </p:set>
                                    <p:animEffect transition="in" filter="dissolve">
                                      <p:cBhvr>
                                        <p:cTn id="86" dur="500"/>
                                        <p:tgtEl>
                                          <p:spTgt spid="731"/>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fill="hold" grpId="0" nodeType="clickEffect">
                                  <p:stCondLst>
                                    <p:cond delay="0"/>
                                  </p:stCondLst>
                                  <p:iterate>
                                    <p:tmAbs val="0"/>
                                  </p:iterate>
                                  <p:childTnLst>
                                    <p:set>
                                      <p:cBhvr>
                                        <p:cTn id="90" fill="hold"/>
                                        <p:tgtEl>
                                          <p:spTgt spid="746"/>
                                        </p:tgtEl>
                                        <p:attrNameLst>
                                          <p:attrName>style.visibility</p:attrName>
                                        </p:attrNameLst>
                                      </p:cBhvr>
                                      <p:to>
                                        <p:strVal val="visible"/>
                                      </p:to>
                                    </p:set>
                                    <p:animEffect transition="in" filter="dissolve">
                                      <p:cBhvr>
                                        <p:cTn id="91" dur="500"/>
                                        <p:tgtEl>
                                          <p:spTgt spid="746"/>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fill="hold" grpId="0" nodeType="clickEffect">
                                  <p:stCondLst>
                                    <p:cond delay="0"/>
                                  </p:stCondLst>
                                  <p:iterate>
                                    <p:tmAbs val="0"/>
                                  </p:iterate>
                                  <p:childTnLst>
                                    <p:set>
                                      <p:cBhvr>
                                        <p:cTn id="95" fill="hold"/>
                                        <p:tgtEl>
                                          <p:spTgt spid="734"/>
                                        </p:tgtEl>
                                        <p:attrNameLst>
                                          <p:attrName>style.visibility</p:attrName>
                                        </p:attrNameLst>
                                      </p:cBhvr>
                                      <p:to>
                                        <p:strVal val="visible"/>
                                      </p:to>
                                    </p:set>
                                    <p:animEffect transition="in" filter="dissolve">
                                      <p:cBhvr>
                                        <p:cTn id="96" dur="500"/>
                                        <p:tgtEl>
                                          <p:spTgt spid="734"/>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ntr" fill="hold" grpId="0" nodeType="clickEffect">
                                  <p:stCondLst>
                                    <p:cond delay="0"/>
                                  </p:stCondLst>
                                  <p:iterate>
                                    <p:tmAbs val="0"/>
                                  </p:iterate>
                                  <p:childTnLst>
                                    <p:set>
                                      <p:cBhvr>
                                        <p:cTn id="100" fill="hold"/>
                                        <p:tgtEl>
                                          <p:spTgt spid="747"/>
                                        </p:tgtEl>
                                        <p:attrNameLst>
                                          <p:attrName>style.visibility</p:attrName>
                                        </p:attrNameLst>
                                      </p:cBhvr>
                                      <p:to>
                                        <p:strVal val="visible"/>
                                      </p:to>
                                    </p:set>
                                    <p:animEffect transition="in" filter="dissolve">
                                      <p:cBhvr>
                                        <p:cTn id="101" dur="500"/>
                                        <p:tgtEl>
                                          <p:spTgt spid="747"/>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fill="hold" grpId="0" nodeType="clickEffect">
                                  <p:stCondLst>
                                    <p:cond delay="0"/>
                                  </p:stCondLst>
                                  <p:iterate>
                                    <p:tmAbs val="0"/>
                                  </p:iterate>
                                  <p:childTnLst>
                                    <p:set>
                                      <p:cBhvr>
                                        <p:cTn id="105" fill="hold"/>
                                        <p:tgtEl>
                                          <p:spTgt spid="737"/>
                                        </p:tgtEl>
                                        <p:attrNameLst>
                                          <p:attrName>style.visibility</p:attrName>
                                        </p:attrNameLst>
                                      </p:cBhvr>
                                      <p:to>
                                        <p:strVal val="visible"/>
                                      </p:to>
                                    </p:set>
                                    <p:animEffect transition="in" filter="dissolve">
                                      <p:cBhvr>
                                        <p:cTn id="106" dur="500"/>
                                        <p:tgtEl>
                                          <p:spTgt spid="737"/>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ntr" fill="hold" grpId="0" nodeType="clickEffect">
                                  <p:stCondLst>
                                    <p:cond delay="0"/>
                                  </p:stCondLst>
                                  <p:iterate>
                                    <p:tmAbs val="0"/>
                                  </p:iterate>
                                  <p:childTnLst>
                                    <p:set>
                                      <p:cBhvr>
                                        <p:cTn id="110" fill="hold"/>
                                        <p:tgtEl>
                                          <p:spTgt spid="707"/>
                                        </p:tgtEl>
                                        <p:attrNameLst>
                                          <p:attrName>style.visibility</p:attrName>
                                        </p:attrNameLst>
                                      </p:cBhvr>
                                      <p:to>
                                        <p:strVal val="visible"/>
                                      </p:to>
                                    </p:set>
                                    <p:animEffect transition="in" filter="dissolve">
                                      <p:cBhvr>
                                        <p:cTn id="111" dur="500"/>
                                        <p:tgtEl>
                                          <p:spTgt spid="707"/>
                                        </p:tgtEl>
                                      </p:cBhvr>
                                    </p:animEffect>
                                  </p:childTnLst>
                                </p:cTn>
                              </p:par>
                            </p:childTnLst>
                          </p:cTn>
                        </p:par>
                      </p:childTnLst>
                    </p:cTn>
                  </p:par>
                  <p:par>
                    <p:cTn id="112" fill="hold">
                      <p:stCondLst>
                        <p:cond delay="indefinite"/>
                      </p:stCondLst>
                      <p:childTnLst>
                        <p:par>
                          <p:cTn id="113" fill="hold">
                            <p:stCondLst>
                              <p:cond delay="0"/>
                            </p:stCondLst>
                            <p:childTnLst>
                              <p:par>
                                <p:cTn id="114" presetID="9" presetClass="entr" fill="hold" grpId="0" nodeType="clickEffect">
                                  <p:stCondLst>
                                    <p:cond delay="0"/>
                                  </p:stCondLst>
                                  <p:iterate>
                                    <p:tmAbs val="0"/>
                                  </p:iterate>
                                  <p:childTnLst>
                                    <p:set>
                                      <p:cBhvr>
                                        <p:cTn id="115" fill="hold"/>
                                        <p:tgtEl>
                                          <p:spTgt spid="698"/>
                                        </p:tgtEl>
                                        <p:attrNameLst>
                                          <p:attrName>style.visibility</p:attrName>
                                        </p:attrNameLst>
                                      </p:cBhvr>
                                      <p:to>
                                        <p:strVal val="visible"/>
                                      </p:to>
                                    </p:set>
                                    <p:animEffect transition="in" filter="dissolve">
                                      <p:cBhvr>
                                        <p:cTn id="116" dur="500"/>
                                        <p:tgtEl>
                                          <p:spTgt spid="698"/>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ntr" fill="hold" grpId="0" nodeType="clickEffect">
                                  <p:stCondLst>
                                    <p:cond delay="0"/>
                                  </p:stCondLst>
                                  <p:iterate>
                                    <p:tmAbs val="0"/>
                                  </p:iterate>
                                  <p:childTnLst>
                                    <p:set>
                                      <p:cBhvr>
                                        <p:cTn id="120" fill="hold"/>
                                        <p:tgtEl>
                                          <p:spTgt spid="738"/>
                                        </p:tgtEl>
                                        <p:attrNameLst>
                                          <p:attrName>style.visibility</p:attrName>
                                        </p:attrNameLst>
                                      </p:cBhvr>
                                      <p:to>
                                        <p:strVal val="visible"/>
                                      </p:to>
                                    </p:set>
                                    <p:animEffect transition="in" filter="dissolve">
                                      <p:cBhvr>
                                        <p:cTn id="121" dur="500"/>
                                        <p:tgtEl>
                                          <p:spTgt spid="738"/>
                                        </p:tgtEl>
                                      </p:cBhvr>
                                    </p:animEffect>
                                  </p:childTnLst>
                                </p:cTn>
                              </p:par>
                            </p:childTnLst>
                          </p:cTn>
                        </p:par>
                      </p:childTnLst>
                    </p:cTn>
                  </p:par>
                  <p:par>
                    <p:cTn id="122" fill="hold">
                      <p:stCondLst>
                        <p:cond delay="indefinite"/>
                      </p:stCondLst>
                      <p:childTnLst>
                        <p:par>
                          <p:cTn id="123" fill="hold">
                            <p:stCondLst>
                              <p:cond delay="0"/>
                            </p:stCondLst>
                            <p:childTnLst>
                              <p:par>
                                <p:cTn id="124" presetID="9" presetClass="entr" fill="hold" grpId="0" nodeType="clickEffect">
                                  <p:stCondLst>
                                    <p:cond delay="0"/>
                                  </p:stCondLst>
                                  <p:iterate>
                                    <p:tmAbs val="0"/>
                                  </p:iterate>
                                  <p:childTnLst>
                                    <p:set>
                                      <p:cBhvr>
                                        <p:cTn id="125" fill="hold"/>
                                        <p:tgtEl>
                                          <p:spTgt spid="742"/>
                                        </p:tgtEl>
                                        <p:attrNameLst>
                                          <p:attrName>style.visibility</p:attrName>
                                        </p:attrNameLst>
                                      </p:cBhvr>
                                      <p:to>
                                        <p:strVal val="visible"/>
                                      </p:to>
                                    </p:set>
                                    <p:animEffect transition="in" filter="dissolve">
                                      <p:cBhvr>
                                        <p:cTn id="126" dur="500"/>
                                        <p:tgtEl>
                                          <p:spTgt spid="742"/>
                                        </p:tgtEl>
                                      </p:cBhvr>
                                    </p:animEffect>
                                  </p:childTnLst>
                                </p:cTn>
                              </p:par>
                            </p:childTnLst>
                          </p:cTn>
                        </p:par>
                      </p:childTnLst>
                    </p:cTn>
                  </p:par>
                  <p:par>
                    <p:cTn id="127" fill="hold">
                      <p:stCondLst>
                        <p:cond delay="indefinite"/>
                      </p:stCondLst>
                      <p:childTnLst>
                        <p:par>
                          <p:cTn id="128" fill="hold">
                            <p:stCondLst>
                              <p:cond delay="0"/>
                            </p:stCondLst>
                            <p:childTnLst>
                              <p:par>
                                <p:cTn id="129" presetID="9" presetClass="entr" fill="hold" grpId="0" nodeType="clickEffect">
                                  <p:stCondLst>
                                    <p:cond delay="0"/>
                                  </p:stCondLst>
                                  <p:iterate>
                                    <p:tmAbs val="0"/>
                                  </p:iterate>
                                  <p:childTnLst>
                                    <p:set>
                                      <p:cBhvr>
                                        <p:cTn id="130" fill="hold"/>
                                        <p:tgtEl>
                                          <p:spTgt spid="739"/>
                                        </p:tgtEl>
                                        <p:attrNameLst>
                                          <p:attrName>style.visibility</p:attrName>
                                        </p:attrNameLst>
                                      </p:cBhvr>
                                      <p:to>
                                        <p:strVal val="visible"/>
                                      </p:to>
                                    </p:set>
                                    <p:animEffect transition="in" filter="dissolve">
                                      <p:cBhvr>
                                        <p:cTn id="131" dur="500"/>
                                        <p:tgtEl>
                                          <p:spTgt spid="739"/>
                                        </p:tgtEl>
                                      </p:cBhvr>
                                    </p:animEffect>
                                  </p:childTnLst>
                                </p:cTn>
                              </p:par>
                            </p:childTnLst>
                          </p:cTn>
                        </p:par>
                      </p:childTnLst>
                    </p:cTn>
                  </p:par>
                  <p:par>
                    <p:cTn id="132" fill="hold">
                      <p:stCondLst>
                        <p:cond delay="indefinite"/>
                      </p:stCondLst>
                      <p:childTnLst>
                        <p:par>
                          <p:cTn id="133" fill="hold">
                            <p:stCondLst>
                              <p:cond delay="0"/>
                            </p:stCondLst>
                            <p:childTnLst>
                              <p:par>
                                <p:cTn id="134" presetID="9" presetClass="entr" fill="hold" grpId="0" nodeType="clickEffect">
                                  <p:stCondLst>
                                    <p:cond delay="0"/>
                                  </p:stCondLst>
                                  <p:iterate>
                                    <p:tmAbs val="0"/>
                                  </p:iterate>
                                  <p:childTnLst>
                                    <p:set>
                                      <p:cBhvr>
                                        <p:cTn id="135" fill="hold"/>
                                        <p:tgtEl>
                                          <p:spTgt spid="745"/>
                                        </p:tgtEl>
                                        <p:attrNameLst>
                                          <p:attrName>style.visibility</p:attrName>
                                        </p:attrNameLst>
                                      </p:cBhvr>
                                      <p:to>
                                        <p:strVal val="visible"/>
                                      </p:to>
                                    </p:set>
                                    <p:animEffect transition="in" filter="dissolve">
                                      <p:cBhvr>
                                        <p:cTn id="136" dur="500"/>
                                        <p:tgtEl>
                                          <p:spTgt spid="745"/>
                                        </p:tgtEl>
                                      </p:cBhvr>
                                    </p:animEffect>
                                  </p:childTnLst>
                                </p:cTn>
                              </p:par>
                            </p:childTnLst>
                          </p:cTn>
                        </p:par>
                      </p:childTnLst>
                    </p:cTn>
                  </p:par>
                  <p:par>
                    <p:cTn id="137" fill="hold">
                      <p:stCondLst>
                        <p:cond delay="indefinite"/>
                      </p:stCondLst>
                      <p:childTnLst>
                        <p:par>
                          <p:cTn id="138" fill="hold">
                            <p:stCondLst>
                              <p:cond delay="0"/>
                            </p:stCondLst>
                            <p:childTnLst>
                              <p:par>
                                <p:cTn id="139" presetID="9" presetClass="entr" fill="hold" grpId="0" nodeType="clickEffect">
                                  <p:stCondLst>
                                    <p:cond delay="0"/>
                                  </p:stCondLst>
                                  <p:iterate>
                                    <p:tmAbs val="0"/>
                                  </p:iterate>
                                  <p:childTnLst>
                                    <p:set>
                                      <p:cBhvr>
                                        <p:cTn id="140" fill="hold"/>
                                        <p:tgtEl>
                                          <p:spTgt spid="782"/>
                                        </p:tgtEl>
                                        <p:attrNameLst>
                                          <p:attrName>style.visibility</p:attrName>
                                        </p:attrNameLst>
                                      </p:cBhvr>
                                      <p:to>
                                        <p:strVal val="visible"/>
                                      </p:to>
                                    </p:set>
                                    <p:animEffect transition="in" filter="dissolve">
                                      <p:cBhvr>
                                        <p:cTn id="141" dur="500"/>
                                        <p:tgtEl>
                                          <p:spTgt spid="782"/>
                                        </p:tgtEl>
                                      </p:cBhvr>
                                    </p:animEffect>
                                  </p:childTnLst>
                                </p:cTn>
                              </p:par>
                            </p:childTnLst>
                          </p:cTn>
                        </p:par>
                      </p:childTnLst>
                    </p:cTn>
                  </p:par>
                  <p:par>
                    <p:cTn id="142" fill="hold">
                      <p:stCondLst>
                        <p:cond delay="indefinite"/>
                      </p:stCondLst>
                      <p:childTnLst>
                        <p:par>
                          <p:cTn id="143" fill="hold">
                            <p:stCondLst>
                              <p:cond delay="0"/>
                            </p:stCondLst>
                            <p:childTnLst>
                              <p:par>
                                <p:cTn id="144" presetID="9" presetClass="entr" fill="hold" grpId="0" nodeType="clickEffect">
                                  <p:stCondLst>
                                    <p:cond delay="0"/>
                                  </p:stCondLst>
                                  <p:iterate>
                                    <p:tmAbs val="0"/>
                                  </p:iterate>
                                  <p:childTnLst>
                                    <p:set>
                                      <p:cBhvr>
                                        <p:cTn id="145" fill="hold"/>
                                        <p:tgtEl>
                                          <p:spTgt spid="750"/>
                                        </p:tgtEl>
                                        <p:attrNameLst>
                                          <p:attrName>style.visibility</p:attrName>
                                        </p:attrNameLst>
                                      </p:cBhvr>
                                      <p:to>
                                        <p:strVal val="visible"/>
                                      </p:to>
                                    </p:set>
                                    <p:animEffect transition="in" filter="dissolve">
                                      <p:cBhvr>
                                        <p:cTn id="146" dur="500"/>
                                        <p:tgtEl>
                                          <p:spTgt spid="750"/>
                                        </p:tgtEl>
                                      </p:cBhvr>
                                    </p:animEffect>
                                  </p:childTnLst>
                                </p:cTn>
                              </p:par>
                            </p:childTnLst>
                          </p:cTn>
                        </p:par>
                      </p:childTnLst>
                    </p:cTn>
                  </p:par>
                  <p:par>
                    <p:cTn id="147" fill="hold">
                      <p:stCondLst>
                        <p:cond delay="indefinite"/>
                      </p:stCondLst>
                      <p:childTnLst>
                        <p:par>
                          <p:cTn id="148" fill="hold">
                            <p:stCondLst>
                              <p:cond delay="0"/>
                            </p:stCondLst>
                            <p:childTnLst>
                              <p:par>
                                <p:cTn id="149" presetID="9" presetClass="entr" fill="hold" grpId="0" nodeType="clickEffect">
                                  <p:stCondLst>
                                    <p:cond delay="0"/>
                                  </p:stCondLst>
                                  <p:iterate>
                                    <p:tmAbs val="0"/>
                                  </p:iterate>
                                  <p:childTnLst>
                                    <p:set>
                                      <p:cBhvr>
                                        <p:cTn id="150" fill="hold"/>
                                        <p:tgtEl>
                                          <p:spTgt spid="708"/>
                                        </p:tgtEl>
                                        <p:attrNameLst>
                                          <p:attrName>style.visibility</p:attrName>
                                        </p:attrNameLst>
                                      </p:cBhvr>
                                      <p:to>
                                        <p:strVal val="visible"/>
                                      </p:to>
                                    </p:set>
                                    <p:animEffect transition="in" filter="dissolve">
                                      <p:cBhvr>
                                        <p:cTn id="151" dur="500"/>
                                        <p:tgtEl>
                                          <p:spTgt spid="708"/>
                                        </p:tgtEl>
                                      </p:cBhvr>
                                    </p:animEffect>
                                  </p:childTnLst>
                                </p:cTn>
                              </p:par>
                            </p:childTnLst>
                          </p:cTn>
                        </p:par>
                      </p:childTnLst>
                    </p:cTn>
                  </p:par>
                  <p:par>
                    <p:cTn id="152" fill="hold">
                      <p:stCondLst>
                        <p:cond delay="indefinite"/>
                      </p:stCondLst>
                      <p:childTnLst>
                        <p:par>
                          <p:cTn id="153" fill="hold">
                            <p:stCondLst>
                              <p:cond delay="0"/>
                            </p:stCondLst>
                            <p:childTnLst>
                              <p:par>
                                <p:cTn id="154" presetID="9" presetClass="entr" fill="hold" grpId="0" nodeType="clickEffect">
                                  <p:stCondLst>
                                    <p:cond delay="0"/>
                                  </p:stCondLst>
                                  <p:iterate>
                                    <p:tmAbs val="0"/>
                                  </p:iterate>
                                  <p:childTnLst>
                                    <p:set>
                                      <p:cBhvr>
                                        <p:cTn id="155" fill="hold"/>
                                        <p:tgtEl>
                                          <p:spTgt spid="695"/>
                                        </p:tgtEl>
                                        <p:attrNameLst>
                                          <p:attrName>style.visibility</p:attrName>
                                        </p:attrNameLst>
                                      </p:cBhvr>
                                      <p:to>
                                        <p:strVal val="visible"/>
                                      </p:to>
                                    </p:set>
                                    <p:animEffect transition="in" filter="dissolve">
                                      <p:cBhvr>
                                        <p:cTn id="156" dur="500"/>
                                        <p:tgtEl>
                                          <p:spTgt spid="695"/>
                                        </p:tgtEl>
                                      </p:cBhvr>
                                    </p:animEffect>
                                  </p:childTnLst>
                                </p:cTn>
                              </p:par>
                            </p:childTnLst>
                          </p:cTn>
                        </p:par>
                      </p:childTnLst>
                    </p:cTn>
                  </p:par>
                  <p:par>
                    <p:cTn id="157" fill="hold">
                      <p:stCondLst>
                        <p:cond delay="indefinite"/>
                      </p:stCondLst>
                      <p:childTnLst>
                        <p:par>
                          <p:cTn id="158" fill="hold">
                            <p:stCondLst>
                              <p:cond delay="0"/>
                            </p:stCondLst>
                            <p:childTnLst>
                              <p:par>
                                <p:cTn id="159" presetID="9" presetClass="entr" fill="hold" grpId="0" nodeType="clickEffect">
                                  <p:stCondLst>
                                    <p:cond delay="0"/>
                                  </p:stCondLst>
                                  <p:iterate>
                                    <p:tmAbs val="0"/>
                                  </p:iterate>
                                  <p:childTnLst>
                                    <p:set>
                                      <p:cBhvr>
                                        <p:cTn id="160" fill="hold"/>
                                        <p:tgtEl>
                                          <p:spTgt spid="754"/>
                                        </p:tgtEl>
                                        <p:attrNameLst>
                                          <p:attrName>style.visibility</p:attrName>
                                        </p:attrNameLst>
                                      </p:cBhvr>
                                      <p:to>
                                        <p:strVal val="visible"/>
                                      </p:to>
                                    </p:set>
                                    <p:animEffect transition="in" filter="dissolve">
                                      <p:cBhvr>
                                        <p:cTn id="161" dur="500"/>
                                        <p:tgtEl>
                                          <p:spTgt spid="754"/>
                                        </p:tgtEl>
                                      </p:cBhvr>
                                    </p:animEffect>
                                  </p:childTnLst>
                                </p:cTn>
                              </p:par>
                            </p:childTnLst>
                          </p:cTn>
                        </p:par>
                      </p:childTnLst>
                    </p:cTn>
                  </p:par>
                  <p:par>
                    <p:cTn id="162" fill="hold">
                      <p:stCondLst>
                        <p:cond delay="indefinite"/>
                      </p:stCondLst>
                      <p:childTnLst>
                        <p:par>
                          <p:cTn id="163" fill="hold">
                            <p:stCondLst>
                              <p:cond delay="0"/>
                            </p:stCondLst>
                            <p:childTnLst>
                              <p:par>
                                <p:cTn id="164" presetID="9" presetClass="entr" fill="hold" grpId="0" nodeType="clickEffect">
                                  <p:stCondLst>
                                    <p:cond delay="0"/>
                                  </p:stCondLst>
                                  <p:iterate>
                                    <p:tmAbs val="0"/>
                                  </p:iterate>
                                  <p:childTnLst>
                                    <p:set>
                                      <p:cBhvr>
                                        <p:cTn id="165" fill="hold"/>
                                        <p:tgtEl>
                                          <p:spTgt spid="753"/>
                                        </p:tgtEl>
                                        <p:attrNameLst>
                                          <p:attrName>style.visibility</p:attrName>
                                        </p:attrNameLst>
                                      </p:cBhvr>
                                      <p:to>
                                        <p:strVal val="visible"/>
                                      </p:to>
                                    </p:set>
                                    <p:animEffect transition="in" filter="dissolve">
                                      <p:cBhvr>
                                        <p:cTn id="166" dur="500"/>
                                        <p:tgtEl>
                                          <p:spTgt spid="753"/>
                                        </p:tgtEl>
                                      </p:cBhvr>
                                    </p:animEffect>
                                  </p:childTnLst>
                                </p:cTn>
                              </p:par>
                            </p:childTnLst>
                          </p:cTn>
                        </p:par>
                      </p:childTnLst>
                    </p:cTn>
                  </p:par>
                  <p:par>
                    <p:cTn id="167" fill="hold">
                      <p:stCondLst>
                        <p:cond delay="indefinite"/>
                      </p:stCondLst>
                      <p:childTnLst>
                        <p:par>
                          <p:cTn id="168" fill="hold">
                            <p:stCondLst>
                              <p:cond delay="0"/>
                            </p:stCondLst>
                            <p:childTnLst>
                              <p:par>
                                <p:cTn id="169" presetID="9" presetClass="entr" fill="hold" grpId="0" nodeType="clickEffect">
                                  <p:stCondLst>
                                    <p:cond delay="0"/>
                                  </p:stCondLst>
                                  <p:iterate>
                                    <p:tmAbs val="0"/>
                                  </p:iterate>
                                  <p:childTnLst>
                                    <p:set>
                                      <p:cBhvr>
                                        <p:cTn id="170" fill="hold"/>
                                        <p:tgtEl>
                                          <p:spTgt spid="755"/>
                                        </p:tgtEl>
                                        <p:attrNameLst>
                                          <p:attrName>style.visibility</p:attrName>
                                        </p:attrNameLst>
                                      </p:cBhvr>
                                      <p:to>
                                        <p:strVal val="visible"/>
                                      </p:to>
                                    </p:set>
                                    <p:animEffect transition="in" filter="dissolve">
                                      <p:cBhvr>
                                        <p:cTn id="171" dur="500"/>
                                        <p:tgtEl>
                                          <p:spTgt spid="755"/>
                                        </p:tgtEl>
                                      </p:cBhvr>
                                    </p:animEffect>
                                  </p:childTnLst>
                                </p:cTn>
                              </p:par>
                            </p:childTnLst>
                          </p:cTn>
                        </p:par>
                      </p:childTnLst>
                    </p:cTn>
                  </p:par>
                  <p:par>
                    <p:cTn id="172" fill="hold">
                      <p:stCondLst>
                        <p:cond delay="indefinite"/>
                      </p:stCondLst>
                      <p:childTnLst>
                        <p:par>
                          <p:cTn id="173" fill="hold">
                            <p:stCondLst>
                              <p:cond delay="0"/>
                            </p:stCondLst>
                            <p:childTnLst>
                              <p:par>
                                <p:cTn id="174" presetID="9" presetClass="entr" fill="hold" grpId="0" nodeType="clickEffect">
                                  <p:stCondLst>
                                    <p:cond delay="0"/>
                                  </p:stCondLst>
                                  <p:iterate>
                                    <p:tmAbs val="0"/>
                                  </p:iterate>
                                  <p:childTnLst>
                                    <p:set>
                                      <p:cBhvr>
                                        <p:cTn id="175" fill="hold"/>
                                        <p:tgtEl>
                                          <p:spTgt spid="758"/>
                                        </p:tgtEl>
                                        <p:attrNameLst>
                                          <p:attrName>style.visibility</p:attrName>
                                        </p:attrNameLst>
                                      </p:cBhvr>
                                      <p:to>
                                        <p:strVal val="visible"/>
                                      </p:to>
                                    </p:set>
                                    <p:animEffect transition="in" filter="dissolve">
                                      <p:cBhvr>
                                        <p:cTn id="176" dur="500"/>
                                        <p:tgtEl>
                                          <p:spTgt spid="758"/>
                                        </p:tgtEl>
                                      </p:cBhvr>
                                    </p:animEffect>
                                  </p:childTnLst>
                                </p:cTn>
                              </p:par>
                            </p:childTnLst>
                          </p:cTn>
                        </p:par>
                      </p:childTnLst>
                    </p:cTn>
                  </p:par>
                  <p:par>
                    <p:cTn id="177" fill="hold">
                      <p:stCondLst>
                        <p:cond delay="indefinite"/>
                      </p:stCondLst>
                      <p:childTnLst>
                        <p:par>
                          <p:cTn id="178" fill="hold">
                            <p:stCondLst>
                              <p:cond delay="0"/>
                            </p:stCondLst>
                            <p:childTnLst>
                              <p:par>
                                <p:cTn id="179" presetID="9" presetClass="entr" fill="hold" grpId="0" nodeType="clickEffect">
                                  <p:stCondLst>
                                    <p:cond delay="0"/>
                                  </p:stCondLst>
                                  <p:iterate>
                                    <p:tmAbs val="0"/>
                                  </p:iterate>
                                  <p:childTnLst>
                                    <p:set>
                                      <p:cBhvr>
                                        <p:cTn id="180" fill="hold"/>
                                        <p:tgtEl>
                                          <p:spTgt spid="783"/>
                                        </p:tgtEl>
                                        <p:attrNameLst>
                                          <p:attrName>style.visibility</p:attrName>
                                        </p:attrNameLst>
                                      </p:cBhvr>
                                      <p:to>
                                        <p:strVal val="visible"/>
                                      </p:to>
                                    </p:set>
                                    <p:animEffect transition="in" filter="dissolve">
                                      <p:cBhvr>
                                        <p:cTn id="181" dur="500"/>
                                        <p:tgtEl>
                                          <p:spTgt spid="783"/>
                                        </p:tgtEl>
                                      </p:cBhvr>
                                    </p:animEffect>
                                  </p:childTnLst>
                                </p:cTn>
                              </p:par>
                            </p:childTnLst>
                          </p:cTn>
                        </p:par>
                      </p:childTnLst>
                    </p:cTn>
                  </p:par>
                  <p:par>
                    <p:cTn id="182" fill="hold">
                      <p:stCondLst>
                        <p:cond delay="indefinite"/>
                      </p:stCondLst>
                      <p:childTnLst>
                        <p:par>
                          <p:cTn id="183" fill="hold">
                            <p:stCondLst>
                              <p:cond delay="0"/>
                            </p:stCondLst>
                            <p:childTnLst>
                              <p:par>
                                <p:cTn id="184" presetID="9" presetClass="entr" fill="hold" grpId="0" nodeType="clickEffect">
                                  <p:stCondLst>
                                    <p:cond delay="0"/>
                                  </p:stCondLst>
                                  <p:iterate>
                                    <p:tmAbs val="0"/>
                                  </p:iterate>
                                  <p:childTnLst>
                                    <p:set>
                                      <p:cBhvr>
                                        <p:cTn id="185" fill="hold"/>
                                        <p:tgtEl>
                                          <p:spTgt spid="761"/>
                                        </p:tgtEl>
                                        <p:attrNameLst>
                                          <p:attrName>style.visibility</p:attrName>
                                        </p:attrNameLst>
                                      </p:cBhvr>
                                      <p:to>
                                        <p:strVal val="visible"/>
                                      </p:to>
                                    </p:set>
                                    <p:animEffect transition="in" filter="dissolve">
                                      <p:cBhvr>
                                        <p:cTn id="186" dur="500"/>
                                        <p:tgtEl>
                                          <p:spTgt spid="761"/>
                                        </p:tgtEl>
                                      </p:cBhvr>
                                    </p:animEffect>
                                  </p:childTnLst>
                                </p:cTn>
                              </p:par>
                            </p:childTnLst>
                          </p:cTn>
                        </p:par>
                      </p:childTnLst>
                    </p:cTn>
                  </p:par>
                  <p:par>
                    <p:cTn id="187" fill="hold">
                      <p:stCondLst>
                        <p:cond delay="indefinite"/>
                      </p:stCondLst>
                      <p:childTnLst>
                        <p:par>
                          <p:cTn id="188" fill="hold">
                            <p:stCondLst>
                              <p:cond delay="0"/>
                            </p:stCondLst>
                            <p:childTnLst>
                              <p:par>
                                <p:cTn id="189" presetID="9" presetClass="entr" fill="hold" grpId="0" nodeType="clickEffect">
                                  <p:stCondLst>
                                    <p:cond delay="0"/>
                                  </p:stCondLst>
                                  <p:iterate>
                                    <p:tmAbs val="0"/>
                                  </p:iterate>
                                  <p:childTnLst>
                                    <p:set>
                                      <p:cBhvr>
                                        <p:cTn id="190" fill="hold"/>
                                        <p:tgtEl>
                                          <p:spTgt spid="709"/>
                                        </p:tgtEl>
                                        <p:attrNameLst>
                                          <p:attrName>style.visibility</p:attrName>
                                        </p:attrNameLst>
                                      </p:cBhvr>
                                      <p:to>
                                        <p:strVal val="visible"/>
                                      </p:to>
                                    </p:set>
                                    <p:animEffect transition="in" filter="dissolve">
                                      <p:cBhvr>
                                        <p:cTn id="191" dur="500"/>
                                        <p:tgtEl>
                                          <p:spTgt spid="709"/>
                                        </p:tgtEl>
                                      </p:cBhvr>
                                    </p:animEffect>
                                  </p:childTnLst>
                                </p:cTn>
                              </p:par>
                            </p:childTnLst>
                          </p:cTn>
                        </p:par>
                      </p:childTnLst>
                    </p:cTn>
                  </p:par>
                  <p:par>
                    <p:cTn id="192" fill="hold">
                      <p:stCondLst>
                        <p:cond delay="indefinite"/>
                      </p:stCondLst>
                      <p:childTnLst>
                        <p:par>
                          <p:cTn id="193" fill="hold">
                            <p:stCondLst>
                              <p:cond delay="0"/>
                            </p:stCondLst>
                            <p:childTnLst>
                              <p:par>
                                <p:cTn id="194" presetID="9" presetClass="entr" fill="hold" grpId="0" nodeType="clickEffect">
                                  <p:stCondLst>
                                    <p:cond delay="0"/>
                                  </p:stCondLst>
                                  <p:iterate>
                                    <p:tmAbs val="0"/>
                                  </p:iterate>
                                  <p:childTnLst>
                                    <p:set>
                                      <p:cBhvr>
                                        <p:cTn id="195" fill="hold"/>
                                        <p:tgtEl>
                                          <p:spTgt spid="701"/>
                                        </p:tgtEl>
                                        <p:attrNameLst>
                                          <p:attrName>style.visibility</p:attrName>
                                        </p:attrNameLst>
                                      </p:cBhvr>
                                      <p:to>
                                        <p:strVal val="visible"/>
                                      </p:to>
                                    </p:set>
                                    <p:animEffect transition="in" filter="dissolve">
                                      <p:cBhvr>
                                        <p:cTn id="196" dur="500"/>
                                        <p:tgtEl>
                                          <p:spTgt spid="701"/>
                                        </p:tgtEl>
                                      </p:cBhvr>
                                    </p:animEffect>
                                  </p:childTnLst>
                                </p:cTn>
                              </p:par>
                            </p:childTnLst>
                          </p:cTn>
                        </p:par>
                      </p:childTnLst>
                    </p:cTn>
                  </p:par>
                  <p:par>
                    <p:cTn id="197" fill="hold">
                      <p:stCondLst>
                        <p:cond delay="indefinite"/>
                      </p:stCondLst>
                      <p:childTnLst>
                        <p:par>
                          <p:cTn id="198" fill="hold">
                            <p:stCondLst>
                              <p:cond delay="0"/>
                            </p:stCondLst>
                            <p:childTnLst>
                              <p:par>
                                <p:cTn id="199" presetID="9" presetClass="entr" fill="hold" grpId="0" nodeType="clickEffect">
                                  <p:stCondLst>
                                    <p:cond delay="0"/>
                                  </p:stCondLst>
                                  <p:iterate>
                                    <p:tmAbs val="0"/>
                                  </p:iterate>
                                  <p:childTnLst>
                                    <p:set>
                                      <p:cBhvr>
                                        <p:cTn id="200" fill="hold"/>
                                        <p:tgtEl>
                                          <p:spTgt spid="784"/>
                                        </p:tgtEl>
                                        <p:attrNameLst>
                                          <p:attrName>style.visibility</p:attrName>
                                        </p:attrNameLst>
                                      </p:cBhvr>
                                      <p:to>
                                        <p:strVal val="visible"/>
                                      </p:to>
                                    </p:set>
                                    <p:animEffect transition="in" filter="dissolve">
                                      <p:cBhvr>
                                        <p:cTn id="201" dur="500"/>
                                        <p:tgtEl>
                                          <p:spTgt spid="784"/>
                                        </p:tgtEl>
                                      </p:cBhvr>
                                    </p:animEffect>
                                  </p:childTnLst>
                                </p:cTn>
                              </p:par>
                            </p:childTnLst>
                          </p:cTn>
                        </p:par>
                      </p:childTnLst>
                    </p:cTn>
                  </p:par>
                  <p:par>
                    <p:cTn id="202" fill="hold">
                      <p:stCondLst>
                        <p:cond delay="indefinite"/>
                      </p:stCondLst>
                      <p:childTnLst>
                        <p:par>
                          <p:cTn id="203" fill="hold">
                            <p:stCondLst>
                              <p:cond delay="0"/>
                            </p:stCondLst>
                            <p:childTnLst>
                              <p:par>
                                <p:cTn id="204" presetID="9" presetClass="entr" fill="hold" grpId="0" nodeType="clickEffect">
                                  <p:stCondLst>
                                    <p:cond delay="0"/>
                                  </p:stCondLst>
                                  <p:iterate>
                                    <p:tmAbs val="0"/>
                                  </p:iterate>
                                  <p:childTnLst>
                                    <p:set>
                                      <p:cBhvr>
                                        <p:cTn id="205" fill="hold"/>
                                        <p:tgtEl>
                                          <p:spTgt spid="767"/>
                                        </p:tgtEl>
                                        <p:attrNameLst>
                                          <p:attrName>style.visibility</p:attrName>
                                        </p:attrNameLst>
                                      </p:cBhvr>
                                      <p:to>
                                        <p:strVal val="visible"/>
                                      </p:to>
                                    </p:set>
                                    <p:animEffect transition="in" filter="dissolve">
                                      <p:cBhvr>
                                        <p:cTn id="206" dur="500"/>
                                        <p:tgtEl>
                                          <p:spTgt spid="767"/>
                                        </p:tgtEl>
                                      </p:cBhvr>
                                    </p:animEffect>
                                  </p:childTnLst>
                                </p:cTn>
                              </p:par>
                            </p:childTnLst>
                          </p:cTn>
                        </p:par>
                      </p:childTnLst>
                    </p:cTn>
                  </p:par>
                  <p:par>
                    <p:cTn id="207" fill="hold">
                      <p:stCondLst>
                        <p:cond delay="indefinite"/>
                      </p:stCondLst>
                      <p:childTnLst>
                        <p:par>
                          <p:cTn id="208" fill="hold">
                            <p:stCondLst>
                              <p:cond delay="0"/>
                            </p:stCondLst>
                            <p:childTnLst>
                              <p:par>
                                <p:cTn id="209" presetID="9" presetClass="entr" fill="hold" grpId="0" nodeType="clickEffect">
                                  <p:stCondLst>
                                    <p:cond delay="0"/>
                                  </p:stCondLst>
                                  <p:iterate>
                                    <p:tmAbs val="0"/>
                                  </p:iterate>
                                  <p:childTnLst>
                                    <p:set>
                                      <p:cBhvr>
                                        <p:cTn id="210" fill="hold"/>
                                        <p:tgtEl>
                                          <p:spTgt spid="764"/>
                                        </p:tgtEl>
                                        <p:attrNameLst>
                                          <p:attrName>style.visibility</p:attrName>
                                        </p:attrNameLst>
                                      </p:cBhvr>
                                      <p:to>
                                        <p:strVal val="visible"/>
                                      </p:to>
                                    </p:set>
                                    <p:animEffect transition="in" filter="dissolve">
                                      <p:cBhvr>
                                        <p:cTn id="211" dur="500"/>
                                        <p:tgtEl>
                                          <p:spTgt spid="764"/>
                                        </p:tgtEl>
                                      </p:cBhvr>
                                    </p:animEffect>
                                  </p:childTnLst>
                                </p:cTn>
                              </p:par>
                            </p:childTnLst>
                          </p:cTn>
                        </p:par>
                      </p:childTnLst>
                    </p:cTn>
                  </p:par>
                  <p:par>
                    <p:cTn id="212" fill="hold">
                      <p:stCondLst>
                        <p:cond delay="indefinite"/>
                      </p:stCondLst>
                      <p:childTnLst>
                        <p:par>
                          <p:cTn id="213" fill="hold">
                            <p:stCondLst>
                              <p:cond delay="0"/>
                            </p:stCondLst>
                            <p:childTnLst>
                              <p:par>
                                <p:cTn id="214" presetID="9" presetClass="entr" fill="hold" grpId="0" nodeType="clickEffect">
                                  <p:stCondLst>
                                    <p:cond delay="0"/>
                                  </p:stCondLst>
                                  <p:iterate>
                                    <p:tmAbs val="0"/>
                                  </p:iterate>
                                  <p:childTnLst>
                                    <p:set>
                                      <p:cBhvr>
                                        <p:cTn id="215" fill="hold"/>
                                        <p:tgtEl>
                                          <p:spTgt spid="771"/>
                                        </p:tgtEl>
                                        <p:attrNameLst>
                                          <p:attrName>style.visibility</p:attrName>
                                        </p:attrNameLst>
                                      </p:cBhvr>
                                      <p:to>
                                        <p:strVal val="visible"/>
                                      </p:to>
                                    </p:set>
                                    <p:animEffect transition="in" filter="dissolve">
                                      <p:cBhvr>
                                        <p:cTn id="216" dur="500"/>
                                        <p:tgtEl>
                                          <p:spTgt spid="771"/>
                                        </p:tgtEl>
                                      </p:cBhvr>
                                    </p:animEffect>
                                  </p:childTnLst>
                                </p:cTn>
                              </p:par>
                            </p:childTnLst>
                          </p:cTn>
                        </p:par>
                      </p:childTnLst>
                    </p:cTn>
                  </p:par>
                  <p:par>
                    <p:cTn id="217" fill="hold">
                      <p:stCondLst>
                        <p:cond delay="indefinite"/>
                      </p:stCondLst>
                      <p:childTnLst>
                        <p:par>
                          <p:cTn id="218" fill="hold">
                            <p:stCondLst>
                              <p:cond delay="0"/>
                            </p:stCondLst>
                            <p:childTnLst>
                              <p:par>
                                <p:cTn id="219" presetID="9" presetClass="entr" fill="hold" grpId="0" nodeType="clickEffect">
                                  <p:stCondLst>
                                    <p:cond delay="0"/>
                                  </p:stCondLst>
                                  <p:iterate>
                                    <p:tmAbs val="0"/>
                                  </p:iterate>
                                  <p:childTnLst>
                                    <p:set>
                                      <p:cBhvr>
                                        <p:cTn id="220" fill="hold"/>
                                        <p:tgtEl>
                                          <p:spTgt spid="770"/>
                                        </p:tgtEl>
                                        <p:attrNameLst>
                                          <p:attrName>style.visibility</p:attrName>
                                        </p:attrNameLst>
                                      </p:cBhvr>
                                      <p:to>
                                        <p:strVal val="visible"/>
                                      </p:to>
                                    </p:set>
                                    <p:animEffect transition="in" filter="dissolve">
                                      <p:cBhvr>
                                        <p:cTn id="221" dur="500"/>
                                        <p:tgtEl>
                                          <p:spTgt spid="770"/>
                                        </p:tgtEl>
                                      </p:cBhvr>
                                    </p:animEffect>
                                  </p:childTnLst>
                                </p:cTn>
                              </p:par>
                            </p:childTnLst>
                          </p:cTn>
                        </p:par>
                      </p:childTnLst>
                    </p:cTn>
                  </p:par>
                  <p:par>
                    <p:cTn id="222" fill="hold">
                      <p:stCondLst>
                        <p:cond delay="indefinite"/>
                      </p:stCondLst>
                      <p:childTnLst>
                        <p:par>
                          <p:cTn id="223" fill="hold">
                            <p:stCondLst>
                              <p:cond delay="0"/>
                            </p:stCondLst>
                            <p:childTnLst>
                              <p:par>
                                <p:cTn id="224" presetID="9" presetClass="entr" fill="hold" grpId="0" nodeType="clickEffect">
                                  <p:stCondLst>
                                    <p:cond delay="0"/>
                                  </p:stCondLst>
                                  <p:iterate>
                                    <p:tmAbs val="0"/>
                                  </p:iterate>
                                  <p:childTnLst>
                                    <p:set>
                                      <p:cBhvr>
                                        <p:cTn id="225" fill="hold"/>
                                        <p:tgtEl>
                                          <p:spTgt spid="785"/>
                                        </p:tgtEl>
                                        <p:attrNameLst>
                                          <p:attrName>style.visibility</p:attrName>
                                        </p:attrNameLst>
                                      </p:cBhvr>
                                      <p:to>
                                        <p:strVal val="visible"/>
                                      </p:to>
                                    </p:set>
                                    <p:animEffect transition="in" filter="dissolve">
                                      <p:cBhvr>
                                        <p:cTn id="226" dur="500"/>
                                        <p:tgtEl>
                                          <p:spTgt spid="785"/>
                                        </p:tgtEl>
                                      </p:cBhvr>
                                    </p:animEffect>
                                  </p:childTnLst>
                                </p:cTn>
                              </p:par>
                            </p:childTnLst>
                          </p:cTn>
                        </p:par>
                      </p:childTnLst>
                    </p:cTn>
                  </p:par>
                  <p:par>
                    <p:cTn id="227" fill="hold">
                      <p:stCondLst>
                        <p:cond delay="indefinite"/>
                      </p:stCondLst>
                      <p:childTnLst>
                        <p:par>
                          <p:cTn id="228" fill="hold">
                            <p:stCondLst>
                              <p:cond delay="0"/>
                            </p:stCondLst>
                            <p:childTnLst>
                              <p:par>
                                <p:cTn id="229" presetID="9" presetClass="entr" fill="hold" grpId="0" nodeType="clickEffect">
                                  <p:stCondLst>
                                    <p:cond delay="0"/>
                                  </p:stCondLst>
                                  <p:iterate>
                                    <p:tmAbs val="0"/>
                                  </p:iterate>
                                  <p:childTnLst>
                                    <p:set>
                                      <p:cBhvr>
                                        <p:cTn id="230" fill="hold"/>
                                        <p:tgtEl>
                                          <p:spTgt spid="788"/>
                                        </p:tgtEl>
                                        <p:attrNameLst>
                                          <p:attrName>style.visibility</p:attrName>
                                        </p:attrNameLst>
                                      </p:cBhvr>
                                      <p:to>
                                        <p:strVal val="visible"/>
                                      </p:to>
                                    </p:set>
                                    <p:animEffect transition="in" filter="dissolve">
                                      <p:cBhvr>
                                        <p:cTn id="231" dur="500"/>
                                        <p:tgtEl>
                                          <p:spTgt spid="788"/>
                                        </p:tgtEl>
                                      </p:cBhvr>
                                    </p:animEffect>
                                  </p:childTnLst>
                                </p:cTn>
                              </p:par>
                            </p:childTnLst>
                          </p:cTn>
                        </p:par>
                      </p:childTnLst>
                    </p:cTn>
                  </p:par>
                  <p:par>
                    <p:cTn id="232" fill="hold">
                      <p:stCondLst>
                        <p:cond delay="indefinite"/>
                      </p:stCondLst>
                      <p:childTnLst>
                        <p:par>
                          <p:cTn id="233" fill="hold">
                            <p:stCondLst>
                              <p:cond delay="0"/>
                            </p:stCondLst>
                            <p:childTnLst>
                              <p:par>
                                <p:cTn id="234" presetID="9" presetClass="entr" fill="hold" grpId="0" nodeType="clickEffect">
                                  <p:stCondLst>
                                    <p:cond delay="0"/>
                                  </p:stCondLst>
                                  <p:iterate>
                                    <p:tmAbs val="0"/>
                                  </p:iterate>
                                  <p:childTnLst>
                                    <p:set>
                                      <p:cBhvr>
                                        <p:cTn id="235" fill="hold"/>
                                        <p:tgtEl>
                                          <p:spTgt spid="799"/>
                                        </p:tgtEl>
                                        <p:attrNameLst>
                                          <p:attrName>style.visibility</p:attrName>
                                        </p:attrNameLst>
                                      </p:cBhvr>
                                      <p:to>
                                        <p:strVal val="visible"/>
                                      </p:to>
                                    </p:set>
                                    <p:animEffect transition="in" filter="dissolve">
                                      <p:cBhvr>
                                        <p:cTn id="236" dur="500"/>
                                        <p:tgtEl>
                                          <p:spTgt spid="799"/>
                                        </p:tgtEl>
                                      </p:cBhvr>
                                    </p:animEffect>
                                  </p:childTnLst>
                                </p:cTn>
                              </p:par>
                            </p:childTnLst>
                          </p:cTn>
                        </p:par>
                      </p:childTnLst>
                    </p:cTn>
                  </p:par>
                  <p:par>
                    <p:cTn id="237" fill="hold">
                      <p:stCondLst>
                        <p:cond delay="indefinite"/>
                      </p:stCondLst>
                      <p:childTnLst>
                        <p:par>
                          <p:cTn id="238" fill="hold">
                            <p:stCondLst>
                              <p:cond delay="0"/>
                            </p:stCondLst>
                            <p:childTnLst>
                              <p:par>
                                <p:cTn id="239" presetID="9" presetClass="entr" fill="hold" grpId="0" nodeType="clickEffect">
                                  <p:stCondLst>
                                    <p:cond delay="0"/>
                                  </p:stCondLst>
                                  <p:iterate>
                                    <p:tmAbs val="0"/>
                                  </p:iterate>
                                  <p:childTnLst>
                                    <p:set>
                                      <p:cBhvr>
                                        <p:cTn id="240" fill="hold"/>
                                        <p:tgtEl>
                                          <p:spTgt spid="710"/>
                                        </p:tgtEl>
                                        <p:attrNameLst>
                                          <p:attrName>style.visibility</p:attrName>
                                        </p:attrNameLst>
                                      </p:cBhvr>
                                      <p:to>
                                        <p:strVal val="visible"/>
                                      </p:to>
                                    </p:set>
                                    <p:animEffect transition="in" filter="dissolve">
                                      <p:cBhvr>
                                        <p:cTn id="241" dur="500"/>
                                        <p:tgtEl>
                                          <p:spTgt spid="710"/>
                                        </p:tgtEl>
                                      </p:cBhvr>
                                    </p:animEffect>
                                  </p:childTnLst>
                                </p:cTn>
                              </p:par>
                            </p:childTnLst>
                          </p:cTn>
                        </p:par>
                      </p:childTnLst>
                    </p:cTn>
                  </p:par>
                  <p:par>
                    <p:cTn id="242" fill="hold">
                      <p:stCondLst>
                        <p:cond delay="indefinite"/>
                      </p:stCondLst>
                      <p:childTnLst>
                        <p:par>
                          <p:cTn id="243" fill="hold">
                            <p:stCondLst>
                              <p:cond delay="0"/>
                            </p:stCondLst>
                            <p:childTnLst>
                              <p:par>
                                <p:cTn id="244" presetID="9" presetClass="entr" fill="hold" grpId="0" nodeType="clickEffect">
                                  <p:stCondLst>
                                    <p:cond delay="0"/>
                                  </p:stCondLst>
                                  <p:iterate>
                                    <p:tmAbs val="0"/>
                                  </p:iterate>
                                  <p:childTnLst>
                                    <p:set>
                                      <p:cBhvr>
                                        <p:cTn id="245" fill="hold"/>
                                        <p:tgtEl>
                                          <p:spTgt spid="704"/>
                                        </p:tgtEl>
                                        <p:attrNameLst>
                                          <p:attrName>style.visibility</p:attrName>
                                        </p:attrNameLst>
                                      </p:cBhvr>
                                      <p:to>
                                        <p:strVal val="visible"/>
                                      </p:to>
                                    </p:set>
                                    <p:animEffect transition="in" filter="dissolve">
                                      <p:cBhvr>
                                        <p:cTn id="246" dur="500"/>
                                        <p:tgtEl>
                                          <p:spTgt spid="704"/>
                                        </p:tgtEl>
                                      </p:cBhvr>
                                    </p:animEffect>
                                  </p:childTnLst>
                                </p:cTn>
                              </p:par>
                            </p:childTnLst>
                          </p:cTn>
                        </p:par>
                      </p:childTnLst>
                    </p:cTn>
                  </p:par>
                  <p:par>
                    <p:cTn id="247" fill="hold">
                      <p:stCondLst>
                        <p:cond delay="indefinite"/>
                      </p:stCondLst>
                      <p:childTnLst>
                        <p:par>
                          <p:cTn id="248" fill="hold">
                            <p:stCondLst>
                              <p:cond delay="0"/>
                            </p:stCondLst>
                            <p:childTnLst>
                              <p:par>
                                <p:cTn id="249" presetID="9" presetClass="entr" fill="hold" grpId="0" nodeType="clickEffect">
                                  <p:stCondLst>
                                    <p:cond delay="0"/>
                                  </p:stCondLst>
                                  <p:iterate>
                                    <p:tmAbs val="0"/>
                                  </p:iterate>
                                  <p:childTnLst>
                                    <p:set>
                                      <p:cBhvr>
                                        <p:cTn id="250" fill="hold"/>
                                        <p:tgtEl>
                                          <p:spTgt spid="781"/>
                                        </p:tgtEl>
                                        <p:attrNameLst>
                                          <p:attrName>style.visibility</p:attrName>
                                        </p:attrNameLst>
                                      </p:cBhvr>
                                      <p:to>
                                        <p:strVal val="visible"/>
                                      </p:to>
                                    </p:set>
                                    <p:animEffect transition="in" filter="dissolve">
                                      <p:cBhvr>
                                        <p:cTn id="251" dur="500"/>
                                        <p:tgtEl>
                                          <p:spTgt spid="781"/>
                                        </p:tgtEl>
                                      </p:cBhvr>
                                    </p:animEffect>
                                  </p:childTnLst>
                                </p:cTn>
                              </p:par>
                            </p:childTnLst>
                          </p:cTn>
                        </p:par>
                      </p:childTnLst>
                    </p:cTn>
                  </p:par>
                  <p:par>
                    <p:cTn id="252" fill="hold">
                      <p:stCondLst>
                        <p:cond delay="indefinite"/>
                      </p:stCondLst>
                      <p:childTnLst>
                        <p:par>
                          <p:cTn id="253" fill="hold">
                            <p:stCondLst>
                              <p:cond delay="0"/>
                            </p:stCondLst>
                            <p:childTnLst>
                              <p:par>
                                <p:cTn id="254" presetID="9" presetClass="entr" fill="hold" grpId="0" nodeType="clickEffect">
                                  <p:stCondLst>
                                    <p:cond delay="0"/>
                                  </p:stCondLst>
                                  <p:iterate>
                                    <p:tmAbs val="0"/>
                                  </p:iterate>
                                  <p:childTnLst>
                                    <p:set>
                                      <p:cBhvr>
                                        <p:cTn id="255" fill="hold"/>
                                        <p:tgtEl>
                                          <p:spTgt spid="780"/>
                                        </p:tgtEl>
                                        <p:attrNameLst>
                                          <p:attrName>style.visibility</p:attrName>
                                        </p:attrNameLst>
                                      </p:cBhvr>
                                      <p:to>
                                        <p:strVal val="visible"/>
                                      </p:to>
                                    </p:set>
                                    <p:animEffect transition="in" filter="dissolve">
                                      <p:cBhvr>
                                        <p:cTn id="256" dur="500"/>
                                        <p:tgtEl>
                                          <p:spTgt spid="780"/>
                                        </p:tgtEl>
                                      </p:cBhvr>
                                    </p:animEffect>
                                  </p:childTnLst>
                                </p:cTn>
                              </p:par>
                            </p:childTnLst>
                          </p:cTn>
                        </p:par>
                      </p:childTnLst>
                    </p:cTn>
                  </p:par>
                  <p:par>
                    <p:cTn id="257" fill="hold">
                      <p:stCondLst>
                        <p:cond delay="indefinite"/>
                      </p:stCondLst>
                      <p:childTnLst>
                        <p:par>
                          <p:cTn id="258" fill="hold">
                            <p:stCondLst>
                              <p:cond delay="0"/>
                            </p:stCondLst>
                            <p:childTnLst>
                              <p:par>
                                <p:cTn id="259" presetID="9" presetClass="entr" fill="hold" grpId="0" nodeType="clickEffect">
                                  <p:stCondLst>
                                    <p:cond delay="0"/>
                                  </p:stCondLst>
                                  <p:iterate>
                                    <p:tmAbs val="0"/>
                                  </p:iterate>
                                  <p:childTnLst>
                                    <p:set>
                                      <p:cBhvr>
                                        <p:cTn id="260" fill="hold"/>
                                        <p:tgtEl>
                                          <p:spTgt spid="789"/>
                                        </p:tgtEl>
                                        <p:attrNameLst>
                                          <p:attrName>style.visibility</p:attrName>
                                        </p:attrNameLst>
                                      </p:cBhvr>
                                      <p:to>
                                        <p:strVal val="visible"/>
                                      </p:to>
                                    </p:set>
                                    <p:animEffect transition="in" filter="dissolve">
                                      <p:cBhvr>
                                        <p:cTn id="261" dur="500"/>
                                        <p:tgtEl>
                                          <p:spTgt spid="789"/>
                                        </p:tgtEl>
                                      </p:cBhvr>
                                    </p:animEffect>
                                  </p:childTnLst>
                                </p:cTn>
                              </p:par>
                            </p:childTnLst>
                          </p:cTn>
                        </p:par>
                      </p:childTnLst>
                    </p:cTn>
                  </p:par>
                  <p:par>
                    <p:cTn id="262" fill="hold">
                      <p:stCondLst>
                        <p:cond delay="indefinite"/>
                      </p:stCondLst>
                      <p:childTnLst>
                        <p:par>
                          <p:cTn id="263" fill="hold">
                            <p:stCondLst>
                              <p:cond delay="0"/>
                            </p:stCondLst>
                            <p:childTnLst>
                              <p:par>
                                <p:cTn id="264" presetID="9" presetClass="entr" fill="hold" grpId="0" nodeType="clickEffect">
                                  <p:stCondLst>
                                    <p:cond delay="0"/>
                                  </p:stCondLst>
                                  <p:iterate>
                                    <p:tmAbs val="0"/>
                                  </p:iterate>
                                  <p:childTnLst>
                                    <p:set>
                                      <p:cBhvr>
                                        <p:cTn id="265" fill="hold"/>
                                        <p:tgtEl>
                                          <p:spTgt spid="774"/>
                                        </p:tgtEl>
                                        <p:attrNameLst>
                                          <p:attrName>style.visibility</p:attrName>
                                        </p:attrNameLst>
                                      </p:cBhvr>
                                      <p:to>
                                        <p:strVal val="visible"/>
                                      </p:to>
                                    </p:set>
                                    <p:animEffect transition="in" filter="dissolve">
                                      <p:cBhvr>
                                        <p:cTn id="266" dur="500"/>
                                        <p:tgtEl>
                                          <p:spTgt spid="774"/>
                                        </p:tgtEl>
                                      </p:cBhvr>
                                    </p:animEffect>
                                  </p:childTnLst>
                                </p:cTn>
                              </p:par>
                            </p:childTnLst>
                          </p:cTn>
                        </p:par>
                      </p:childTnLst>
                    </p:cTn>
                  </p:par>
                  <p:par>
                    <p:cTn id="267" fill="hold">
                      <p:stCondLst>
                        <p:cond delay="indefinite"/>
                      </p:stCondLst>
                      <p:childTnLst>
                        <p:par>
                          <p:cTn id="268" fill="hold">
                            <p:stCondLst>
                              <p:cond delay="0"/>
                            </p:stCondLst>
                            <p:childTnLst>
                              <p:par>
                                <p:cTn id="269" presetID="9" presetClass="entr" fill="hold" grpId="0" nodeType="clickEffect">
                                  <p:stCondLst>
                                    <p:cond delay="0"/>
                                  </p:stCondLst>
                                  <p:iterate>
                                    <p:tmAbs val="0"/>
                                  </p:iterate>
                                  <p:childTnLst>
                                    <p:set>
                                      <p:cBhvr>
                                        <p:cTn id="270" fill="hold"/>
                                        <p:tgtEl>
                                          <p:spTgt spid="790"/>
                                        </p:tgtEl>
                                        <p:attrNameLst>
                                          <p:attrName>style.visibility</p:attrName>
                                        </p:attrNameLst>
                                      </p:cBhvr>
                                      <p:to>
                                        <p:strVal val="visible"/>
                                      </p:to>
                                    </p:set>
                                    <p:animEffect transition="in" filter="dissolve">
                                      <p:cBhvr>
                                        <p:cTn id="271" dur="500"/>
                                        <p:tgtEl>
                                          <p:spTgt spid="790"/>
                                        </p:tgtEl>
                                      </p:cBhvr>
                                    </p:animEffect>
                                  </p:childTnLst>
                                </p:cTn>
                              </p:par>
                            </p:childTnLst>
                          </p:cTn>
                        </p:par>
                      </p:childTnLst>
                    </p:cTn>
                  </p:par>
                  <p:par>
                    <p:cTn id="272" fill="hold">
                      <p:stCondLst>
                        <p:cond delay="indefinite"/>
                      </p:stCondLst>
                      <p:childTnLst>
                        <p:par>
                          <p:cTn id="273" fill="hold">
                            <p:stCondLst>
                              <p:cond delay="0"/>
                            </p:stCondLst>
                            <p:childTnLst>
                              <p:par>
                                <p:cTn id="274" presetID="9" presetClass="entr" fill="hold" grpId="0" nodeType="clickEffect">
                                  <p:stCondLst>
                                    <p:cond delay="0"/>
                                  </p:stCondLst>
                                  <p:iterate>
                                    <p:tmAbs val="0"/>
                                  </p:iterate>
                                  <p:childTnLst>
                                    <p:set>
                                      <p:cBhvr>
                                        <p:cTn id="275" fill="hold"/>
                                        <p:tgtEl>
                                          <p:spTgt spid="793"/>
                                        </p:tgtEl>
                                        <p:attrNameLst>
                                          <p:attrName>style.visibility</p:attrName>
                                        </p:attrNameLst>
                                      </p:cBhvr>
                                      <p:to>
                                        <p:strVal val="visible"/>
                                      </p:to>
                                    </p:set>
                                    <p:animEffect transition="in" filter="dissolve">
                                      <p:cBhvr>
                                        <p:cTn id="276" dur="500"/>
                                        <p:tgtEl>
                                          <p:spTgt spid="793"/>
                                        </p:tgtEl>
                                      </p:cBhvr>
                                    </p:animEffect>
                                  </p:childTnLst>
                                </p:cTn>
                              </p:par>
                            </p:childTnLst>
                          </p:cTn>
                        </p:par>
                      </p:childTnLst>
                    </p:cTn>
                  </p:par>
                  <p:par>
                    <p:cTn id="277" fill="hold">
                      <p:stCondLst>
                        <p:cond delay="indefinite"/>
                      </p:stCondLst>
                      <p:childTnLst>
                        <p:par>
                          <p:cTn id="278" fill="hold">
                            <p:stCondLst>
                              <p:cond delay="0"/>
                            </p:stCondLst>
                            <p:childTnLst>
                              <p:par>
                                <p:cTn id="279" presetID="9" presetClass="entr" fill="hold" grpId="0" nodeType="clickEffect">
                                  <p:stCondLst>
                                    <p:cond delay="0"/>
                                  </p:stCondLst>
                                  <p:iterate>
                                    <p:tmAbs val="0"/>
                                  </p:iterate>
                                  <p:childTnLst>
                                    <p:set>
                                      <p:cBhvr>
                                        <p:cTn id="280" fill="hold"/>
                                        <p:tgtEl>
                                          <p:spTgt spid="797"/>
                                        </p:tgtEl>
                                        <p:attrNameLst>
                                          <p:attrName>style.visibility</p:attrName>
                                        </p:attrNameLst>
                                      </p:cBhvr>
                                      <p:to>
                                        <p:strVal val="visible"/>
                                      </p:to>
                                    </p:set>
                                    <p:animEffect transition="in" filter="dissolve">
                                      <p:cBhvr>
                                        <p:cTn id="281" dur="500"/>
                                        <p:tgtEl>
                                          <p:spTgt spid="797"/>
                                        </p:tgtEl>
                                      </p:cBhvr>
                                    </p:animEffect>
                                  </p:childTnLst>
                                </p:cTn>
                              </p:par>
                            </p:childTnLst>
                          </p:cTn>
                        </p:par>
                      </p:childTnLst>
                    </p:cTn>
                  </p:par>
                  <p:par>
                    <p:cTn id="282" fill="hold">
                      <p:stCondLst>
                        <p:cond delay="indefinite"/>
                      </p:stCondLst>
                      <p:childTnLst>
                        <p:par>
                          <p:cTn id="283" fill="hold">
                            <p:stCondLst>
                              <p:cond delay="0"/>
                            </p:stCondLst>
                            <p:childTnLst>
                              <p:par>
                                <p:cTn id="284" presetID="9" presetClass="entr" fill="hold" grpId="0" nodeType="clickEffect">
                                  <p:stCondLst>
                                    <p:cond delay="0"/>
                                  </p:stCondLst>
                                  <p:iterate>
                                    <p:tmAbs val="0"/>
                                  </p:iterate>
                                  <p:childTnLst>
                                    <p:set>
                                      <p:cBhvr>
                                        <p:cTn id="285" fill="hold"/>
                                        <p:tgtEl>
                                          <p:spTgt spid="777"/>
                                        </p:tgtEl>
                                        <p:attrNameLst>
                                          <p:attrName>style.visibility</p:attrName>
                                        </p:attrNameLst>
                                      </p:cBhvr>
                                      <p:to>
                                        <p:strVal val="visible"/>
                                      </p:to>
                                    </p:set>
                                    <p:animEffect transition="in" filter="dissolve">
                                      <p:cBhvr>
                                        <p:cTn id="286" dur="500"/>
                                        <p:tgtEl>
                                          <p:spTgt spid="777"/>
                                        </p:tgtEl>
                                      </p:cBhvr>
                                    </p:animEffect>
                                  </p:childTnLst>
                                </p:cTn>
                              </p:par>
                            </p:childTnLst>
                          </p:cTn>
                        </p:par>
                      </p:childTnLst>
                    </p:cTn>
                  </p:par>
                  <p:par>
                    <p:cTn id="287" fill="hold">
                      <p:stCondLst>
                        <p:cond delay="indefinite"/>
                      </p:stCondLst>
                      <p:childTnLst>
                        <p:par>
                          <p:cTn id="288" fill="hold">
                            <p:stCondLst>
                              <p:cond delay="0"/>
                            </p:stCondLst>
                            <p:childTnLst>
                              <p:par>
                                <p:cTn id="289" presetID="9" presetClass="entr" fill="hold" grpId="0" nodeType="clickEffect">
                                  <p:stCondLst>
                                    <p:cond delay="0"/>
                                  </p:stCondLst>
                                  <p:iterate>
                                    <p:tmAbs val="0"/>
                                  </p:iterate>
                                  <p:childTnLst>
                                    <p:set>
                                      <p:cBhvr>
                                        <p:cTn id="290" fill="hold"/>
                                        <p:tgtEl>
                                          <p:spTgt spid="796"/>
                                        </p:tgtEl>
                                        <p:attrNameLst>
                                          <p:attrName>style.visibility</p:attrName>
                                        </p:attrNameLst>
                                      </p:cBhvr>
                                      <p:to>
                                        <p:strVal val="visible"/>
                                      </p:to>
                                    </p:set>
                                    <p:animEffect transition="in" filter="dissolve">
                                      <p:cBhvr>
                                        <p:cTn id="291" dur="500"/>
                                        <p:tgtEl>
                                          <p:spTgt spid="796"/>
                                        </p:tgtEl>
                                      </p:cBhvr>
                                    </p:animEffect>
                                  </p:childTnLst>
                                </p:cTn>
                              </p:par>
                            </p:childTnLst>
                          </p:cTn>
                        </p:par>
                      </p:childTnLst>
                    </p:cTn>
                  </p:par>
                  <p:par>
                    <p:cTn id="292" fill="hold">
                      <p:stCondLst>
                        <p:cond delay="indefinite"/>
                      </p:stCondLst>
                      <p:childTnLst>
                        <p:par>
                          <p:cTn id="293" fill="hold">
                            <p:stCondLst>
                              <p:cond delay="0"/>
                            </p:stCondLst>
                            <p:childTnLst>
                              <p:par>
                                <p:cTn id="294" presetID="2" presetClass="entr" presetSubtype="4" fill="hold" grpId="0" nodeType="clickEffect">
                                  <p:stCondLst>
                                    <p:cond delay="0"/>
                                  </p:stCondLst>
                                  <p:iterate>
                                    <p:tmAbs val="0"/>
                                  </p:iterate>
                                  <p:childTnLst>
                                    <p:set>
                                      <p:cBhvr>
                                        <p:cTn id="295" fill="hold"/>
                                        <p:tgtEl>
                                          <p:spTgt spid="798"/>
                                        </p:tgtEl>
                                        <p:attrNameLst>
                                          <p:attrName>style.visibility</p:attrName>
                                        </p:attrNameLst>
                                      </p:cBhvr>
                                      <p:to>
                                        <p:strVal val="visible"/>
                                      </p:to>
                                    </p:set>
                                    <p:anim calcmode="lin" valueType="num">
                                      <p:cBhvr>
                                        <p:cTn id="296" dur="1000" fill="hold"/>
                                        <p:tgtEl>
                                          <p:spTgt spid="798"/>
                                        </p:tgtEl>
                                        <p:attrNameLst>
                                          <p:attrName>ppt_x</p:attrName>
                                        </p:attrNameLst>
                                      </p:cBhvr>
                                      <p:tavLst>
                                        <p:tav tm="0">
                                          <p:val>
                                            <p:strVal val="#ppt_x"/>
                                          </p:val>
                                        </p:tav>
                                        <p:tav tm="100000">
                                          <p:val>
                                            <p:strVal val="#ppt_x"/>
                                          </p:val>
                                        </p:tav>
                                      </p:tavLst>
                                    </p:anim>
                                    <p:anim calcmode="lin" valueType="num">
                                      <p:cBhvr>
                                        <p:cTn id="297" dur="1000" fill="hold"/>
                                        <p:tgtEl>
                                          <p:spTgt spid="7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 grpId="0" animBg="1" advAuto="0"/>
      <p:bldP spid="688" grpId="0" animBg="1" advAuto="0"/>
      <p:bldP spid="689" grpId="0" animBg="1" advAuto="0"/>
      <p:bldP spid="692" grpId="0" animBg="1" advAuto="0"/>
      <p:bldP spid="695" grpId="0" animBg="1" advAuto="0"/>
      <p:bldP spid="698" grpId="0" animBg="1" advAuto="0"/>
      <p:bldP spid="701" grpId="0" animBg="1" advAuto="0"/>
      <p:bldP spid="704" grpId="0" animBg="1" advAuto="0"/>
      <p:bldP spid="705" grpId="0" animBg="1" advAuto="0"/>
      <p:bldP spid="706" grpId="0" animBg="1" advAuto="0"/>
      <p:bldP spid="707" grpId="0" animBg="1" advAuto="0"/>
      <p:bldP spid="708" grpId="0" animBg="1" advAuto="0"/>
      <p:bldP spid="709" grpId="0" animBg="1" advAuto="0"/>
      <p:bldP spid="710" grpId="0" animBg="1" advAuto="0"/>
      <p:bldP spid="711" grpId="0" animBg="1" advAuto="0"/>
      <p:bldP spid="712" grpId="0" animBg="1" advAuto="0"/>
      <p:bldP spid="715" grpId="0" animBg="1" advAuto="0"/>
      <p:bldP spid="718" grpId="0" animBg="1" advAuto="0"/>
      <p:bldP spid="719" grpId="0" animBg="1" advAuto="0"/>
      <p:bldP spid="720" grpId="0" animBg="1" advAuto="0"/>
      <p:bldP spid="723" grpId="0" animBg="1" advAuto="0"/>
      <p:bldP spid="724" grpId="0" animBg="1" advAuto="0"/>
      <p:bldP spid="727" grpId="0" animBg="1" advAuto="0"/>
      <p:bldP spid="728" grpId="0" animBg="1" advAuto="0"/>
      <p:bldP spid="731" grpId="0" animBg="1" advAuto="0"/>
      <p:bldP spid="734" grpId="0" animBg="1" advAuto="0"/>
      <p:bldP spid="737" grpId="0" animBg="1" advAuto="0"/>
      <p:bldP spid="738" grpId="0" animBg="1" advAuto="0"/>
      <p:bldP spid="739" grpId="0" animBg="1" advAuto="0"/>
      <p:bldP spid="742" grpId="0" animBg="1" advAuto="0"/>
      <p:bldP spid="745" grpId="0" animBg="1" advAuto="0"/>
      <p:bldP spid="746" grpId="0" animBg="1" advAuto="0"/>
      <p:bldP spid="747" grpId="0" animBg="1" advAuto="0"/>
      <p:bldP spid="750" grpId="0" animBg="1" advAuto="0"/>
      <p:bldP spid="753" grpId="0" animBg="1" advAuto="0"/>
      <p:bldP spid="754" grpId="0" animBg="1" advAuto="0"/>
      <p:bldP spid="755" grpId="0" animBg="1" advAuto="0"/>
      <p:bldP spid="758" grpId="0" animBg="1" advAuto="0"/>
      <p:bldP spid="761" grpId="0" animBg="1" advAuto="0"/>
      <p:bldP spid="764" grpId="0" animBg="1" advAuto="0"/>
      <p:bldP spid="767" grpId="0" animBg="1" advAuto="0"/>
      <p:bldP spid="770" grpId="0" animBg="1" advAuto="0"/>
      <p:bldP spid="771" grpId="0" animBg="1" advAuto="0"/>
      <p:bldP spid="774" grpId="0" animBg="1" advAuto="0"/>
      <p:bldP spid="777" grpId="0" animBg="1" advAuto="0"/>
      <p:bldP spid="780" grpId="0" animBg="1" advAuto="0"/>
      <p:bldP spid="781" grpId="0" animBg="1" advAuto="0"/>
      <p:bldP spid="782" grpId="0" animBg="1" advAuto="0"/>
      <p:bldP spid="783" grpId="0" animBg="1" advAuto="0"/>
      <p:bldP spid="784" grpId="0" animBg="1" advAuto="0"/>
      <p:bldP spid="785" grpId="0" animBg="1" advAuto="0"/>
      <p:bldP spid="788" grpId="0" animBg="1" advAuto="0"/>
      <p:bldP spid="789" grpId="0" animBg="1" advAuto="0"/>
      <p:bldP spid="790" grpId="0" animBg="1" advAuto="0"/>
      <p:bldP spid="793" grpId="0" animBg="1" advAuto="0"/>
      <p:bldP spid="796" grpId="0" animBg="1" advAuto="0"/>
      <p:bldP spid="797" grpId="0" animBg="1" advAuto="0"/>
      <p:bldP spid="798" grpId="0" animBg="1" advAuto="0"/>
      <p:bldP spid="799" grpId="0" animBg="1" advAuto="0"/>
    </p:bld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grpSp>
        <p:nvGrpSpPr>
          <p:cNvPr id="803" name="5 Rectángulo redondeado"/>
          <p:cNvGrpSpPr/>
          <p:nvPr/>
        </p:nvGrpSpPr>
        <p:grpSpPr>
          <a:xfrm>
            <a:off x="2195735" y="210859"/>
            <a:ext cx="3168353" cy="675641"/>
            <a:chOff x="0" y="12700"/>
            <a:chExt cx="3168351" cy="675640"/>
          </a:xfrm>
        </p:grpSpPr>
        <p:sp>
          <p:nvSpPr>
            <p:cNvPr id="801" name="Rectángulo redondeado"/>
            <p:cNvSpPr/>
            <p:nvPr/>
          </p:nvSpPr>
          <p:spPr>
            <a:xfrm>
              <a:off x="0" y="62488"/>
              <a:ext cx="3168352" cy="576065"/>
            </a:xfrm>
            <a:prstGeom prst="roundRect">
              <a:avLst>
                <a:gd name="adj" fmla="val 16667"/>
              </a:avLst>
            </a:prstGeom>
            <a:solidFill>
              <a:schemeClr val="accent1"/>
            </a:solidFill>
            <a:ln w="19050" cap="flat">
              <a:solidFill>
                <a:srgbClr val="904D3B"/>
              </a:solidFill>
              <a:prstDash val="solid"/>
              <a:round/>
            </a:ln>
            <a:effectLst/>
          </p:spPr>
          <p:txBody>
            <a:bodyPr wrap="square" lIns="45719" tIns="45719" rIns="45719" bIns="45719" numCol="1" anchor="ctr">
              <a:noAutofit/>
            </a:bodyPr>
            <a:lstStyle/>
            <a:p>
              <a:pPr algn="ctr">
                <a:defRPr sz="2000" b="1">
                  <a:solidFill>
                    <a:srgbClr val="FFFFFF"/>
                  </a:solidFill>
                </a:defRPr>
              </a:pPr>
              <a:endParaRPr/>
            </a:p>
          </p:txBody>
        </p:sp>
        <p:sp>
          <p:nvSpPr>
            <p:cNvPr id="802" name="Audiencia de juicio…"/>
            <p:cNvSpPr txBox="1"/>
            <p:nvPr/>
          </p:nvSpPr>
          <p:spPr>
            <a:xfrm>
              <a:off x="28120" y="12700"/>
              <a:ext cx="3112112" cy="675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2000" b="1">
                  <a:solidFill>
                    <a:srgbClr val="FFFFFF"/>
                  </a:solidFill>
                </a:defRPr>
              </a:pPr>
              <a:r>
                <a:t>Audiencia de juicio</a:t>
              </a:r>
            </a:p>
            <a:p>
              <a:pPr algn="ctr">
                <a:defRPr sz="2000" b="1">
                  <a:solidFill>
                    <a:srgbClr val="FFFFFF"/>
                  </a:solidFill>
                </a:defRPr>
              </a:pPr>
              <a:r>
                <a:t>Art. 1390 bis 38</a:t>
              </a:r>
            </a:p>
          </p:txBody>
        </p:sp>
      </p:grpSp>
      <p:sp>
        <p:nvSpPr>
          <p:cNvPr id="804" name="8 Conector recto"/>
          <p:cNvSpPr/>
          <p:nvPr/>
        </p:nvSpPr>
        <p:spPr>
          <a:xfrm>
            <a:off x="3779911" y="930422"/>
            <a:ext cx="14606" cy="1533434"/>
          </a:xfrm>
          <a:prstGeom prst="line">
            <a:avLst/>
          </a:prstGeom>
          <a:ln w="38100">
            <a:solidFill>
              <a:schemeClr val="accent1"/>
            </a:solidFill>
          </a:ln>
        </p:spPr>
        <p:txBody>
          <a:bodyPr lIns="45719" rIns="45719"/>
          <a:lstStyle/>
          <a:p>
            <a:endParaRPr/>
          </a:p>
        </p:txBody>
      </p:sp>
      <p:grpSp>
        <p:nvGrpSpPr>
          <p:cNvPr id="807" name="10 Rectángulo redondeado"/>
          <p:cNvGrpSpPr/>
          <p:nvPr/>
        </p:nvGrpSpPr>
        <p:grpSpPr>
          <a:xfrm>
            <a:off x="3113482" y="1484783"/>
            <a:ext cx="1362068" cy="869676"/>
            <a:chOff x="0" y="0"/>
            <a:chExt cx="1362066" cy="869675"/>
          </a:xfrm>
        </p:grpSpPr>
        <p:sp>
          <p:nvSpPr>
            <p:cNvPr id="805" name="Rectángulo redondeado"/>
            <p:cNvSpPr/>
            <p:nvPr/>
          </p:nvSpPr>
          <p:spPr>
            <a:xfrm>
              <a:off x="0" y="0"/>
              <a:ext cx="1362067" cy="869676"/>
            </a:xfrm>
            <a:prstGeom prst="roundRect">
              <a:avLst>
                <a:gd name="adj" fmla="val 16667"/>
              </a:avLst>
            </a:prstGeom>
            <a:solidFill>
              <a:srgbClr val="D9C194"/>
            </a:solidFill>
            <a:ln w="19050" cap="flat">
              <a:solidFill>
                <a:srgbClr val="8B6E38"/>
              </a:solidFill>
              <a:prstDash val="solid"/>
              <a:round/>
            </a:ln>
            <a:effectLst/>
          </p:spPr>
          <p:txBody>
            <a:bodyPr wrap="square" lIns="45719" tIns="45719" rIns="45719" bIns="45719" numCol="1" anchor="ctr">
              <a:noAutofit/>
            </a:bodyPr>
            <a:lstStyle/>
            <a:p>
              <a:pPr algn="ctr">
                <a:defRPr sz="1600" b="1"/>
              </a:pPr>
              <a:endParaRPr/>
            </a:p>
          </p:txBody>
        </p:sp>
        <p:sp>
          <p:nvSpPr>
            <p:cNvPr id="806" name="Desahogo de pruebas"/>
            <p:cNvSpPr txBox="1"/>
            <p:nvPr/>
          </p:nvSpPr>
          <p:spPr>
            <a:xfrm>
              <a:off x="42453" y="185917"/>
              <a:ext cx="1277161"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b="1"/>
              </a:lvl1pPr>
            </a:lstStyle>
            <a:p>
              <a:r>
                <a:t>Desahogo de pruebas</a:t>
              </a:r>
            </a:p>
          </p:txBody>
        </p:sp>
      </p:grpSp>
      <p:sp>
        <p:nvSpPr>
          <p:cNvPr id="808" name="11 Conector recto de flecha"/>
          <p:cNvSpPr/>
          <p:nvPr/>
        </p:nvSpPr>
        <p:spPr>
          <a:xfrm flipH="1">
            <a:off x="2555775" y="2492896"/>
            <a:ext cx="6086" cy="262577"/>
          </a:xfrm>
          <a:prstGeom prst="line">
            <a:avLst/>
          </a:prstGeom>
          <a:ln w="38100">
            <a:solidFill>
              <a:schemeClr val="accent2"/>
            </a:solidFill>
            <a:tailEnd type="triangle"/>
          </a:ln>
        </p:spPr>
        <p:txBody>
          <a:bodyPr lIns="45719" rIns="45719"/>
          <a:lstStyle/>
          <a:p>
            <a:endParaRPr/>
          </a:p>
        </p:txBody>
      </p:sp>
      <p:grpSp>
        <p:nvGrpSpPr>
          <p:cNvPr id="811" name="12 Rectángulo redondeado"/>
          <p:cNvGrpSpPr/>
          <p:nvPr/>
        </p:nvGrpSpPr>
        <p:grpSpPr>
          <a:xfrm>
            <a:off x="1979711" y="2842710"/>
            <a:ext cx="1238587" cy="1885901"/>
            <a:chOff x="0" y="0"/>
            <a:chExt cx="1238586" cy="1885900"/>
          </a:xfrm>
        </p:grpSpPr>
        <p:sp>
          <p:nvSpPr>
            <p:cNvPr id="809" name="Rectángulo redondeado"/>
            <p:cNvSpPr/>
            <p:nvPr/>
          </p:nvSpPr>
          <p:spPr>
            <a:xfrm>
              <a:off x="0" y="0"/>
              <a:ext cx="1238587" cy="1885901"/>
            </a:xfrm>
            <a:prstGeom prst="roundRect">
              <a:avLst>
                <a:gd name="adj" fmla="val 16667"/>
              </a:avLst>
            </a:prstGeom>
            <a:solidFill>
              <a:srgbClr val="BDB4B4"/>
            </a:solidFill>
            <a:ln w="10000" cap="flat">
              <a:solidFill>
                <a:schemeClr val="accent5"/>
              </a:solidFill>
              <a:prstDash val="solid"/>
              <a:round/>
            </a:ln>
            <a:effectLst/>
          </p:spPr>
          <p:txBody>
            <a:bodyPr wrap="square" lIns="45719" tIns="45719" rIns="45719" bIns="45719" numCol="1" anchor="ctr">
              <a:noAutofit/>
            </a:bodyPr>
            <a:lstStyle/>
            <a:p>
              <a:pPr algn="ctr">
                <a:defRPr sz="1200"/>
              </a:pPr>
              <a:endParaRPr/>
            </a:p>
          </p:txBody>
        </p:sp>
        <p:sp>
          <p:nvSpPr>
            <p:cNvPr id="810" name="En el orden que el juez estime pertinente (como rector del procedimiento)"/>
            <p:cNvSpPr txBox="1"/>
            <p:nvPr/>
          </p:nvSpPr>
          <p:spPr>
            <a:xfrm>
              <a:off x="60463" y="313030"/>
              <a:ext cx="1117660" cy="1259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a:pPr>
              <a:r>
                <a:t>En el orden que el juez estime pertinente </a:t>
              </a:r>
              <a:r>
                <a:rPr sz="1200"/>
                <a:t>(como rector del procedimiento)</a:t>
              </a:r>
            </a:p>
          </p:txBody>
        </p:sp>
      </p:grpSp>
      <p:sp>
        <p:nvSpPr>
          <p:cNvPr id="812" name="15 Conector recto"/>
          <p:cNvSpPr/>
          <p:nvPr/>
        </p:nvSpPr>
        <p:spPr>
          <a:xfrm>
            <a:off x="823639" y="2463856"/>
            <a:ext cx="4778959" cy="1"/>
          </a:xfrm>
          <a:prstGeom prst="line">
            <a:avLst/>
          </a:prstGeom>
          <a:ln w="38100">
            <a:solidFill>
              <a:schemeClr val="accent1"/>
            </a:solidFill>
          </a:ln>
        </p:spPr>
        <p:txBody>
          <a:bodyPr lIns="45719" rIns="45719"/>
          <a:lstStyle/>
          <a:p>
            <a:endParaRPr/>
          </a:p>
        </p:txBody>
      </p:sp>
      <p:grpSp>
        <p:nvGrpSpPr>
          <p:cNvPr id="815" name="16 Rectángulo redondeado"/>
          <p:cNvGrpSpPr/>
          <p:nvPr/>
        </p:nvGrpSpPr>
        <p:grpSpPr>
          <a:xfrm>
            <a:off x="262297" y="2845516"/>
            <a:ext cx="1573398" cy="1162354"/>
            <a:chOff x="0" y="0"/>
            <a:chExt cx="1573396" cy="1162353"/>
          </a:xfrm>
        </p:grpSpPr>
        <p:sp>
          <p:nvSpPr>
            <p:cNvPr id="813" name="Rectángulo redondeado"/>
            <p:cNvSpPr/>
            <p:nvPr/>
          </p:nvSpPr>
          <p:spPr>
            <a:xfrm>
              <a:off x="0" y="0"/>
              <a:ext cx="1573397" cy="1162354"/>
            </a:xfrm>
            <a:prstGeom prst="roundRect">
              <a:avLst>
                <a:gd name="adj" fmla="val 16667"/>
              </a:avLst>
            </a:prstGeom>
            <a:solidFill>
              <a:schemeClr val="accent2"/>
            </a:solidFill>
            <a:ln w="10000" cap="flat">
              <a:solidFill>
                <a:schemeClr val="accent5"/>
              </a:solidFill>
              <a:prstDash val="solid"/>
              <a:round/>
            </a:ln>
            <a:effectLst/>
          </p:spPr>
          <p:txBody>
            <a:bodyPr wrap="square" lIns="45719" tIns="45719" rIns="45719" bIns="45719" numCol="1" anchor="ctr">
              <a:noAutofit/>
            </a:bodyPr>
            <a:lstStyle/>
            <a:p>
              <a:pPr algn="ctr">
                <a:defRPr sz="1400"/>
              </a:pPr>
              <a:endParaRPr/>
            </a:p>
          </p:txBody>
        </p:sp>
        <p:sp>
          <p:nvSpPr>
            <p:cNvPr id="814" name="No se reciben las que no se encuentren preparadas"/>
            <p:cNvSpPr txBox="1"/>
            <p:nvPr/>
          </p:nvSpPr>
          <p:spPr>
            <a:xfrm>
              <a:off x="56740" y="129056"/>
              <a:ext cx="1459917" cy="904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lvl1pPr>
            </a:lstStyle>
            <a:p>
              <a:r>
                <a:t>No se reciben las que no se encuentren preparadas</a:t>
              </a:r>
            </a:p>
          </p:txBody>
        </p:sp>
      </p:grpSp>
      <p:grpSp>
        <p:nvGrpSpPr>
          <p:cNvPr id="818" name="17 Rectángulo redondeado"/>
          <p:cNvGrpSpPr/>
          <p:nvPr/>
        </p:nvGrpSpPr>
        <p:grpSpPr>
          <a:xfrm>
            <a:off x="204346" y="4272035"/>
            <a:ext cx="1631349" cy="913151"/>
            <a:chOff x="0" y="20945"/>
            <a:chExt cx="1631347" cy="913149"/>
          </a:xfrm>
        </p:grpSpPr>
        <p:sp>
          <p:nvSpPr>
            <p:cNvPr id="816" name="Rectángulo redondeado"/>
            <p:cNvSpPr/>
            <p:nvPr/>
          </p:nvSpPr>
          <p:spPr>
            <a:xfrm>
              <a:off x="0" y="20945"/>
              <a:ext cx="1631348" cy="913150"/>
            </a:xfrm>
            <a:prstGeom prst="roundRect">
              <a:avLst>
                <a:gd name="adj" fmla="val 16667"/>
              </a:avLst>
            </a:prstGeom>
            <a:solidFill>
              <a:schemeClr val="accent2"/>
            </a:solidFill>
            <a:ln w="10000" cap="flat">
              <a:solidFill>
                <a:schemeClr val="accent5"/>
              </a:solidFill>
              <a:prstDash val="solid"/>
              <a:round/>
            </a:ln>
            <a:effectLst/>
          </p:spPr>
          <p:txBody>
            <a:bodyPr wrap="square" lIns="45719" tIns="45719" rIns="45719" bIns="45719" numCol="1" anchor="ctr">
              <a:noAutofit/>
            </a:bodyPr>
            <a:lstStyle/>
            <a:p>
              <a:pPr algn="ctr">
                <a:defRPr sz="1400"/>
              </a:pPr>
              <a:endParaRPr/>
            </a:p>
          </p:txBody>
        </p:sp>
        <p:sp>
          <p:nvSpPr>
            <p:cNvPr id="817" name="Se hace efectivo apercibimiento y se declaran desiertas"/>
            <p:cNvSpPr txBox="1"/>
            <p:nvPr/>
          </p:nvSpPr>
          <p:spPr>
            <a:xfrm>
              <a:off x="44575" y="126999"/>
              <a:ext cx="1542197" cy="701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lvl1pPr>
            </a:lstStyle>
            <a:p>
              <a:r>
                <a:t>Se hace efectivo apercibimiento y se declaran desiertas</a:t>
              </a:r>
            </a:p>
          </p:txBody>
        </p:sp>
      </p:grpSp>
      <p:sp>
        <p:nvSpPr>
          <p:cNvPr id="819" name="18 Conector recto de flecha"/>
          <p:cNvSpPr/>
          <p:nvPr/>
        </p:nvSpPr>
        <p:spPr>
          <a:xfrm flipH="1">
            <a:off x="823640" y="2528367"/>
            <a:ext cx="6086" cy="262577"/>
          </a:xfrm>
          <a:prstGeom prst="line">
            <a:avLst/>
          </a:prstGeom>
          <a:ln w="38100">
            <a:solidFill>
              <a:schemeClr val="accent2"/>
            </a:solidFill>
            <a:tailEnd type="triangle"/>
          </a:ln>
        </p:spPr>
        <p:txBody>
          <a:bodyPr lIns="45719" rIns="45719"/>
          <a:lstStyle/>
          <a:p>
            <a:endParaRPr/>
          </a:p>
        </p:txBody>
      </p:sp>
      <p:sp>
        <p:nvSpPr>
          <p:cNvPr id="820" name="19 Conector recto de flecha"/>
          <p:cNvSpPr/>
          <p:nvPr/>
        </p:nvSpPr>
        <p:spPr>
          <a:xfrm flipH="1">
            <a:off x="893507" y="4020294"/>
            <a:ext cx="6085" cy="262577"/>
          </a:xfrm>
          <a:prstGeom prst="line">
            <a:avLst/>
          </a:prstGeom>
          <a:ln w="38100">
            <a:solidFill>
              <a:schemeClr val="accent2"/>
            </a:solidFill>
            <a:tailEnd type="triangle"/>
          </a:ln>
        </p:spPr>
        <p:txBody>
          <a:bodyPr lIns="45719" rIns="45719"/>
          <a:lstStyle/>
          <a:p>
            <a:endParaRPr/>
          </a:p>
        </p:txBody>
      </p:sp>
      <p:sp>
        <p:nvSpPr>
          <p:cNvPr id="821" name="20 Conector recto de flecha"/>
          <p:cNvSpPr/>
          <p:nvPr/>
        </p:nvSpPr>
        <p:spPr>
          <a:xfrm flipH="1">
            <a:off x="890463" y="5196644"/>
            <a:ext cx="6087" cy="453773"/>
          </a:xfrm>
          <a:prstGeom prst="line">
            <a:avLst/>
          </a:prstGeom>
          <a:ln w="38100">
            <a:solidFill>
              <a:schemeClr val="accent2"/>
            </a:solidFill>
            <a:tailEnd type="triangle"/>
          </a:ln>
        </p:spPr>
        <p:txBody>
          <a:bodyPr lIns="45719" rIns="45719"/>
          <a:lstStyle/>
          <a:p>
            <a:endParaRPr/>
          </a:p>
        </p:txBody>
      </p:sp>
      <p:grpSp>
        <p:nvGrpSpPr>
          <p:cNvPr id="824" name="21 Rectángulo redondeado"/>
          <p:cNvGrpSpPr/>
          <p:nvPr/>
        </p:nvGrpSpPr>
        <p:grpSpPr>
          <a:xfrm>
            <a:off x="242322" y="5650415"/>
            <a:ext cx="1555398" cy="946937"/>
            <a:chOff x="0" y="219951"/>
            <a:chExt cx="1555397" cy="946935"/>
          </a:xfrm>
        </p:grpSpPr>
        <p:sp>
          <p:nvSpPr>
            <p:cNvPr id="822" name="Rectángulo redondeado"/>
            <p:cNvSpPr/>
            <p:nvPr/>
          </p:nvSpPr>
          <p:spPr>
            <a:xfrm>
              <a:off x="0" y="219951"/>
              <a:ext cx="1555398" cy="946937"/>
            </a:xfrm>
            <a:prstGeom prst="roundRect">
              <a:avLst>
                <a:gd name="adj" fmla="val 16667"/>
              </a:avLst>
            </a:prstGeom>
            <a:solidFill>
              <a:schemeClr val="accent2"/>
            </a:solidFill>
            <a:ln w="10000" cap="flat">
              <a:solidFill>
                <a:schemeClr val="accent5"/>
              </a:solidFill>
              <a:prstDash val="solid"/>
              <a:round/>
            </a:ln>
            <a:effectLst/>
          </p:spPr>
          <p:txBody>
            <a:bodyPr wrap="square" lIns="45719" tIns="45719" rIns="45719" bIns="45719" numCol="1" anchor="ctr">
              <a:noAutofit/>
            </a:bodyPr>
            <a:lstStyle/>
            <a:p>
              <a:pPr algn="ctr">
                <a:defRPr sz="1400"/>
              </a:pPr>
              <a:endParaRPr/>
            </a:p>
          </p:txBody>
        </p:sp>
        <p:sp>
          <p:nvSpPr>
            <p:cNvPr id="823" name="Por estas razones no se puede suspender ni diferir la audiencia"/>
            <p:cNvSpPr txBox="1"/>
            <p:nvPr/>
          </p:nvSpPr>
          <p:spPr>
            <a:xfrm>
              <a:off x="46226" y="241299"/>
              <a:ext cx="1462946" cy="904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lvl1pPr>
            </a:lstStyle>
            <a:p>
              <a:r>
                <a:t>Por estas razones no se puede suspender ni diferir la audiencia</a:t>
              </a:r>
            </a:p>
          </p:txBody>
        </p:sp>
      </p:grpSp>
      <p:sp>
        <p:nvSpPr>
          <p:cNvPr id="825" name="22 Conector recto de flecha"/>
          <p:cNvSpPr/>
          <p:nvPr/>
        </p:nvSpPr>
        <p:spPr>
          <a:xfrm>
            <a:off x="1835696" y="6237311"/>
            <a:ext cx="209941" cy="1"/>
          </a:xfrm>
          <a:prstGeom prst="line">
            <a:avLst/>
          </a:prstGeom>
          <a:ln w="38100">
            <a:solidFill>
              <a:schemeClr val="accent2"/>
            </a:solidFill>
            <a:tailEnd type="triangle"/>
          </a:ln>
        </p:spPr>
        <p:txBody>
          <a:bodyPr lIns="45719" rIns="45719"/>
          <a:lstStyle/>
          <a:p>
            <a:endParaRPr/>
          </a:p>
        </p:txBody>
      </p:sp>
      <p:grpSp>
        <p:nvGrpSpPr>
          <p:cNvPr id="828" name="24 Rectángulo redondeado"/>
          <p:cNvGrpSpPr/>
          <p:nvPr/>
        </p:nvGrpSpPr>
        <p:grpSpPr>
          <a:xfrm>
            <a:off x="2085652" y="5979867"/>
            <a:ext cx="1708864" cy="605313"/>
            <a:chOff x="0" y="66914"/>
            <a:chExt cx="1708862" cy="605311"/>
          </a:xfrm>
        </p:grpSpPr>
        <p:sp>
          <p:nvSpPr>
            <p:cNvPr id="826" name="Rectángulo redondeado"/>
            <p:cNvSpPr/>
            <p:nvPr/>
          </p:nvSpPr>
          <p:spPr>
            <a:xfrm>
              <a:off x="0" y="66914"/>
              <a:ext cx="1708863" cy="605312"/>
            </a:xfrm>
            <a:prstGeom prst="roundRect">
              <a:avLst>
                <a:gd name="adj" fmla="val 16667"/>
              </a:avLst>
            </a:prstGeom>
            <a:solidFill>
              <a:schemeClr val="accent2"/>
            </a:solidFill>
            <a:ln w="10000" cap="flat">
              <a:solidFill>
                <a:schemeClr val="accent5"/>
              </a:solidFill>
              <a:prstDash val="solid"/>
              <a:round/>
            </a:ln>
            <a:effectLst/>
          </p:spPr>
          <p:txBody>
            <a:bodyPr wrap="square" lIns="45719" tIns="45719" rIns="45719" bIns="45719" numCol="1" anchor="ctr">
              <a:noAutofit/>
            </a:bodyPr>
            <a:lstStyle/>
            <a:p>
              <a:pPr algn="ctr">
                <a:defRPr sz="1400"/>
              </a:pPr>
              <a:endParaRPr/>
            </a:p>
          </p:txBody>
        </p:sp>
        <p:sp>
          <p:nvSpPr>
            <p:cNvPr id="827" name="Excepto caso fortuito o fuerza mayor"/>
            <p:cNvSpPr txBox="1"/>
            <p:nvPr/>
          </p:nvSpPr>
          <p:spPr>
            <a:xfrm>
              <a:off x="29549" y="120650"/>
              <a:ext cx="1649765"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lvl1pPr>
            </a:lstStyle>
            <a:p>
              <a:r>
                <a:t>Excepto caso fortuito o fuerza mayor</a:t>
              </a:r>
            </a:p>
          </p:txBody>
        </p:sp>
      </p:grpSp>
      <p:grpSp>
        <p:nvGrpSpPr>
          <p:cNvPr id="831" name="25 Rectángulo redondeado"/>
          <p:cNvGrpSpPr/>
          <p:nvPr/>
        </p:nvGrpSpPr>
        <p:grpSpPr>
          <a:xfrm>
            <a:off x="3332805" y="2780643"/>
            <a:ext cx="1238587" cy="548641"/>
            <a:chOff x="0" y="12700"/>
            <a:chExt cx="1238586" cy="548640"/>
          </a:xfrm>
        </p:grpSpPr>
        <p:sp>
          <p:nvSpPr>
            <p:cNvPr id="829" name="Rectángulo redondeado"/>
            <p:cNvSpPr/>
            <p:nvPr/>
          </p:nvSpPr>
          <p:spPr>
            <a:xfrm>
              <a:off x="0" y="12984"/>
              <a:ext cx="1238587" cy="548072"/>
            </a:xfrm>
            <a:prstGeom prst="roundRect">
              <a:avLst>
                <a:gd name="adj" fmla="val 16667"/>
              </a:avLst>
            </a:prstGeom>
            <a:solidFill>
              <a:srgbClr val="F2EADB"/>
            </a:solidFill>
            <a:ln w="10000" cap="flat">
              <a:solidFill>
                <a:schemeClr val="accent5"/>
              </a:solidFill>
              <a:prstDash val="solid"/>
              <a:round/>
            </a:ln>
            <a:effectLst/>
          </p:spPr>
          <p:txBody>
            <a:bodyPr wrap="square" lIns="45719" tIns="45719" rIns="45719" bIns="45719" numCol="1" anchor="ctr">
              <a:noAutofit/>
            </a:bodyPr>
            <a:lstStyle/>
            <a:p>
              <a:pPr algn="ctr">
                <a:defRPr sz="1100"/>
              </a:pPr>
              <a:endParaRPr/>
            </a:p>
          </p:txBody>
        </p:sp>
        <p:sp>
          <p:nvSpPr>
            <p:cNvPr id="830" name="Confesional…"/>
            <p:cNvSpPr txBox="1"/>
            <p:nvPr/>
          </p:nvSpPr>
          <p:spPr>
            <a:xfrm>
              <a:off x="26754" y="12700"/>
              <a:ext cx="1185078"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b="1"/>
              </a:pPr>
              <a:r>
                <a:t>Confesional</a:t>
              </a:r>
            </a:p>
            <a:p>
              <a:pPr algn="ctr">
                <a:defRPr sz="1600"/>
              </a:pPr>
              <a:r>
                <a:t>Bis 41</a:t>
              </a:r>
            </a:p>
          </p:txBody>
        </p:sp>
      </p:grpSp>
      <p:grpSp>
        <p:nvGrpSpPr>
          <p:cNvPr id="834" name="26 Rectángulo redondeado"/>
          <p:cNvGrpSpPr/>
          <p:nvPr/>
        </p:nvGrpSpPr>
        <p:grpSpPr>
          <a:xfrm>
            <a:off x="3322056" y="3645024"/>
            <a:ext cx="1238587" cy="548072"/>
            <a:chOff x="0" y="0"/>
            <a:chExt cx="1238586" cy="548071"/>
          </a:xfrm>
        </p:grpSpPr>
        <p:sp>
          <p:nvSpPr>
            <p:cNvPr id="832" name="Rectángulo redondeado"/>
            <p:cNvSpPr/>
            <p:nvPr/>
          </p:nvSpPr>
          <p:spPr>
            <a:xfrm>
              <a:off x="0" y="0"/>
              <a:ext cx="1238587" cy="548072"/>
            </a:xfrm>
            <a:prstGeom prst="roundRect">
              <a:avLst>
                <a:gd name="adj" fmla="val 16667"/>
              </a:avLst>
            </a:prstGeom>
            <a:solidFill>
              <a:srgbClr val="F2EADB"/>
            </a:solidFill>
            <a:ln w="10000" cap="flat">
              <a:solidFill>
                <a:schemeClr val="accent5"/>
              </a:solidFill>
              <a:prstDash val="solid"/>
              <a:round/>
            </a:ln>
            <a:effectLst/>
          </p:spPr>
          <p:txBody>
            <a:bodyPr wrap="square" lIns="45719" tIns="45719" rIns="45719" bIns="45719" numCol="1" anchor="ctr">
              <a:noAutofit/>
            </a:bodyPr>
            <a:lstStyle/>
            <a:p>
              <a:pPr algn="ctr"/>
              <a:endParaRPr/>
            </a:p>
          </p:txBody>
        </p:sp>
        <p:sp>
          <p:nvSpPr>
            <p:cNvPr id="833" name="Testimonial…"/>
            <p:cNvSpPr txBox="1"/>
            <p:nvPr/>
          </p:nvSpPr>
          <p:spPr>
            <a:xfrm>
              <a:off x="26754" y="25115"/>
              <a:ext cx="1185078"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Testimonial</a:t>
              </a:r>
            </a:p>
            <a:p>
              <a:pPr algn="ctr">
                <a:defRPr sz="1400"/>
              </a:pPr>
              <a:r>
                <a:t>Bis 42-43</a:t>
              </a:r>
            </a:p>
          </p:txBody>
        </p:sp>
      </p:grpSp>
      <p:grpSp>
        <p:nvGrpSpPr>
          <p:cNvPr id="837" name="27 Rectángulo redondeado"/>
          <p:cNvGrpSpPr/>
          <p:nvPr/>
        </p:nvGrpSpPr>
        <p:grpSpPr>
          <a:xfrm>
            <a:off x="3332805" y="4478308"/>
            <a:ext cx="1238587" cy="548072"/>
            <a:chOff x="0" y="0"/>
            <a:chExt cx="1238586" cy="548071"/>
          </a:xfrm>
        </p:grpSpPr>
        <p:sp>
          <p:nvSpPr>
            <p:cNvPr id="835" name="Rectángulo redondeado"/>
            <p:cNvSpPr/>
            <p:nvPr/>
          </p:nvSpPr>
          <p:spPr>
            <a:xfrm>
              <a:off x="0" y="0"/>
              <a:ext cx="1238587" cy="548072"/>
            </a:xfrm>
            <a:prstGeom prst="roundRect">
              <a:avLst>
                <a:gd name="adj" fmla="val 16667"/>
              </a:avLst>
            </a:prstGeom>
            <a:solidFill>
              <a:srgbClr val="F2EADB"/>
            </a:solidFill>
            <a:ln w="10000" cap="flat">
              <a:solidFill>
                <a:schemeClr val="accent5"/>
              </a:solidFill>
              <a:prstDash val="solid"/>
              <a:round/>
            </a:ln>
            <a:effectLst/>
          </p:spPr>
          <p:txBody>
            <a:bodyPr wrap="square" lIns="45719" tIns="45719" rIns="45719" bIns="45719" numCol="1" anchor="ctr">
              <a:noAutofit/>
            </a:bodyPr>
            <a:lstStyle/>
            <a:p>
              <a:pPr algn="ctr"/>
              <a:endParaRPr/>
            </a:p>
          </p:txBody>
        </p:sp>
        <p:sp>
          <p:nvSpPr>
            <p:cNvPr id="836" name="Instrumental…"/>
            <p:cNvSpPr txBox="1"/>
            <p:nvPr/>
          </p:nvSpPr>
          <p:spPr>
            <a:xfrm>
              <a:off x="26754" y="25115"/>
              <a:ext cx="1185078"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Instrumental</a:t>
              </a:r>
            </a:p>
            <a:p>
              <a:pPr algn="ctr">
                <a:defRPr sz="1400"/>
              </a:pPr>
              <a:r>
                <a:t>Bis 44-45</a:t>
              </a:r>
            </a:p>
          </p:txBody>
        </p:sp>
      </p:grpSp>
      <p:grpSp>
        <p:nvGrpSpPr>
          <p:cNvPr id="840" name="28 Rectángulo redondeado"/>
          <p:cNvGrpSpPr/>
          <p:nvPr/>
        </p:nvGrpSpPr>
        <p:grpSpPr>
          <a:xfrm>
            <a:off x="3333413" y="5257193"/>
            <a:ext cx="1238587" cy="548072"/>
            <a:chOff x="0" y="0"/>
            <a:chExt cx="1238586" cy="548071"/>
          </a:xfrm>
        </p:grpSpPr>
        <p:sp>
          <p:nvSpPr>
            <p:cNvPr id="838" name="Rectángulo redondeado"/>
            <p:cNvSpPr/>
            <p:nvPr/>
          </p:nvSpPr>
          <p:spPr>
            <a:xfrm>
              <a:off x="0" y="0"/>
              <a:ext cx="1238587" cy="548072"/>
            </a:xfrm>
            <a:prstGeom prst="roundRect">
              <a:avLst>
                <a:gd name="adj" fmla="val 16667"/>
              </a:avLst>
            </a:prstGeom>
            <a:solidFill>
              <a:srgbClr val="F2EADB"/>
            </a:solidFill>
            <a:ln w="10000" cap="flat">
              <a:solidFill>
                <a:schemeClr val="accent5"/>
              </a:solidFill>
              <a:prstDash val="solid"/>
              <a:round/>
            </a:ln>
            <a:effectLst/>
          </p:spPr>
          <p:txBody>
            <a:bodyPr wrap="square" lIns="45719" tIns="45719" rIns="45719" bIns="45719" numCol="1" anchor="ctr">
              <a:noAutofit/>
            </a:bodyPr>
            <a:lstStyle/>
            <a:p>
              <a:pPr algn="ctr"/>
              <a:endParaRPr/>
            </a:p>
          </p:txBody>
        </p:sp>
        <p:sp>
          <p:nvSpPr>
            <p:cNvPr id="839" name="Pericial…"/>
            <p:cNvSpPr txBox="1"/>
            <p:nvPr/>
          </p:nvSpPr>
          <p:spPr>
            <a:xfrm>
              <a:off x="26754" y="25115"/>
              <a:ext cx="1185078"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r>
                <a:t>Pericial</a:t>
              </a:r>
            </a:p>
            <a:p>
              <a:pPr algn="ctr">
                <a:defRPr sz="1400"/>
              </a:pPr>
              <a:r>
                <a:t>Bis 46-48</a:t>
              </a:r>
            </a:p>
          </p:txBody>
        </p:sp>
      </p:grpSp>
      <p:sp>
        <p:nvSpPr>
          <p:cNvPr id="841" name="29 Conector recto de flecha"/>
          <p:cNvSpPr/>
          <p:nvPr/>
        </p:nvSpPr>
        <p:spPr>
          <a:xfrm flipH="1">
            <a:off x="3779911" y="2524336"/>
            <a:ext cx="6086" cy="262577"/>
          </a:xfrm>
          <a:prstGeom prst="line">
            <a:avLst/>
          </a:prstGeom>
          <a:ln w="38100">
            <a:solidFill>
              <a:schemeClr val="accent2"/>
            </a:solidFill>
            <a:tailEnd type="triangle"/>
          </a:ln>
        </p:spPr>
        <p:txBody>
          <a:bodyPr lIns="45719" rIns="45719"/>
          <a:lstStyle/>
          <a:p>
            <a:endParaRPr/>
          </a:p>
        </p:txBody>
      </p:sp>
      <p:sp>
        <p:nvSpPr>
          <p:cNvPr id="842" name="30 Conector recto de flecha"/>
          <p:cNvSpPr/>
          <p:nvPr/>
        </p:nvSpPr>
        <p:spPr>
          <a:xfrm flipH="1">
            <a:off x="3851919" y="3356992"/>
            <a:ext cx="6086" cy="262577"/>
          </a:xfrm>
          <a:prstGeom prst="line">
            <a:avLst/>
          </a:prstGeom>
          <a:ln w="38100">
            <a:solidFill>
              <a:schemeClr val="accent2"/>
            </a:solidFill>
            <a:tailEnd type="triangle"/>
          </a:ln>
        </p:spPr>
        <p:txBody>
          <a:bodyPr lIns="45719" rIns="45719"/>
          <a:lstStyle/>
          <a:p>
            <a:endParaRPr/>
          </a:p>
        </p:txBody>
      </p:sp>
      <p:sp>
        <p:nvSpPr>
          <p:cNvPr id="843" name="31 Conector recto de flecha"/>
          <p:cNvSpPr/>
          <p:nvPr/>
        </p:nvSpPr>
        <p:spPr>
          <a:xfrm flipH="1">
            <a:off x="3851919" y="4215731"/>
            <a:ext cx="6086" cy="262577"/>
          </a:xfrm>
          <a:prstGeom prst="line">
            <a:avLst/>
          </a:prstGeom>
          <a:ln w="38100">
            <a:solidFill>
              <a:schemeClr val="accent2"/>
            </a:solidFill>
            <a:tailEnd type="triangle"/>
          </a:ln>
        </p:spPr>
        <p:txBody>
          <a:bodyPr lIns="45719" rIns="45719"/>
          <a:lstStyle/>
          <a:p>
            <a:endParaRPr/>
          </a:p>
        </p:txBody>
      </p:sp>
      <p:sp>
        <p:nvSpPr>
          <p:cNvPr id="844" name="32 Conector recto de flecha"/>
          <p:cNvSpPr/>
          <p:nvPr/>
        </p:nvSpPr>
        <p:spPr>
          <a:xfrm flipH="1">
            <a:off x="3952098" y="5029219"/>
            <a:ext cx="6086" cy="262577"/>
          </a:xfrm>
          <a:prstGeom prst="line">
            <a:avLst/>
          </a:prstGeom>
          <a:ln w="38100">
            <a:solidFill>
              <a:schemeClr val="accent2"/>
            </a:solidFill>
            <a:tailEnd type="triangle"/>
          </a:ln>
        </p:spPr>
        <p:txBody>
          <a:bodyPr lIns="45719" rIns="45719"/>
          <a:lstStyle/>
          <a:p>
            <a:endParaRPr/>
          </a:p>
        </p:txBody>
      </p:sp>
      <p:grpSp>
        <p:nvGrpSpPr>
          <p:cNvPr id="847" name="34 Rectángulo redondeado"/>
          <p:cNvGrpSpPr/>
          <p:nvPr/>
        </p:nvGrpSpPr>
        <p:grpSpPr>
          <a:xfrm>
            <a:off x="4788024" y="2775815"/>
            <a:ext cx="1573398" cy="1162355"/>
            <a:chOff x="0" y="0"/>
            <a:chExt cx="1573396" cy="1162353"/>
          </a:xfrm>
        </p:grpSpPr>
        <p:sp>
          <p:nvSpPr>
            <p:cNvPr id="845" name="Rectángulo redondeado"/>
            <p:cNvSpPr/>
            <p:nvPr/>
          </p:nvSpPr>
          <p:spPr>
            <a:xfrm>
              <a:off x="0" y="0"/>
              <a:ext cx="1573397" cy="1162354"/>
            </a:xfrm>
            <a:prstGeom prst="roundRect">
              <a:avLst>
                <a:gd name="adj" fmla="val 16667"/>
              </a:avLst>
            </a:prstGeom>
            <a:solidFill>
              <a:schemeClr val="accent1"/>
            </a:solidFill>
            <a:ln w="19050" cap="flat">
              <a:solidFill>
                <a:srgbClr val="904D3B"/>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46" name="Desahogadas las pruebas, las partes alegan por única vez"/>
            <p:cNvSpPr txBox="1"/>
            <p:nvPr/>
          </p:nvSpPr>
          <p:spPr>
            <a:xfrm>
              <a:off x="56740" y="230656"/>
              <a:ext cx="1459917" cy="701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solidFill>
                    <a:srgbClr val="FFFFFF"/>
                  </a:solidFill>
                </a:defRPr>
              </a:lvl1pPr>
            </a:lstStyle>
            <a:p>
              <a:r>
                <a:t>Desahogadas las pruebas, las partes alegan por única vez</a:t>
              </a:r>
            </a:p>
          </p:txBody>
        </p:sp>
      </p:grpSp>
      <p:grpSp>
        <p:nvGrpSpPr>
          <p:cNvPr id="850" name="35 Rectángulo redondeado"/>
          <p:cNvGrpSpPr/>
          <p:nvPr/>
        </p:nvGrpSpPr>
        <p:grpSpPr>
          <a:xfrm>
            <a:off x="4866866" y="4282869"/>
            <a:ext cx="1433326" cy="658299"/>
            <a:chOff x="0" y="0"/>
            <a:chExt cx="1433325" cy="658297"/>
          </a:xfrm>
        </p:grpSpPr>
        <p:sp>
          <p:nvSpPr>
            <p:cNvPr id="848" name="Rectángulo redondeado"/>
            <p:cNvSpPr/>
            <p:nvPr/>
          </p:nvSpPr>
          <p:spPr>
            <a:xfrm>
              <a:off x="0" y="0"/>
              <a:ext cx="1433326" cy="658298"/>
            </a:xfrm>
            <a:prstGeom prst="roundRect">
              <a:avLst>
                <a:gd name="adj" fmla="val 16667"/>
              </a:avLst>
            </a:prstGeom>
            <a:solidFill>
              <a:schemeClr val="accent1"/>
            </a:solidFill>
            <a:ln w="19050" cap="flat">
              <a:solidFill>
                <a:srgbClr val="904D3B"/>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49" name="Se declara el asunto visto"/>
            <p:cNvSpPr txBox="1"/>
            <p:nvPr/>
          </p:nvSpPr>
          <p:spPr>
            <a:xfrm>
              <a:off x="32134" y="80229"/>
              <a:ext cx="1369056" cy="49784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solidFill>
                    <a:srgbClr val="FFFFFF"/>
                  </a:solidFill>
                </a:defRPr>
              </a:lvl1pPr>
            </a:lstStyle>
            <a:p>
              <a:r>
                <a:t>Se declara el asunto visto</a:t>
              </a:r>
            </a:p>
          </p:txBody>
        </p:sp>
      </p:grpSp>
      <p:sp>
        <p:nvSpPr>
          <p:cNvPr id="851" name="36 Conector recto de flecha"/>
          <p:cNvSpPr/>
          <p:nvPr/>
        </p:nvSpPr>
        <p:spPr>
          <a:xfrm flipH="1">
            <a:off x="5587703" y="2514320"/>
            <a:ext cx="6086" cy="262577"/>
          </a:xfrm>
          <a:prstGeom prst="line">
            <a:avLst/>
          </a:prstGeom>
          <a:ln w="38100">
            <a:solidFill>
              <a:schemeClr val="accent2"/>
            </a:solidFill>
            <a:tailEnd type="triangle"/>
          </a:ln>
        </p:spPr>
        <p:txBody>
          <a:bodyPr lIns="45719" rIns="45719"/>
          <a:lstStyle/>
          <a:p>
            <a:endParaRPr/>
          </a:p>
        </p:txBody>
      </p:sp>
      <p:sp>
        <p:nvSpPr>
          <p:cNvPr id="852" name="37 Conector recto de flecha"/>
          <p:cNvSpPr/>
          <p:nvPr/>
        </p:nvSpPr>
        <p:spPr>
          <a:xfrm flipH="1">
            <a:off x="5602597" y="3955033"/>
            <a:ext cx="6086" cy="262577"/>
          </a:xfrm>
          <a:prstGeom prst="line">
            <a:avLst/>
          </a:prstGeom>
          <a:ln w="38100">
            <a:solidFill>
              <a:schemeClr val="accent2"/>
            </a:solidFill>
            <a:tailEnd type="triangle"/>
          </a:ln>
        </p:spPr>
        <p:txBody>
          <a:bodyPr lIns="45719" rIns="45719"/>
          <a:lstStyle/>
          <a:p>
            <a:endParaRPr/>
          </a:p>
        </p:txBody>
      </p:sp>
      <p:sp>
        <p:nvSpPr>
          <p:cNvPr id="853" name="38 Conector recto de flecha"/>
          <p:cNvSpPr/>
          <p:nvPr/>
        </p:nvSpPr>
        <p:spPr>
          <a:xfrm flipH="1">
            <a:off x="5608682" y="4941168"/>
            <a:ext cx="6086" cy="262577"/>
          </a:xfrm>
          <a:prstGeom prst="line">
            <a:avLst/>
          </a:prstGeom>
          <a:ln w="38100">
            <a:solidFill>
              <a:schemeClr val="accent2"/>
            </a:solidFill>
            <a:tailEnd type="triangle"/>
          </a:ln>
        </p:spPr>
        <p:txBody>
          <a:bodyPr lIns="45719" rIns="45719"/>
          <a:lstStyle/>
          <a:p>
            <a:endParaRPr/>
          </a:p>
        </p:txBody>
      </p:sp>
      <p:grpSp>
        <p:nvGrpSpPr>
          <p:cNvPr id="856" name="39 Rectángulo redondeado"/>
          <p:cNvGrpSpPr/>
          <p:nvPr/>
        </p:nvGrpSpPr>
        <p:grpSpPr>
          <a:xfrm>
            <a:off x="4898104" y="5163814"/>
            <a:ext cx="1433326" cy="701041"/>
            <a:chOff x="0" y="19049"/>
            <a:chExt cx="1433325" cy="701040"/>
          </a:xfrm>
        </p:grpSpPr>
        <p:sp>
          <p:nvSpPr>
            <p:cNvPr id="854" name="Rectángulo redondeado"/>
            <p:cNvSpPr/>
            <p:nvPr/>
          </p:nvSpPr>
          <p:spPr>
            <a:xfrm>
              <a:off x="0" y="40420"/>
              <a:ext cx="1433326" cy="658299"/>
            </a:xfrm>
            <a:prstGeom prst="roundRect">
              <a:avLst>
                <a:gd name="adj" fmla="val 16667"/>
              </a:avLst>
            </a:prstGeom>
            <a:solidFill>
              <a:schemeClr val="accent1"/>
            </a:solidFill>
            <a:ln w="19050" cap="flat">
              <a:solidFill>
                <a:srgbClr val="904D3B"/>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55" name="Juez dicta resolución…"/>
            <p:cNvSpPr txBox="1"/>
            <p:nvPr/>
          </p:nvSpPr>
          <p:spPr>
            <a:xfrm>
              <a:off x="32134" y="19049"/>
              <a:ext cx="1369056" cy="701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a:solidFill>
                    <a:srgbClr val="FFFFFF"/>
                  </a:solidFill>
                </a:defRPr>
              </a:pPr>
              <a:r>
                <a:t>Juez dicta resolución</a:t>
              </a:r>
            </a:p>
            <a:p>
              <a:pPr algn="ctr">
                <a:defRPr sz="1400">
                  <a:solidFill>
                    <a:srgbClr val="FFFFFF"/>
                  </a:solidFill>
                </a:defRPr>
              </a:pPr>
              <a:r>
                <a:t> (bis 39)</a:t>
              </a:r>
            </a:p>
          </p:txBody>
        </p:sp>
      </p:grpSp>
      <p:grpSp>
        <p:nvGrpSpPr>
          <p:cNvPr id="859" name="40 Rectángulo redondeado"/>
          <p:cNvGrpSpPr/>
          <p:nvPr/>
        </p:nvGrpSpPr>
        <p:grpSpPr>
          <a:xfrm>
            <a:off x="6771592" y="4267460"/>
            <a:ext cx="2264905" cy="701041"/>
            <a:chOff x="0" y="19049"/>
            <a:chExt cx="2264904" cy="701040"/>
          </a:xfrm>
        </p:grpSpPr>
        <p:sp>
          <p:nvSpPr>
            <p:cNvPr id="857" name="Rectángulo redondeado"/>
            <p:cNvSpPr/>
            <p:nvPr/>
          </p:nvSpPr>
          <p:spPr>
            <a:xfrm>
              <a:off x="0" y="44685"/>
              <a:ext cx="2264905" cy="649770"/>
            </a:xfrm>
            <a:prstGeom prst="roundRect">
              <a:avLst>
                <a:gd name="adj" fmla="val 16667"/>
              </a:avLst>
            </a:prstGeom>
            <a:solidFill>
              <a:schemeClr val="accent1"/>
            </a:solidFill>
            <a:ln w="19050" cap="flat">
              <a:solidFill>
                <a:srgbClr val="904D3B"/>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58" name="Exponiendo oralmente fundamentos de hecho y de derecho"/>
            <p:cNvSpPr txBox="1"/>
            <p:nvPr/>
          </p:nvSpPr>
          <p:spPr>
            <a:xfrm>
              <a:off x="31718" y="19049"/>
              <a:ext cx="2201468" cy="701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solidFill>
                    <a:srgbClr val="FFFFFF"/>
                  </a:solidFill>
                </a:defRPr>
              </a:lvl1pPr>
            </a:lstStyle>
            <a:p>
              <a:r>
                <a:t>Exponiendo oralmente fundamentos de hecho y de derecho</a:t>
              </a:r>
            </a:p>
          </p:txBody>
        </p:sp>
      </p:grpSp>
      <p:sp>
        <p:nvSpPr>
          <p:cNvPr id="860" name="42 Cerrar llave"/>
          <p:cNvSpPr/>
          <p:nvPr/>
        </p:nvSpPr>
        <p:spPr>
          <a:xfrm rot="10800000">
            <a:off x="6444205" y="4478308"/>
            <a:ext cx="216025" cy="15015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965" y="0"/>
                  <a:pt x="10800" y="116"/>
                  <a:pt x="10800" y="259"/>
                </a:cubicBezTo>
                <a:lnTo>
                  <a:pt x="10800" y="10541"/>
                </a:lnTo>
                <a:cubicBezTo>
                  <a:pt x="10800" y="10684"/>
                  <a:pt x="15635" y="10800"/>
                  <a:pt x="21600" y="10800"/>
                </a:cubicBezTo>
                <a:cubicBezTo>
                  <a:pt x="15635" y="10800"/>
                  <a:pt x="10800" y="10916"/>
                  <a:pt x="10800" y="11059"/>
                </a:cubicBezTo>
                <a:lnTo>
                  <a:pt x="10800" y="21341"/>
                </a:lnTo>
                <a:cubicBezTo>
                  <a:pt x="10800" y="21484"/>
                  <a:pt x="5965" y="21600"/>
                  <a:pt x="0" y="21600"/>
                </a:cubicBezTo>
              </a:path>
            </a:pathLst>
          </a:custGeom>
          <a:ln w="28575">
            <a:solidFill>
              <a:schemeClr val="accent2"/>
            </a:solidFill>
          </a:ln>
        </p:spPr>
        <p:txBody>
          <a:bodyPr lIns="45719" rIns="45719" anchor="ctr"/>
          <a:lstStyle/>
          <a:p>
            <a:pPr algn="ctr"/>
            <a:endParaRPr/>
          </a:p>
        </p:txBody>
      </p:sp>
      <p:grpSp>
        <p:nvGrpSpPr>
          <p:cNvPr id="863" name="43 Rectángulo redondeado"/>
          <p:cNvGrpSpPr/>
          <p:nvPr/>
        </p:nvGrpSpPr>
        <p:grpSpPr>
          <a:xfrm>
            <a:off x="6804248" y="5085184"/>
            <a:ext cx="2232249" cy="502634"/>
            <a:chOff x="0" y="10304"/>
            <a:chExt cx="2232248" cy="502632"/>
          </a:xfrm>
        </p:grpSpPr>
        <p:sp>
          <p:nvSpPr>
            <p:cNvPr id="861" name="Rectángulo redondeado"/>
            <p:cNvSpPr/>
            <p:nvPr/>
          </p:nvSpPr>
          <p:spPr>
            <a:xfrm>
              <a:off x="0" y="10304"/>
              <a:ext cx="2232249" cy="502633"/>
            </a:xfrm>
            <a:prstGeom prst="roundRect">
              <a:avLst>
                <a:gd name="adj" fmla="val 16667"/>
              </a:avLst>
            </a:prstGeom>
            <a:solidFill>
              <a:schemeClr val="accent1"/>
            </a:solidFill>
            <a:ln w="19050" cap="flat">
              <a:solidFill>
                <a:srgbClr val="904D3B"/>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62" name="Leerá únicamente puntos resolutivos"/>
            <p:cNvSpPr txBox="1"/>
            <p:nvPr/>
          </p:nvSpPr>
          <p:spPr>
            <a:xfrm>
              <a:off x="24535" y="12700"/>
              <a:ext cx="2183178"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solidFill>
                    <a:srgbClr val="FFFFFF"/>
                  </a:solidFill>
                </a:defRPr>
              </a:lvl1pPr>
            </a:lstStyle>
            <a:p>
              <a:r>
                <a:t>Leerá únicamente puntos resolutivos</a:t>
              </a:r>
            </a:p>
          </p:txBody>
        </p:sp>
      </p:grpSp>
      <p:sp>
        <p:nvSpPr>
          <p:cNvPr id="864" name="44 Conector recto de flecha"/>
          <p:cNvSpPr/>
          <p:nvPr/>
        </p:nvSpPr>
        <p:spPr>
          <a:xfrm flipH="1">
            <a:off x="5599554" y="5861308"/>
            <a:ext cx="6086" cy="262577"/>
          </a:xfrm>
          <a:prstGeom prst="line">
            <a:avLst/>
          </a:prstGeom>
          <a:ln w="38100">
            <a:solidFill>
              <a:schemeClr val="accent2"/>
            </a:solidFill>
            <a:tailEnd type="triangle"/>
          </a:ln>
        </p:spPr>
        <p:txBody>
          <a:bodyPr lIns="45719" rIns="45719"/>
          <a:lstStyle/>
          <a:p>
            <a:endParaRPr/>
          </a:p>
        </p:txBody>
      </p:sp>
      <p:grpSp>
        <p:nvGrpSpPr>
          <p:cNvPr id="867" name="45 Rectángulo redondeado"/>
          <p:cNvGrpSpPr/>
          <p:nvPr/>
        </p:nvGrpSpPr>
        <p:grpSpPr>
          <a:xfrm>
            <a:off x="4716016" y="6098152"/>
            <a:ext cx="1872208" cy="701041"/>
            <a:chOff x="0" y="127000"/>
            <a:chExt cx="1872207" cy="701040"/>
          </a:xfrm>
        </p:grpSpPr>
        <p:sp>
          <p:nvSpPr>
            <p:cNvPr id="865" name="Rectángulo redondeado"/>
            <p:cNvSpPr/>
            <p:nvPr/>
          </p:nvSpPr>
          <p:spPr>
            <a:xfrm>
              <a:off x="0" y="148371"/>
              <a:ext cx="1872208" cy="658299"/>
            </a:xfrm>
            <a:prstGeom prst="roundRect">
              <a:avLst>
                <a:gd name="adj" fmla="val 16667"/>
              </a:avLst>
            </a:prstGeom>
            <a:solidFill>
              <a:schemeClr val="accent1"/>
            </a:solidFill>
            <a:ln w="19050" cap="flat">
              <a:solidFill>
                <a:srgbClr val="904D3B"/>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66" name="Las partes cuentan con hasta 60 minutos para solicitar aclaraciones"/>
            <p:cNvSpPr txBox="1"/>
            <p:nvPr/>
          </p:nvSpPr>
          <p:spPr>
            <a:xfrm>
              <a:off x="32135" y="127000"/>
              <a:ext cx="1807937" cy="701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solidFill>
                    <a:srgbClr val="FFFFFF"/>
                  </a:solidFill>
                </a:defRPr>
              </a:lvl1pPr>
            </a:lstStyle>
            <a:p>
              <a:r>
                <a:t>Las partes cuentan con hasta 60 minutos para solicitar aclaraciones</a:t>
              </a:r>
            </a:p>
          </p:txBody>
        </p:sp>
      </p:grpSp>
      <p:grpSp>
        <p:nvGrpSpPr>
          <p:cNvPr id="870" name="46 Rectángulo redondeado"/>
          <p:cNvGrpSpPr/>
          <p:nvPr/>
        </p:nvGrpSpPr>
        <p:grpSpPr>
          <a:xfrm>
            <a:off x="6787919" y="5661247"/>
            <a:ext cx="2248577" cy="576065"/>
            <a:chOff x="0" y="81538"/>
            <a:chExt cx="2248575" cy="576064"/>
          </a:xfrm>
        </p:grpSpPr>
        <p:sp>
          <p:nvSpPr>
            <p:cNvPr id="868" name="Rectángulo redondeado"/>
            <p:cNvSpPr/>
            <p:nvPr/>
          </p:nvSpPr>
          <p:spPr>
            <a:xfrm>
              <a:off x="0" y="81538"/>
              <a:ext cx="2248576" cy="576065"/>
            </a:xfrm>
            <a:prstGeom prst="roundRect">
              <a:avLst>
                <a:gd name="adj" fmla="val 16667"/>
              </a:avLst>
            </a:prstGeom>
            <a:solidFill>
              <a:schemeClr val="accent1"/>
            </a:solidFill>
            <a:ln w="19050" cap="flat">
              <a:solidFill>
                <a:srgbClr val="904D3B"/>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69" name="Si no asisten las partes, el Juez no estará obligado a leerla"/>
            <p:cNvSpPr txBox="1"/>
            <p:nvPr/>
          </p:nvSpPr>
          <p:spPr>
            <a:xfrm>
              <a:off x="28121" y="120650"/>
              <a:ext cx="2192334"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1400">
                  <a:solidFill>
                    <a:srgbClr val="FFFFFF"/>
                  </a:solidFill>
                </a:defRPr>
              </a:lvl1pPr>
            </a:lstStyle>
            <a:p>
              <a:r>
                <a:t>Si no asisten las partes, el Juez no estará obligado a leerla</a:t>
              </a:r>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p:tmAbs val="0"/>
                                  </p:iterate>
                                  <p:childTnLst>
                                    <p:set>
                                      <p:cBhvr>
                                        <p:cTn id="6" fill="hold"/>
                                        <p:tgtEl>
                                          <p:spTgt spid="803"/>
                                        </p:tgtEl>
                                        <p:attrNameLst>
                                          <p:attrName>style.visibility</p:attrName>
                                        </p:attrNameLst>
                                      </p:cBhvr>
                                      <p:to>
                                        <p:strVal val="visible"/>
                                      </p:to>
                                    </p:set>
                                    <p:animEffect transition="in" filter="box(in)">
                                      <p:cBhvr>
                                        <p:cTn id="7" dur="2000"/>
                                        <p:tgtEl>
                                          <p:spTgt spid="80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804"/>
                                        </p:tgtEl>
                                        <p:attrNameLst>
                                          <p:attrName>style.visibility</p:attrName>
                                        </p:attrNameLst>
                                      </p:cBhvr>
                                      <p:to>
                                        <p:strVal val="visible"/>
                                      </p:to>
                                    </p:set>
                                    <p:animEffect transition="in" filter="dissolve">
                                      <p:cBhvr>
                                        <p:cTn id="12" dur="500"/>
                                        <p:tgtEl>
                                          <p:spTgt spid="80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807"/>
                                        </p:tgtEl>
                                        <p:attrNameLst>
                                          <p:attrName>style.visibility</p:attrName>
                                        </p:attrNameLst>
                                      </p:cBhvr>
                                      <p:to>
                                        <p:strVal val="visible"/>
                                      </p:to>
                                    </p:set>
                                    <p:animEffect transition="in" filter="dissolve">
                                      <p:cBhvr>
                                        <p:cTn id="17" dur="500"/>
                                        <p:tgtEl>
                                          <p:spTgt spid="80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812"/>
                                        </p:tgtEl>
                                        <p:attrNameLst>
                                          <p:attrName>style.visibility</p:attrName>
                                        </p:attrNameLst>
                                      </p:cBhvr>
                                      <p:to>
                                        <p:strVal val="visible"/>
                                      </p:to>
                                    </p:set>
                                    <p:animEffect transition="in" filter="dissolve">
                                      <p:cBhvr>
                                        <p:cTn id="22" dur="500"/>
                                        <p:tgtEl>
                                          <p:spTgt spid="8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819"/>
                                        </p:tgtEl>
                                        <p:attrNameLst>
                                          <p:attrName>style.visibility</p:attrName>
                                        </p:attrNameLst>
                                      </p:cBhvr>
                                      <p:to>
                                        <p:strVal val="visible"/>
                                      </p:to>
                                    </p:set>
                                    <p:animEffect transition="in" filter="dissolve">
                                      <p:cBhvr>
                                        <p:cTn id="27" dur="500"/>
                                        <p:tgtEl>
                                          <p:spTgt spid="81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815"/>
                                        </p:tgtEl>
                                        <p:attrNameLst>
                                          <p:attrName>style.visibility</p:attrName>
                                        </p:attrNameLst>
                                      </p:cBhvr>
                                      <p:to>
                                        <p:strVal val="visible"/>
                                      </p:to>
                                    </p:set>
                                    <p:animEffect transition="in" filter="dissolve">
                                      <p:cBhvr>
                                        <p:cTn id="32" dur="500"/>
                                        <p:tgtEl>
                                          <p:spTgt spid="81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820"/>
                                        </p:tgtEl>
                                        <p:attrNameLst>
                                          <p:attrName>style.visibility</p:attrName>
                                        </p:attrNameLst>
                                      </p:cBhvr>
                                      <p:to>
                                        <p:strVal val="visible"/>
                                      </p:to>
                                    </p:set>
                                    <p:animEffect transition="in" filter="dissolve">
                                      <p:cBhvr>
                                        <p:cTn id="37" dur="500"/>
                                        <p:tgtEl>
                                          <p:spTgt spid="82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fill="hold" grpId="0" nodeType="clickEffect">
                                  <p:stCondLst>
                                    <p:cond delay="0"/>
                                  </p:stCondLst>
                                  <p:iterate>
                                    <p:tmAbs val="0"/>
                                  </p:iterate>
                                  <p:childTnLst>
                                    <p:set>
                                      <p:cBhvr>
                                        <p:cTn id="41" fill="hold"/>
                                        <p:tgtEl>
                                          <p:spTgt spid="818"/>
                                        </p:tgtEl>
                                        <p:attrNameLst>
                                          <p:attrName>style.visibility</p:attrName>
                                        </p:attrNameLst>
                                      </p:cBhvr>
                                      <p:to>
                                        <p:strVal val="visible"/>
                                      </p:to>
                                    </p:set>
                                    <p:animEffect transition="in" filter="dissolve">
                                      <p:cBhvr>
                                        <p:cTn id="42" dur="500"/>
                                        <p:tgtEl>
                                          <p:spTgt spid="81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fill="hold" grpId="0" nodeType="clickEffect">
                                  <p:stCondLst>
                                    <p:cond delay="0"/>
                                  </p:stCondLst>
                                  <p:iterate>
                                    <p:tmAbs val="0"/>
                                  </p:iterate>
                                  <p:childTnLst>
                                    <p:set>
                                      <p:cBhvr>
                                        <p:cTn id="46" fill="hold"/>
                                        <p:tgtEl>
                                          <p:spTgt spid="821"/>
                                        </p:tgtEl>
                                        <p:attrNameLst>
                                          <p:attrName>style.visibility</p:attrName>
                                        </p:attrNameLst>
                                      </p:cBhvr>
                                      <p:to>
                                        <p:strVal val="visible"/>
                                      </p:to>
                                    </p:set>
                                    <p:animEffect transition="in" filter="dissolve">
                                      <p:cBhvr>
                                        <p:cTn id="47" dur="500"/>
                                        <p:tgtEl>
                                          <p:spTgt spid="82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fill="hold" grpId="0" nodeType="clickEffect">
                                  <p:stCondLst>
                                    <p:cond delay="0"/>
                                  </p:stCondLst>
                                  <p:iterate>
                                    <p:tmAbs val="0"/>
                                  </p:iterate>
                                  <p:childTnLst>
                                    <p:set>
                                      <p:cBhvr>
                                        <p:cTn id="51" fill="hold"/>
                                        <p:tgtEl>
                                          <p:spTgt spid="824"/>
                                        </p:tgtEl>
                                        <p:attrNameLst>
                                          <p:attrName>style.visibility</p:attrName>
                                        </p:attrNameLst>
                                      </p:cBhvr>
                                      <p:to>
                                        <p:strVal val="visible"/>
                                      </p:to>
                                    </p:set>
                                    <p:animEffect transition="in" filter="dissolve">
                                      <p:cBhvr>
                                        <p:cTn id="52" dur="500"/>
                                        <p:tgtEl>
                                          <p:spTgt spid="824"/>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fill="hold" grpId="0" nodeType="clickEffect">
                                  <p:stCondLst>
                                    <p:cond delay="0"/>
                                  </p:stCondLst>
                                  <p:iterate>
                                    <p:tmAbs val="0"/>
                                  </p:iterate>
                                  <p:childTnLst>
                                    <p:set>
                                      <p:cBhvr>
                                        <p:cTn id="56" fill="hold"/>
                                        <p:tgtEl>
                                          <p:spTgt spid="825"/>
                                        </p:tgtEl>
                                        <p:attrNameLst>
                                          <p:attrName>style.visibility</p:attrName>
                                        </p:attrNameLst>
                                      </p:cBhvr>
                                      <p:to>
                                        <p:strVal val="visible"/>
                                      </p:to>
                                    </p:set>
                                    <p:animEffect transition="in" filter="dissolve">
                                      <p:cBhvr>
                                        <p:cTn id="57" dur="500"/>
                                        <p:tgtEl>
                                          <p:spTgt spid="825"/>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fill="hold" grpId="0" nodeType="clickEffect">
                                  <p:stCondLst>
                                    <p:cond delay="0"/>
                                  </p:stCondLst>
                                  <p:iterate>
                                    <p:tmAbs val="0"/>
                                  </p:iterate>
                                  <p:childTnLst>
                                    <p:set>
                                      <p:cBhvr>
                                        <p:cTn id="61" fill="hold"/>
                                        <p:tgtEl>
                                          <p:spTgt spid="828"/>
                                        </p:tgtEl>
                                        <p:attrNameLst>
                                          <p:attrName>style.visibility</p:attrName>
                                        </p:attrNameLst>
                                      </p:cBhvr>
                                      <p:to>
                                        <p:strVal val="visible"/>
                                      </p:to>
                                    </p:set>
                                    <p:animEffect transition="in" filter="dissolve">
                                      <p:cBhvr>
                                        <p:cTn id="62" dur="500"/>
                                        <p:tgtEl>
                                          <p:spTgt spid="82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fill="hold" grpId="0" nodeType="clickEffect">
                                  <p:stCondLst>
                                    <p:cond delay="0"/>
                                  </p:stCondLst>
                                  <p:iterate>
                                    <p:tmAbs val="0"/>
                                  </p:iterate>
                                  <p:childTnLst>
                                    <p:set>
                                      <p:cBhvr>
                                        <p:cTn id="66" fill="hold"/>
                                        <p:tgtEl>
                                          <p:spTgt spid="808"/>
                                        </p:tgtEl>
                                        <p:attrNameLst>
                                          <p:attrName>style.visibility</p:attrName>
                                        </p:attrNameLst>
                                      </p:cBhvr>
                                      <p:to>
                                        <p:strVal val="visible"/>
                                      </p:to>
                                    </p:set>
                                    <p:animEffect transition="in" filter="dissolve">
                                      <p:cBhvr>
                                        <p:cTn id="67" dur="500"/>
                                        <p:tgtEl>
                                          <p:spTgt spid="808"/>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fill="hold" grpId="0" nodeType="clickEffect">
                                  <p:stCondLst>
                                    <p:cond delay="0"/>
                                  </p:stCondLst>
                                  <p:iterate>
                                    <p:tmAbs val="0"/>
                                  </p:iterate>
                                  <p:childTnLst>
                                    <p:set>
                                      <p:cBhvr>
                                        <p:cTn id="71" fill="hold"/>
                                        <p:tgtEl>
                                          <p:spTgt spid="811"/>
                                        </p:tgtEl>
                                        <p:attrNameLst>
                                          <p:attrName>style.visibility</p:attrName>
                                        </p:attrNameLst>
                                      </p:cBhvr>
                                      <p:to>
                                        <p:strVal val="visible"/>
                                      </p:to>
                                    </p:set>
                                    <p:animEffect transition="in" filter="dissolve">
                                      <p:cBhvr>
                                        <p:cTn id="72" dur="500"/>
                                        <p:tgtEl>
                                          <p:spTgt spid="811"/>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fill="hold" grpId="0" nodeType="clickEffect">
                                  <p:stCondLst>
                                    <p:cond delay="0"/>
                                  </p:stCondLst>
                                  <p:iterate>
                                    <p:tmAbs val="0"/>
                                  </p:iterate>
                                  <p:childTnLst>
                                    <p:set>
                                      <p:cBhvr>
                                        <p:cTn id="76" fill="hold"/>
                                        <p:tgtEl>
                                          <p:spTgt spid="841"/>
                                        </p:tgtEl>
                                        <p:attrNameLst>
                                          <p:attrName>style.visibility</p:attrName>
                                        </p:attrNameLst>
                                      </p:cBhvr>
                                      <p:to>
                                        <p:strVal val="visible"/>
                                      </p:to>
                                    </p:set>
                                    <p:animEffect transition="in" filter="dissolve">
                                      <p:cBhvr>
                                        <p:cTn id="77" dur="500"/>
                                        <p:tgtEl>
                                          <p:spTgt spid="841"/>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fill="hold" grpId="0" nodeType="clickEffect">
                                  <p:stCondLst>
                                    <p:cond delay="0"/>
                                  </p:stCondLst>
                                  <p:iterate>
                                    <p:tmAbs val="0"/>
                                  </p:iterate>
                                  <p:childTnLst>
                                    <p:set>
                                      <p:cBhvr>
                                        <p:cTn id="81" fill="hold"/>
                                        <p:tgtEl>
                                          <p:spTgt spid="831"/>
                                        </p:tgtEl>
                                        <p:attrNameLst>
                                          <p:attrName>style.visibility</p:attrName>
                                        </p:attrNameLst>
                                      </p:cBhvr>
                                      <p:to>
                                        <p:strVal val="visible"/>
                                      </p:to>
                                    </p:set>
                                    <p:animEffect transition="in" filter="dissolve">
                                      <p:cBhvr>
                                        <p:cTn id="82" dur="500"/>
                                        <p:tgtEl>
                                          <p:spTgt spid="831"/>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fill="hold" grpId="0" nodeType="clickEffect">
                                  <p:stCondLst>
                                    <p:cond delay="0"/>
                                  </p:stCondLst>
                                  <p:iterate>
                                    <p:tmAbs val="0"/>
                                  </p:iterate>
                                  <p:childTnLst>
                                    <p:set>
                                      <p:cBhvr>
                                        <p:cTn id="86" fill="hold"/>
                                        <p:tgtEl>
                                          <p:spTgt spid="842"/>
                                        </p:tgtEl>
                                        <p:attrNameLst>
                                          <p:attrName>style.visibility</p:attrName>
                                        </p:attrNameLst>
                                      </p:cBhvr>
                                      <p:to>
                                        <p:strVal val="visible"/>
                                      </p:to>
                                    </p:set>
                                    <p:animEffect transition="in" filter="dissolve">
                                      <p:cBhvr>
                                        <p:cTn id="87" dur="500"/>
                                        <p:tgtEl>
                                          <p:spTgt spid="842"/>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fill="hold" grpId="0" nodeType="clickEffect">
                                  <p:stCondLst>
                                    <p:cond delay="0"/>
                                  </p:stCondLst>
                                  <p:iterate>
                                    <p:tmAbs val="0"/>
                                  </p:iterate>
                                  <p:childTnLst>
                                    <p:set>
                                      <p:cBhvr>
                                        <p:cTn id="91" fill="hold"/>
                                        <p:tgtEl>
                                          <p:spTgt spid="834"/>
                                        </p:tgtEl>
                                        <p:attrNameLst>
                                          <p:attrName>style.visibility</p:attrName>
                                        </p:attrNameLst>
                                      </p:cBhvr>
                                      <p:to>
                                        <p:strVal val="visible"/>
                                      </p:to>
                                    </p:set>
                                    <p:animEffect transition="in" filter="dissolve">
                                      <p:cBhvr>
                                        <p:cTn id="92" dur="500"/>
                                        <p:tgtEl>
                                          <p:spTgt spid="834"/>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fill="hold" grpId="0" nodeType="clickEffect">
                                  <p:stCondLst>
                                    <p:cond delay="0"/>
                                  </p:stCondLst>
                                  <p:iterate>
                                    <p:tmAbs val="0"/>
                                  </p:iterate>
                                  <p:childTnLst>
                                    <p:set>
                                      <p:cBhvr>
                                        <p:cTn id="96" fill="hold"/>
                                        <p:tgtEl>
                                          <p:spTgt spid="843"/>
                                        </p:tgtEl>
                                        <p:attrNameLst>
                                          <p:attrName>style.visibility</p:attrName>
                                        </p:attrNameLst>
                                      </p:cBhvr>
                                      <p:to>
                                        <p:strVal val="visible"/>
                                      </p:to>
                                    </p:set>
                                    <p:animEffect transition="in" filter="dissolve">
                                      <p:cBhvr>
                                        <p:cTn id="97" dur="500"/>
                                        <p:tgtEl>
                                          <p:spTgt spid="843"/>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fill="hold" grpId="0" nodeType="clickEffect">
                                  <p:stCondLst>
                                    <p:cond delay="0"/>
                                  </p:stCondLst>
                                  <p:iterate>
                                    <p:tmAbs val="0"/>
                                  </p:iterate>
                                  <p:childTnLst>
                                    <p:set>
                                      <p:cBhvr>
                                        <p:cTn id="101" fill="hold"/>
                                        <p:tgtEl>
                                          <p:spTgt spid="837"/>
                                        </p:tgtEl>
                                        <p:attrNameLst>
                                          <p:attrName>style.visibility</p:attrName>
                                        </p:attrNameLst>
                                      </p:cBhvr>
                                      <p:to>
                                        <p:strVal val="visible"/>
                                      </p:to>
                                    </p:set>
                                    <p:animEffect transition="in" filter="dissolve">
                                      <p:cBhvr>
                                        <p:cTn id="102" dur="500"/>
                                        <p:tgtEl>
                                          <p:spTgt spid="837"/>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fill="hold" grpId="0" nodeType="clickEffect">
                                  <p:stCondLst>
                                    <p:cond delay="0"/>
                                  </p:stCondLst>
                                  <p:iterate>
                                    <p:tmAbs val="0"/>
                                  </p:iterate>
                                  <p:childTnLst>
                                    <p:set>
                                      <p:cBhvr>
                                        <p:cTn id="106" fill="hold"/>
                                        <p:tgtEl>
                                          <p:spTgt spid="844"/>
                                        </p:tgtEl>
                                        <p:attrNameLst>
                                          <p:attrName>style.visibility</p:attrName>
                                        </p:attrNameLst>
                                      </p:cBhvr>
                                      <p:to>
                                        <p:strVal val="visible"/>
                                      </p:to>
                                    </p:set>
                                    <p:animEffect transition="in" filter="dissolve">
                                      <p:cBhvr>
                                        <p:cTn id="107" dur="500"/>
                                        <p:tgtEl>
                                          <p:spTgt spid="844"/>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fill="hold" grpId="0" nodeType="clickEffect">
                                  <p:stCondLst>
                                    <p:cond delay="0"/>
                                  </p:stCondLst>
                                  <p:iterate>
                                    <p:tmAbs val="0"/>
                                  </p:iterate>
                                  <p:childTnLst>
                                    <p:set>
                                      <p:cBhvr>
                                        <p:cTn id="111" fill="hold"/>
                                        <p:tgtEl>
                                          <p:spTgt spid="840"/>
                                        </p:tgtEl>
                                        <p:attrNameLst>
                                          <p:attrName>style.visibility</p:attrName>
                                        </p:attrNameLst>
                                      </p:cBhvr>
                                      <p:to>
                                        <p:strVal val="visible"/>
                                      </p:to>
                                    </p:set>
                                    <p:animEffect transition="in" filter="dissolve">
                                      <p:cBhvr>
                                        <p:cTn id="112" dur="500"/>
                                        <p:tgtEl>
                                          <p:spTgt spid="840"/>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fill="hold" grpId="0" nodeType="clickEffect">
                                  <p:stCondLst>
                                    <p:cond delay="0"/>
                                  </p:stCondLst>
                                  <p:iterate>
                                    <p:tmAbs val="0"/>
                                  </p:iterate>
                                  <p:childTnLst>
                                    <p:set>
                                      <p:cBhvr>
                                        <p:cTn id="116" fill="hold"/>
                                        <p:tgtEl>
                                          <p:spTgt spid="851"/>
                                        </p:tgtEl>
                                        <p:attrNameLst>
                                          <p:attrName>style.visibility</p:attrName>
                                        </p:attrNameLst>
                                      </p:cBhvr>
                                      <p:to>
                                        <p:strVal val="visible"/>
                                      </p:to>
                                    </p:set>
                                    <p:animEffect transition="in" filter="dissolve">
                                      <p:cBhvr>
                                        <p:cTn id="117" dur="500"/>
                                        <p:tgtEl>
                                          <p:spTgt spid="851"/>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fill="hold" grpId="0" nodeType="clickEffect">
                                  <p:stCondLst>
                                    <p:cond delay="0"/>
                                  </p:stCondLst>
                                  <p:iterate>
                                    <p:tmAbs val="0"/>
                                  </p:iterate>
                                  <p:childTnLst>
                                    <p:set>
                                      <p:cBhvr>
                                        <p:cTn id="121" fill="hold"/>
                                        <p:tgtEl>
                                          <p:spTgt spid="847"/>
                                        </p:tgtEl>
                                        <p:attrNameLst>
                                          <p:attrName>style.visibility</p:attrName>
                                        </p:attrNameLst>
                                      </p:cBhvr>
                                      <p:to>
                                        <p:strVal val="visible"/>
                                      </p:to>
                                    </p:set>
                                    <p:animEffect transition="in" filter="dissolve">
                                      <p:cBhvr>
                                        <p:cTn id="122" dur="500"/>
                                        <p:tgtEl>
                                          <p:spTgt spid="847"/>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fill="hold" grpId="0" nodeType="clickEffect">
                                  <p:stCondLst>
                                    <p:cond delay="0"/>
                                  </p:stCondLst>
                                  <p:iterate>
                                    <p:tmAbs val="0"/>
                                  </p:iterate>
                                  <p:childTnLst>
                                    <p:set>
                                      <p:cBhvr>
                                        <p:cTn id="126" fill="hold"/>
                                        <p:tgtEl>
                                          <p:spTgt spid="852"/>
                                        </p:tgtEl>
                                        <p:attrNameLst>
                                          <p:attrName>style.visibility</p:attrName>
                                        </p:attrNameLst>
                                      </p:cBhvr>
                                      <p:to>
                                        <p:strVal val="visible"/>
                                      </p:to>
                                    </p:set>
                                    <p:animEffect transition="in" filter="dissolve">
                                      <p:cBhvr>
                                        <p:cTn id="127" dur="500"/>
                                        <p:tgtEl>
                                          <p:spTgt spid="852"/>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fill="hold" grpId="0" nodeType="clickEffect">
                                  <p:stCondLst>
                                    <p:cond delay="0"/>
                                  </p:stCondLst>
                                  <p:iterate>
                                    <p:tmAbs val="0"/>
                                  </p:iterate>
                                  <p:childTnLst>
                                    <p:set>
                                      <p:cBhvr>
                                        <p:cTn id="131" fill="hold"/>
                                        <p:tgtEl>
                                          <p:spTgt spid="850"/>
                                        </p:tgtEl>
                                        <p:attrNameLst>
                                          <p:attrName>style.visibility</p:attrName>
                                        </p:attrNameLst>
                                      </p:cBhvr>
                                      <p:to>
                                        <p:strVal val="visible"/>
                                      </p:to>
                                    </p:set>
                                    <p:animEffect transition="in" filter="dissolve">
                                      <p:cBhvr>
                                        <p:cTn id="132" dur="500"/>
                                        <p:tgtEl>
                                          <p:spTgt spid="850"/>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fill="hold" grpId="0" nodeType="clickEffect">
                                  <p:stCondLst>
                                    <p:cond delay="0"/>
                                  </p:stCondLst>
                                  <p:iterate>
                                    <p:tmAbs val="0"/>
                                  </p:iterate>
                                  <p:childTnLst>
                                    <p:set>
                                      <p:cBhvr>
                                        <p:cTn id="136" fill="hold"/>
                                        <p:tgtEl>
                                          <p:spTgt spid="853"/>
                                        </p:tgtEl>
                                        <p:attrNameLst>
                                          <p:attrName>style.visibility</p:attrName>
                                        </p:attrNameLst>
                                      </p:cBhvr>
                                      <p:to>
                                        <p:strVal val="visible"/>
                                      </p:to>
                                    </p:set>
                                    <p:animEffect transition="in" filter="dissolve">
                                      <p:cBhvr>
                                        <p:cTn id="137" dur="500"/>
                                        <p:tgtEl>
                                          <p:spTgt spid="853"/>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fill="hold" grpId="0" nodeType="clickEffect">
                                  <p:stCondLst>
                                    <p:cond delay="0"/>
                                  </p:stCondLst>
                                  <p:iterate>
                                    <p:tmAbs val="0"/>
                                  </p:iterate>
                                  <p:childTnLst>
                                    <p:set>
                                      <p:cBhvr>
                                        <p:cTn id="141" fill="hold"/>
                                        <p:tgtEl>
                                          <p:spTgt spid="856"/>
                                        </p:tgtEl>
                                        <p:attrNameLst>
                                          <p:attrName>style.visibility</p:attrName>
                                        </p:attrNameLst>
                                      </p:cBhvr>
                                      <p:to>
                                        <p:strVal val="visible"/>
                                      </p:to>
                                    </p:set>
                                    <p:animEffect transition="in" filter="dissolve">
                                      <p:cBhvr>
                                        <p:cTn id="142" dur="500"/>
                                        <p:tgtEl>
                                          <p:spTgt spid="856"/>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fill="hold" grpId="0" nodeType="clickEffect">
                                  <p:stCondLst>
                                    <p:cond delay="0"/>
                                  </p:stCondLst>
                                  <p:iterate>
                                    <p:tmAbs val="0"/>
                                  </p:iterate>
                                  <p:childTnLst>
                                    <p:set>
                                      <p:cBhvr>
                                        <p:cTn id="146" fill="hold"/>
                                        <p:tgtEl>
                                          <p:spTgt spid="860"/>
                                        </p:tgtEl>
                                        <p:attrNameLst>
                                          <p:attrName>style.visibility</p:attrName>
                                        </p:attrNameLst>
                                      </p:cBhvr>
                                      <p:to>
                                        <p:strVal val="visible"/>
                                      </p:to>
                                    </p:set>
                                    <p:animEffect transition="in" filter="dissolve">
                                      <p:cBhvr>
                                        <p:cTn id="147" dur="500"/>
                                        <p:tgtEl>
                                          <p:spTgt spid="860"/>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fill="hold" grpId="0" nodeType="clickEffect">
                                  <p:stCondLst>
                                    <p:cond delay="0"/>
                                  </p:stCondLst>
                                  <p:iterate>
                                    <p:tmAbs val="0"/>
                                  </p:iterate>
                                  <p:childTnLst>
                                    <p:set>
                                      <p:cBhvr>
                                        <p:cTn id="151" fill="hold"/>
                                        <p:tgtEl>
                                          <p:spTgt spid="859"/>
                                        </p:tgtEl>
                                        <p:attrNameLst>
                                          <p:attrName>style.visibility</p:attrName>
                                        </p:attrNameLst>
                                      </p:cBhvr>
                                      <p:to>
                                        <p:strVal val="visible"/>
                                      </p:to>
                                    </p:set>
                                    <p:animEffect transition="in" filter="dissolve">
                                      <p:cBhvr>
                                        <p:cTn id="152" dur="500"/>
                                        <p:tgtEl>
                                          <p:spTgt spid="859"/>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fill="hold" grpId="0" nodeType="clickEffect">
                                  <p:stCondLst>
                                    <p:cond delay="0"/>
                                  </p:stCondLst>
                                  <p:iterate>
                                    <p:tmAbs val="0"/>
                                  </p:iterate>
                                  <p:childTnLst>
                                    <p:set>
                                      <p:cBhvr>
                                        <p:cTn id="156" fill="hold"/>
                                        <p:tgtEl>
                                          <p:spTgt spid="863"/>
                                        </p:tgtEl>
                                        <p:attrNameLst>
                                          <p:attrName>style.visibility</p:attrName>
                                        </p:attrNameLst>
                                      </p:cBhvr>
                                      <p:to>
                                        <p:strVal val="visible"/>
                                      </p:to>
                                    </p:set>
                                    <p:animEffect transition="in" filter="dissolve">
                                      <p:cBhvr>
                                        <p:cTn id="157" dur="500"/>
                                        <p:tgtEl>
                                          <p:spTgt spid="863"/>
                                        </p:tgtEl>
                                      </p:cBhvr>
                                    </p:animEffect>
                                  </p:childTnLst>
                                </p:cTn>
                              </p:par>
                            </p:childTnLst>
                          </p:cTn>
                        </p:par>
                      </p:childTnLst>
                    </p:cTn>
                  </p:par>
                  <p:par>
                    <p:cTn id="158" fill="hold">
                      <p:stCondLst>
                        <p:cond delay="indefinite"/>
                      </p:stCondLst>
                      <p:childTnLst>
                        <p:par>
                          <p:cTn id="159" fill="hold">
                            <p:stCondLst>
                              <p:cond delay="0"/>
                            </p:stCondLst>
                            <p:childTnLst>
                              <p:par>
                                <p:cTn id="160" presetID="9" presetClass="entr" fill="hold" grpId="0" nodeType="clickEffect">
                                  <p:stCondLst>
                                    <p:cond delay="0"/>
                                  </p:stCondLst>
                                  <p:iterate>
                                    <p:tmAbs val="0"/>
                                  </p:iterate>
                                  <p:childTnLst>
                                    <p:set>
                                      <p:cBhvr>
                                        <p:cTn id="161" fill="hold"/>
                                        <p:tgtEl>
                                          <p:spTgt spid="870"/>
                                        </p:tgtEl>
                                        <p:attrNameLst>
                                          <p:attrName>style.visibility</p:attrName>
                                        </p:attrNameLst>
                                      </p:cBhvr>
                                      <p:to>
                                        <p:strVal val="visible"/>
                                      </p:to>
                                    </p:set>
                                    <p:animEffect transition="in" filter="dissolve">
                                      <p:cBhvr>
                                        <p:cTn id="162" dur="500"/>
                                        <p:tgtEl>
                                          <p:spTgt spid="870"/>
                                        </p:tgtEl>
                                      </p:cBhvr>
                                    </p:animEffect>
                                  </p:childTnLst>
                                </p:cTn>
                              </p:par>
                            </p:childTnLst>
                          </p:cTn>
                        </p:par>
                      </p:childTnLst>
                    </p:cTn>
                  </p:par>
                  <p:par>
                    <p:cTn id="163" fill="hold">
                      <p:stCondLst>
                        <p:cond delay="indefinite"/>
                      </p:stCondLst>
                      <p:childTnLst>
                        <p:par>
                          <p:cTn id="164" fill="hold">
                            <p:stCondLst>
                              <p:cond delay="0"/>
                            </p:stCondLst>
                            <p:childTnLst>
                              <p:par>
                                <p:cTn id="165" presetID="9" presetClass="entr" fill="hold" grpId="0" nodeType="clickEffect">
                                  <p:stCondLst>
                                    <p:cond delay="0"/>
                                  </p:stCondLst>
                                  <p:iterate>
                                    <p:tmAbs val="0"/>
                                  </p:iterate>
                                  <p:childTnLst>
                                    <p:set>
                                      <p:cBhvr>
                                        <p:cTn id="166" fill="hold"/>
                                        <p:tgtEl>
                                          <p:spTgt spid="864"/>
                                        </p:tgtEl>
                                        <p:attrNameLst>
                                          <p:attrName>style.visibility</p:attrName>
                                        </p:attrNameLst>
                                      </p:cBhvr>
                                      <p:to>
                                        <p:strVal val="visible"/>
                                      </p:to>
                                    </p:set>
                                    <p:animEffect transition="in" filter="dissolve">
                                      <p:cBhvr>
                                        <p:cTn id="167" dur="500"/>
                                        <p:tgtEl>
                                          <p:spTgt spid="864"/>
                                        </p:tgtEl>
                                      </p:cBhvr>
                                    </p:animEffect>
                                  </p:childTnLst>
                                </p:cTn>
                              </p:par>
                            </p:childTnLst>
                          </p:cTn>
                        </p:par>
                      </p:childTnLst>
                    </p:cTn>
                  </p:par>
                  <p:par>
                    <p:cTn id="168" fill="hold">
                      <p:stCondLst>
                        <p:cond delay="indefinite"/>
                      </p:stCondLst>
                      <p:childTnLst>
                        <p:par>
                          <p:cTn id="169" fill="hold">
                            <p:stCondLst>
                              <p:cond delay="0"/>
                            </p:stCondLst>
                            <p:childTnLst>
                              <p:par>
                                <p:cTn id="170" presetID="9" presetClass="entr" fill="hold" grpId="0" nodeType="clickEffect">
                                  <p:stCondLst>
                                    <p:cond delay="0"/>
                                  </p:stCondLst>
                                  <p:iterate>
                                    <p:tmAbs val="0"/>
                                  </p:iterate>
                                  <p:childTnLst>
                                    <p:set>
                                      <p:cBhvr>
                                        <p:cTn id="171" fill="hold"/>
                                        <p:tgtEl>
                                          <p:spTgt spid="867"/>
                                        </p:tgtEl>
                                        <p:attrNameLst>
                                          <p:attrName>style.visibility</p:attrName>
                                        </p:attrNameLst>
                                      </p:cBhvr>
                                      <p:to>
                                        <p:strVal val="visible"/>
                                      </p:to>
                                    </p:set>
                                    <p:animEffect transition="in" filter="dissolve">
                                      <p:cBhvr>
                                        <p:cTn id="172" dur="500"/>
                                        <p:tgtEl>
                                          <p:spTgt spid="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3" grpId="0" animBg="1" advAuto="0"/>
      <p:bldP spid="804" grpId="0" animBg="1" advAuto="0"/>
      <p:bldP spid="807" grpId="0" animBg="1" advAuto="0"/>
      <p:bldP spid="808" grpId="0" animBg="1" advAuto="0"/>
      <p:bldP spid="811" grpId="0" animBg="1" advAuto="0"/>
      <p:bldP spid="812" grpId="0" animBg="1" advAuto="0"/>
      <p:bldP spid="815" grpId="0" animBg="1" advAuto="0"/>
      <p:bldP spid="818" grpId="0" animBg="1" advAuto="0"/>
      <p:bldP spid="819" grpId="0" animBg="1" advAuto="0"/>
      <p:bldP spid="820" grpId="0" animBg="1" advAuto="0"/>
      <p:bldP spid="821" grpId="0" animBg="1" advAuto="0"/>
      <p:bldP spid="824" grpId="0" animBg="1" advAuto="0"/>
      <p:bldP spid="825" grpId="0" animBg="1" advAuto="0"/>
      <p:bldP spid="828" grpId="0" animBg="1" advAuto="0"/>
      <p:bldP spid="831" grpId="0" animBg="1" advAuto="0"/>
      <p:bldP spid="834" grpId="0" animBg="1" advAuto="0"/>
      <p:bldP spid="837" grpId="0" animBg="1" advAuto="0"/>
      <p:bldP spid="840" grpId="0" animBg="1" advAuto="0"/>
      <p:bldP spid="841" grpId="0" animBg="1" advAuto="0"/>
      <p:bldP spid="842" grpId="0" animBg="1" advAuto="0"/>
      <p:bldP spid="843" grpId="0" animBg="1" advAuto="0"/>
      <p:bldP spid="844" grpId="0" animBg="1" advAuto="0"/>
      <p:bldP spid="847" grpId="0" animBg="1" advAuto="0"/>
      <p:bldP spid="850" grpId="0" animBg="1" advAuto="0"/>
      <p:bldP spid="851" grpId="0" animBg="1" advAuto="0"/>
      <p:bldP spid="852" grpId="0" animBg="1" advAuto="0"/>
      <p:bldP spid="853" grpId="0" animBg="1" advAuto="0"/>
      <p:bldP spid="856" grpId="0" animBg="1" advAuto="0"/>
      <p:bldP spid="859" grpId="0" animBg="1" advAuto="0"/>
      <p:bldP spid="860" grpId="0" animBg="1" advAuto="0"/>
      <p:bldP spid="863" grpId="0" animBg="1" advAuto="0"/>
      <p:bldP spid="864" grpId="0" animBg="1" advAuto="0"/>
      <p:bldP spid="867" grpId="0" animBg="1" advAuto="0"/>
      <p:bldP spid="870" grpId="0" animBg="1" advAuto="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 name="6 CuadroTexto"/>
          <p:cNvSpPr txBox="1"/>
          <p:nvPr/>
        </p:nvSpPr>
        <p:spPr>
          <a:xfrm>
            <a:off x="323528" y="2445275"/>
            <a:ext cx="6480720" cy="199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Las pruebas en el Juicio Oral Mercantil</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 name="4 CuadroTexto"/>
          <p:cNvSpPr txBox="1"/>
          <p:nvPr/>
        </p:nvSpPr>
        <p:spPr>
          <a:xfrm>
            <a:off x="178904" y="332655"/>
            <a:ext cx="6624736" cy="354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800">
                <a:solidFill>
                  <a:srgbClr val="FFFFFF"/>
                </a:solidFill>
              </a:defRPr>
            </a:pPr>
            <a:r>
              <a:t>El Código de Comercio en el apartado de juicio oral reconoce como medios de prueba los siguientes:</a:t>
            </a:r>
          </a:p>
          <a:p>
            <a:pPr algn="just">
              <a:lnSpc>
                <a:spcPct val="150000"/>
              </a:lnSpc>
              <a:defRPr sz="2800">
                <a:solidFill>
                  <a:srgbClr val="FFFFFF"/>
                </a:solidFill>
              </a:defRPr>
            </a:pPr>
            <a:endParaRPr/>
          </a:p>
          <a:p>
            <a:pPr algn="just">
              <a:lnSpc>
                <a:spcPct val="150000"/>
              </a:lnSpc>
              <a:defRPr sz="2800">
                <a:solidFill>
                  <a:srgbClr val="FFFFFF"/>
                </a:solidFill>
              </a:defRPr>
            </a:pPr>
            <a:endParaRPr/>
          </a:p>
        </p:txBody>
      </p:sp>
      <p:grpSp>
        <p:nvGrpSpPr>
          <p:cNvPr id="887" name="2 Diagrama"/>
          <p:cNvGrpSpPr/>
          <p:nvPr/>
        </p:nvGrpSpPr>
        <p:grpSpPr>
          <a:xfrm>
            <a:off x="539552" y="2205990"/>
            <a:ext cx="6096001" cy="3773716"/>
            <a:chOff x="0" y="0"/>
            <a:chExt cx="6096000" cy="3773714"/>
          </a:xfrm>
        </p:grpSpPr>
        <p:grpSp>
          <p:nvGrpSpPr>
            <p:cNvPr id="877" name="Grupo"/>
            <p:cNvGrpSpPr/>
            <p:nvPr/>
          </p:nvGrpSpPr>
          <p:grpSpPr>
            <a:xfrm>
              <a:off x="0" y="0"/>
              <a:ext cx="2902858" cy="1741715"/>
              <a:chOff x="0" y="0"/>
              <a:chExt cx="2902857" cy="1741714"/>
            </a:xfrm>
          </p:grpSpPr>
          <p:sp>
            <p:nvSpPr>
              <p:cNvPr id="875" name="Rectángulo redondeado"/>
              <p:cNvSpPr/>
              <p:nvPr/>
            </p:nvSpPr>
            <p:spPr>
              <a:xfrm>
                <a:off x="0" y="0"/>
                <a:ext cx="2902858" cy="1741715"/>
              </a:xfrm>
              <a:prstGeom prst="roundRect">
                <a:avLst>
                  <a:gd name="adj" fmla="val 100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2742">
                    <a:solidFill>
                      <a:srgbClr val="FFFFFF"/>
                    </a:solidFill>
                  </a:defRPr>
                </a:pPr>
                <a:endParaRPr/>
              </a:p>
            </p:txBody>
          </p:sp>
          <p:sp>
            <p:nvSpPr>
              <p:cNvPr id="876" name="Confesional"/>
              <p:cNvSpPr txBox="1"/>
              <p:nvPr/>
            </p:nvSpPr>
            <p:spPr>
              <a:xfrm>
                <a:off x="51041" y="621937"/>
                <a:ext cx="2800775"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742">
                    <a:solidFill>
                      <a:srgbClr val="FFFFFF"/>
                    </a:solidFill>
                  </a:defRPr>
                </a:lvl1pPr>
              </a:lstStyle>
              <a:p>
                <a:r>
                  <a:t>Confesional</a:t>
                </a:r>
              </a:p>
            </p:txBody>
          </p:sp>
        </p:grpSp>
        <p:grpSp>
          <p:nvGrpSpPr>
            <p:cNvPr id="880" name="Grupo"/>
            <p:cNvGrpSpPr/>
            <p:nvPr/>
          </p:nvGrpSpPr>
          <p:grpSpPr>
            <a:xfrm>
              <a:off x="3193142" y="0"/>
              <a:ext cx="2902858" cy="1741715"/>
              <a:chOff x="0" y="0"/>
              <a:chExt cx="2902857" cy="1741714"/>
            </a:xfrm>
          </p:grpSpPr>
          <p:sp>
            <p:nvSpPr>
              <p:cNvPr id="878" name="Rectángulo redondeado"/>
              <p:cNvSpPr/>
              <p:nvPr/>
            </p:nvSpPr>
            <p:spPr>
              <a:xfrm>
                <a:off x="0" y="0"/>
                <a:ext cx="2902858" cy="1741715"/>
              </a:xfrm>
              <a:prstGeom prst="roundRect">
                <a:avLst>
                  <a:gd name="adj" fmla="val 100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2742">
                    <a:solidFill>
                      <a:srgbClr val="FFFFFF"/>
                    </a:solidFill>
                  </a:defRPr>
                </a:pPr>
                <a:endParaRPr/>
              </a:p>
            </p:txBody>
          </p:sp>
          <p:sp>
            <p:nvSpPr>
              <p:cNvPr id="879" name="Testimonial"/>
              <p:cNvSpPr txBox="1"/>
              <p:nvPr/>
            </p:nvSpPr>
            <p:spPr>
              <a:xfrm>
                <a:off x="51041" y="621937"/>
                <a:ext cx="2800775"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742">
                    <a:solidFill>
                      <a:srgbClr val="FFFFFF"/>
                    </a:solidFill>
                  </a:defRPr>
                </a:lvl1pPr>
              </a:lstStyle>
              <a:p>
                <a:r>
                  <a:t>Testimonial</a:t>
                </a:r>
              </a:p>
            </p:txBody>
          </p:sp>
        </p:grpSp>
        <p:grpSp>
          <p:nvGrpSpPr>
            <p:cNvPr id="883" name="Grupo"/>
            <p:cNvGrpSpPr/>
            <p:nvPr/>
          </p:nvGrpSpPr>
          <p:grpSpPr>
            <a:xfrm>
              <a:off x="3193142" y="2032000"/>
              <a:ext cx="2902858" cy="1741715"/>
              <a:chOff x="0" y="0"/>
              <a:chExt cx="2902857" cy="1741714"/>
            </a:xfrm>
          </p:grpSpPr>
          <p:sp>
            <p:nvSpPr>
              <p:cNvPr id="881" name="Rectángulo redondeado"/>
              <p:cNvSpPr/>
              <p:nvPr/>
            </p:nvSpPr>
            <p:spPr>
              <a:xfrm>
                <a:off x="0" y="0"/>
                <a:ext cx="2902858" cy="1741715"/>
              </a:xfrm>
              <a:prstGeom prst="roundRect">
                <a:avLst>
                  <a:gd name="adj" fmla="val 100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2742">
                    <a:solidFill>
                      <a:srgbClr val="FFFFFF"/>
                    </a:solidFill>
                  </a:defRPr>
                </a:pPr>
                <a:endParaRPr/>
              </a:p>
            </p:txBody>
          </p:sp>
          <p:sp>
            <p:nvSpPr>
              <p:cNvPr id="882" name="Instrumental"/>
              <p:cNvSpPr txBox="1"/>
              <p:nvPr/>
            </p:nvSpPr>
            <p:spPr>
              <a:xfrm>
                <a:off x="51041" y="621937"/>
                <a:ext cx="2800775"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742">
                    <a:solidFill>
                      <a:srgbClr val="FFFFFF"/>
                    </a:solidFill>
                  </a:defRPr>
                </a:lvl1pPr>
              </a:lstStyle>
              <a:p>
                <a:r>
                  <a:t>Instrumental</a:t>
                </a:r>
              </a:p>
            </p:txBody>
          </p:sp>
        </p:grpSp>
        <p:grpSp>
          <p:nvGrpSpPr>
            <p:cNvPr id="886" name="Grupo"/>
            <p:cNvGrpSpPr/>
            <p:nvPr/>
          </p:nvGrpSpPr>
          <p:grpSpPr>
            <a:xfrm>
              <a:off x="0" y="2032000"/>
              <a:ext cx="2902858" cy="1741715"/>
              <a:chOff x="0" y="0"/>
              <a:chExt cx="2902857" cy="1741714"/>
            </a:xfrm>
          </p:grpSpPr>
          <p:sp>
            <p:nvSpPr>
              <p:cNvPr id="884" name="Rectángulo redondeado"/>
              <p:cNvSpPr/>
              <p:nvPr/>
            </p:nvSpPr>
            <p:spPr>
              <a:xfrm>
                <a:off x="0" y="0"/>
                <a:ext cx="2902858" cy="1741715"/>
              </a:xfrm>
              <a:prstGeom prst="roundRect">
                <a:avLst>
                  <a:gd name="adj" fmla="val 10000"/>
                </a:avLst>
              </a:prstGeom>
              <a:solidFill>
                <a:schemeClr val="accent1"/>
              </a:solidFill>
              <a:ln w="19050" cap="flat">
                <a:solidFill>
                  <a:srgbClr val="FFFFFF"/>
                </a:solidFill>
                <a:prstDash val="solid"/>
                <a:round/>
              </a:ln>
              <a:effectLst/>
            </p:spPr>
            <p:txBody>
              <a:bodyPr wrap="square" lIns="45719" tIns="45719" rIns="45719" bIns="45719" numCol="1" anchor="ctr">
                <a:noAutofit/>
              </a:bodyPr>
              <a:lstStyle/>
              <a:p>
                <a:pPr algn="ctr">
                  <a:defRPr sz="2742">
                    <a:solidFill>
                      <a:srgbClr val="FFFFFF"/>
                    </a:solidFill>
                  </a:defRPr>
                </a:pPr>
                <a:endParaRPr/>
              </a:p>
            </p:txBody>
          </p:sp>
          <p:sp>
            <p:nvSpPr>
              <p:cNvPr id="885" name="Pericial"/>
              <p:cNvSpPr txBox="1"/>
              <p:nvPr/>
            </p:nvSpPr>
            <p:spPr>
              <a:xfrm>
                <a:off x="51041" y="621937"/>
                <a:ext cx="2800775" cy="497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742">
                    <a:solidFill>
                      <a:srgbClr val="FFFFFF"/>
                    </a:solidFill>
                  </a:defRPr>
                </a:lvl1pPr>
              </a:lstStyle>
              <a:p>
                <a:r>
                  <a:t>Pericial</a:t>
                </a:r>
              </a:p>
            </p:txBody>
          </p:sp>
        </p:gr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 name="6 CuadroTexto"/>
          <p:cNvSpPr txBox="1"/>
          <p:nvPr/>
        </p:nvSpPr>
        <p:spPr>
          <a:xfrm>
            <a:off x="323528" y="300101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Confesional</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 name="4 CuadroTexto"/>
          <p:cNvSpPr txBox="1"/>
          <p:nvPr/>
        </p:nvSpPr>
        <p:spPr>
          <a:xfrm>
            <a:off x="178904" y="332656"/>
            <a:ext cx="6624736" cy="64604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3600" b="1">
                <a:solidFill>
                  <a:schemeClr val="accent2"/>
                </a:solidFill>
              </a:defRPr>
            </a:pPr>
            <a:endParaRPr/>
          </a:p>
          <a:p>
            <a:pPr algn="ctr">
              <a:lnSpc>
                <a:spcPct val="150000"/>
              </a:lnSpc>
              <a:defRPr sz="3600" b="1">
                <a:solidFill>
                  <a:schemeClr val="accent2"/>
                </a:solidFill>
              </a:defRPr>
            </a:pPr>
            <a:endParaRPr/>
          </a:p>
          <a:p>
            <a:pPr algn="ctr">
              <a:lnSpc>
                <a:spcPct val="150000"/>
              </a:lnSpc>
              <a:defRPr sz="3200" b="1">
                <a:solidFill>
                  <a:schemeClr val="accent2"/>
                </a:solidFill>
              </a:defRPr>
            </a:pPr>
            <a:endParaRPr/>
          </a:p>
          <a:p>
            <a:pPr algn="just">
              <a:lnSpc>
                <a:spcPct val="150000"/>
              </a:lnSpc>
              <a:defRPr sz="2800">
                <a:solidFill>
                  <a:srgbClr val="FFFFFF"/>
                </a:solidFill>
              </a:defRPr>
            </a:pPr>
            <a:r>
              <a:t>El articulo 1390 </a:t>
            </a:r>
            <a:r>
              <a:rPr>
                <a:solidFill>
                  <a:srgbClr val="FFC000"/>
                </a:solidFill>
              </a:rPr>
              <a:t>bis 41 </a:t>
            </a:r>
            <a:r>
              <a:t>del</a:t>
            </a:r>
            <a:r>
              <a:rPr>
                <a:solidFill>
                  <a:srgbClr val="FFC000"/>
                </a:solidFill>
              </a:rPr>
              <a:t> </a:t>
            </a:r>
            <a:r>
              <a:t>Código de Comercio establece las reglas para su desahogo las cuales son las siguientes:</a:t>
            </a:r>
          </a:p>
          <a:p>
            <a:pPr algn="just">
              <a:lnSpc>
                <a:spcPct val="150000"/>
              </a:lnSpc>
              <a:defRPr sz="2800">
                <a:solidFill>
                  <a:srgbClr val="FFFFFF"/>
                </a:solidFill>
              </a:defRPr>
            </a:pPr>
            <a:endParaRPr/>
          </a:p>
          <a:p>
            <a:pPr algn="just">
              <a:lnSpc>
                <a:spcPct val="150000"/>
              </a:lnSpc>
              <a:defRPr sz="2800">
                <a:solidFill>
                  <a:srgbClr val="FFFFFF"/>
                </a:solidFill>
              </a:defRPr>
            </a:pPr>
            <a:endParaRPr/>
          </a:p>
          <a:p>
            <a:pPr algn="just">
              <a:lnSpc>
                <a:spcPct val="150000"/>
              </a:lnSpc>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 name="4 CuadroTexto"/>
          <p:cNvSpPr txBox="1"/>
          <p:nvPr/>
        </p:nvSpPr>
        <p:spPr>
          <a:xfrm>
            <a:off x="178904" y="260647"/>
            <a:ext cx="6624736" cy="8270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342900" indent="-342900" algn="just">
              <a:buSzPct val="100000"/>
              <a:buChar char="✓"/>
              <a:defRPr sz="2200">
                <a:solidFill>
                  <a:srgbClr val="FFFFFF"/>
                </a:solidFill>
              </a:defRPr>
            </a:pPr>
            <a:r>
              <a:t>El oferente de la prueba pide al Juez que su contraparte se presente a declarar sobre los interrogatorios que le formule en el acto de la audiencia</a:t>
            </a:r>
          </a:p>
          <a:p>
            <a:pPr algn="just">
              <a:defRPr sz="2200">
                <a:solidFill>
                  <a:srgbClr val="FFFFFF"/>
                </a:solidFill>
              </a:defRPr>
            </a:pPr>
            <a:r>
              <a:t> </a:t>
            </a:r>
          </a:p>
          <a:p>
            <a:pPr marL="342900" indent="-342900" algn="just">
              <a:buSzPct val="100000"/>
              <a:buChar char="✓"/>
              <a:defRPr sz="2200">
                <a:solidFill>
                  <a:srgbClr val="FFFFFF"/>
                </a:solidFill>
              </a:defRPr>
            </a:pPr>
            <a:r>
              <a:t>El interrogatorio se formulará libremente y en forma oral, pero tiene como única limitante que debe versar sobre hechos propios del declarante que sean objeto del debate</a:t>
            </a:r>
          </a:p>
          <a:p>
            <a:pPr marL="342900" indent="-342900" algn="just">
              <a:buSzPct val="100000"/>
              <a:buChar char="✓"/>
              <a:defRPr sz="2200">
                <a:solidFill>
                  <a:srgbClr val="FFFFFF"/>
                </a:solidFill>
              </a:defRPr>
            </a:pPr>
            <a:endParaRPr/>
          </a:p>
          <a:p>
            <a:pPr marL="342900" indent="-342900" algn="just">
              <a:buSzPct val="100000"/>
              <a:buChar char="✓"/>
              <a:defRPr sz="2200">
                <a:solidFill>
                  <a:srgbClr val="FFFFFF"/>
                </a:solidFill>
              </a:defRPr>
            </a:pPr>
            <a:r>
              <a:t>El juez calificará las preguntas que se formulen oralmente</a:t>
            </a:r>
          </a:p>
          <a:p>
            <a:pPr marL="342900" indent="-342900" algn="just">
              <a:buSzPct val="100000"/>
              <a:buChar char="✓"/>
              <a:defRPr sz="2200">
                <a:solidFill>
                  <a:srgbClr val="FFFFFF"/>
                </a:solidFill>
              </a:defRPr>
            </a:pPr>
            <a:endParaRPr/>
          </a:p>
          <a:p>
            <a:pPr marL="342900" indent="-342900" algn="just">
              <a:buSzPct val="100000"/>
              <a:buChar char="✓"/>
              <a:defRPr sz="2200">
                <a:solidFill>
                  <a:srgbClr val="FFFFFF"/>
                </a:solidFill>
              </a:defRPr>
            </a:pPr>
            <a:r>
              <a:t>Una vez calificadas de legales, el declarante dará respuesta a ellas</a:t>
            </a:r>
          </a:p>
          <a:p>
            <a:pPr marL="342900" indent="-342900" algn="just">
              <a:buSzPct val="100000"/>
              <a:buChar char="✓"/>
              <a:defRPr sz="2200">
                <a:solidFill>
                  <a:srgbClr val="FFFFFF"/>
                </a:solidFill>
              </a:defRPr>
            </a:pPr>
            <a:endParaRPr/>
          </a:p>
          <a:p>
            <a:pPr marL="342900" indent="-342900" algn="just">
              <a:buSzPct val="100000"/>
              <a:buChar char="✓"/>
              <a:defRPr sz="2200">
                <a:solidFill>
                  <a:srgbClr val="FFFFFF"/>
                </a:solidFill>
              </a:defRPr>
            </a:pPr>
            <a:r>
              <a:t>Previo apercibimiento, si la persona que debe declarar no asiste, o asistiendo se niega a contestar las preguntas, de oficio, se hará efectivo el apercibimiento y se tendrán por ciertos los hechos de la contraparte, salvo prueba en contrario.  </a:t>
            </a:r>
          </a:p>
          <a:p>
            <a:pPr algn="just">
              <a:lnSpc>
                <a:spcPct val="150000"/>
              </a:lnSpc>
              <a:defRPr sz="2800">
                <a:solidFill>
                  <a:srgbClr val="FFFFFF"/>
                </a:solidFill>
              </a:defRPr>
            </a:pPr>
            <a:endParaRPr/>
          </a:p>
          <a:p>
            <a:pPr algn="just">
              <a:lnSpc>
                <a:spcPct val="150000"/>
              </a:lnSpc>
              <a:defRPr sz="2800">
                <a:solidFill>
                  <a:srgbClr val="FFFFFF"/>
                </a:solidFill>
              </a:defRPr>
            </a:pPr>
            <a:endParaRPr/>
          </a:p>
          <a:p>
            <a:pPr algn="just">
              <a:lnSpc>
                <a:spcPct val="150000"/>
              </a:lnSpc>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3 Título"/>
          <p:cNvSpPr txBox="1">
            <a:spLocks noGrp="1"/>
          </p:cNvSpPr>
          <p:nvPr>
            <p:ph type="title"/>
          </p:nvPr>
        </p:nvSpPr>
        <p:spPr>
          <a:xfrm>
            <a:off x="381000" y="355847"/>
            <a:ext cx="8381259" cy="1054395"/>
          </a:xfrm>
          <a:prstGeom prst="rect">
            <a:avLst/>
          </a:prstGeom>
        </p:spPr>
        <p:txBody>
          <a:bodyPr/>
          <a:lstStyle/>
          <a:p>
            <a:r>
              <a:t>LÍMITES DE CUANTÍA</a:t>
            </a:r>
          </a:p>
        </p:txBody>
      </p:sp>
      <p:grpSp>
        <p:nvGrpSpPr>
          <p:cNvPr id="182" name="23 Pergamino vertical"/>
          <p:cNvGrpSpPr/>
          <p:nvPr/>
        </p:nvGrpSpPr>
        <p:grpSpPr>
          <a:xfrm>
            <a:off x="144209" y="3685863"/>
            <a:ext cx="1051460" cy="980441"/>
            <a:chOff x="0" y="101600"/>
            <a:chExt cx="1051458" cy="980439"/>
          </a:xfrm>
        </p:grpSpPr>
        <p:sp>
          <p:nvSpPr>
            <p:cNvPr id="178" name="Figura"/>
            <p:cNvSpPr/>
            <p:nvPr/>
          </p:nvSpPr>
          <p:spPr>
            <a:xfrm>
              <a:off x="0" y="132769"/>
              <a:ext cx="1051459" cy="864097"/>
            </a:xfrm>
            <a:custGeom>
              <a:avLst/>
              <a:gdLst/>
              <a:ahLst/>
              <a:cxnLst>
                <a:cxn ang="0">
                  <a:pos x="wd2" y="hd2"/>
                </a:cxn>
                <a:cxn ang="5400000">
                  <a:pos x="wd2" y="hd2"/>
                </a:cxn>
                <a:cxn ang="10800000">
                  <a:pos x="wd2" y="hd2"/>
                </a:cxn>
                <a:cxn ang="16200000">
                  <a:pos x="wd2" y="hd2"/>
                </a:cxn>
              </a:cxnLst>
              <a:rect l="0" t="0" r="r" b="b"/>
              <a:pathLst>
                <a:path w="21600" h="21600" extrusionOk="0">
                  <a:moveTo>
                    <a:pt x="1109" y="21600"/>
                  </a:moveTo>
                  <a:cubicBezTo>
                    <a:pt x="497" y="21600"/>
                    <a:pt x="0" y="20996"/>
                    <a:pt x="0" y="20250"/>
                  </a:cubicBezTo>
                  <a:cubicBezTo>
                    <a:pt x="0" y="19504"/>
                    <a:pt x="497" y="18900"/>
                    <a:pt x="1109" y="18900"/>
                  </a:cubicBezTo>
                  <a:lnTo>
                    <a:pt x="2219" y="18900"/>
                  </a:lnTo>
                  <a:lnTo>
                    <a:pt x="2219" y="1350"/>
                  </a:lnTo>
                  <a:cubicBezTo>
                    <a:pt x="2219" y="604"/>
                    <a:pt x="2716" y="0"/>
                    <a:pt x="3328" y="0"/>
                  </a:cubicBezTo>
                  <a:lnTo>
                    <a:pt x="20491" y="0"/>
                  </a:lnTo>
                  <a:cubicBezTo>
                    <a:pt x="21103" y="0"/>
                    <a:pt x="21600" y="604"/>
                    <a:pt x="21600" y="1350"/>
                  </a:cubicBezTo>
                  <a:cubicBezTo>
                    <a:pt x="21600" y="2096"/>
                    <a:pt x="21103" y="2700"/>
                    <a:pt x="20491" y="2700"/>
                  </a:cubicBezTo>
                  <a:lnTo>
                    <a:pt x="19381" y="2700"/>
                  </a:lnTo>
                  <a:lnTo>
                    <a:pt x="19381" y="20250"/>
                  </a:lnTo>
                  <a:cubicBezTo>
                    <a:pt x="19381" y="20996"/>
                    <a:pt x="18884" y="21600"/>
                    <a:pt x="18272" y="21600"/>
                  </a:cubicBezTo>
                  <a:close/>
                </a:path>
              </a:pathLst>
            </a:custGeom>
            <a:solidFill>
              <a:srgbClr val="FFFFFF"/>
            </a:solidFill>
            <a:ln w="12700" cap="flat">
              <a:noFill/>
              <a:miter lim="400000"/>
            </a:ln>
            <a:effectLst/>
          </p:spPr>
          <p:txBody>
            <a:bodyPr wrap="square" lIns="45719" tIns="45719" rIns="45719" bIns="45719" numCol="1" anchor="ctr">
              <a:noAutofit/>
            </a:bodyPr>
            <a:lstStyle/>
            <a:p>
              <a:pPr algn="ctr"/>
              <a:endParaRPr/>
            </a:p>
          </p:txBody>
        </p:sp>
        <p:sp>
          <p:nvSpPr>
            <p:cNvPr id="179" name="Figura"/>
            <p:cNvSpPr/>
            <p:nvPr/>
          </p:nvSpPr>
          <p:spPr>
            <a:xfrm>
              <a:off x="0" y="186775"/>
              <a:ext cx="216024" cy="81009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795"/>
                    <a:pt x="19182" y="1440"/>
                    <a:pt x="16200" y="1440"/>
                  </a:cubicBezTo>
                  <a:cubicBezTo>
                    <a:pt x="14709" y="1440"/>
                    <a:pt x="13500" y="1118"/>
                    <a:pt x="13500" y="720"/>
                  </a:cubicBezTo>
                  <a:cubicBezTo>
                    <a:pt x="13500" y="322"/>
                    <a:pt x="14709" y="0"/>
                    <a:pt x="16200" y="0"/>
                  </a:cubicBezTo>
                  <a:close/>
                  <a:moveTo>
                    <a:pt x="10800" y="20160"/>
                  </a:moveTo>
                  <a:cubicBezTo>
                    <a:pt x="10800" y="20955"/>
                    <a:pt x="8382" y="21600"/>
                    <a:pt x="5400" y="21600"/>
                  </a:cubicBezTo>
                  <a:cubicBezTo>
                    <a:pt x="2418" y="21600"/>
                    <a:pt x="0" y="20955"/>
                    <a:pt x="0" y="20160"/>
                  </a:cubicBezTo>
                  <a:cubicBezTo>
                    <a:pt x="0" y="19365"/>
                    <a:pt x="2418" y="18720"/>
                    <a:pt x="5400" y="18720"/>
                  </a:cubicBezTo>
                  <a:cubicBezTo>
                    <a:pt x="6891" y="18720"/>
                    <a:pt x="8100" y="19042"/>
                    <a:pt x="8100" y="19440"/>
                  </a:cubicBezTo>
                  <a:cubicBezTo>
                    <a:pt x="8100" y="19838"/>
                    <a:pt x="6891" y="20160"/>
                    <a:pt x="5400" y="2016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endParaRPr/>
            </a:p>
          </p:txBody>
        </p:sp>
        <p:sp>
          <p:nvSpPr>
            <p:cNvPr id="180" name="Figura"/>
            <p:cNvSpPr/>
            <p:nvPr/>
          </p:nvSpPr>
          <p:spPr>
            <a:xfrm>
              <a:off x="0" y="132769"/>
              <a:ext cx="1051459" cy="864097"/>
            </a:xfrm>
            <a:custGeom>
              <a:avLst/>
              <a:gdLst/>
              <a:ahLst/>
              <a:cxnLst>
                <a:cxn ang="0">
                  <a:pos x="wd2" y="hd2"/>
                </a:cxn>
                <a:cxn ang="5400000">
                  <a:pos x="wd2" y="hd2"/>
                </a:cxn>
                <a:cxn ang="10800000">
                  <a:pos x="wd2" y="hd2"/>
                </a:cxn>
                <a:cxn ang="16200000">
                  <a:pos x="wd2" y="hd2"/>
                </a:cxn>
              </a:cxnLst>
              <a:rect l="0" t="0" r="r" b="b"/>
              <a:pathLst>
                <a:path w="21600" h="21600" extrusionOk="0">
                  <a:moveTo>
                    <a:pt x="2219" y="18900"/>
                  </a:moveTo>
                  <a:lnTo>
                    <a:pt x="2219" y="1350"/>
                  </a:lnTo>
                  <a:cubicBezTo>
                    <a:pt x="2219" y="604"/>
                    <a:pt x="2716" y="0"/>
                    <a:pt x="3328" y="0"/>
                  </a:cubicBezTo>
                  <a:lnTo>
                    <a:pt x="20491" y="0"/>
                  </a:lnTo>
                  <a:cubicBezTo>
                    <a:pt x="21103" y="0"/>
                    <a:pt x="21600" y="604"/>
                    <a:pt x="21600" y="1350"/>
                  </a:cubicBezTo>
                  <a:cubicBezTo>
                    <a:pt x="21600" y="2096"/>
                    <a:pt x="21103" y="2700"/>
                    <a:pt x="20491" y="2700"/>
                  </a:cubicBezTo>
                  <a:lnTo>
                    <a:pt x="19381" y="2700"/>
                  </a:lnTo>
                  <a:lnTo>
                    <a:pt x="19381" y="20250"/>
                  </a:lnTo>
                  <a:cubicBezTo>
                    <a:pt x="19381" y="20996"/>
                    <a:pt x="18884" y="21600"/>
                    <a:pt x="18272" y="21600"/>
                  </a:cubicBezTo>
                  <a:lnTo>
                    <a:pt x="1109" y="21600"/>
                  </a:lnTo>
                  <a:cubicBezTo>
                    <a:pt x="497" y="21600"/>
                    <a:pt x="0" y="20996"/>
                    <a:pt x="0" y="20250"/>
                  </a:cubicBezTo>
                  <a:cubicBezTo>
                    <a:pt x="0" y="19504"/>
                    <a:pt x="497" y="18900"/>
                    <a:pt x="1109" y="18900"/>
                  </a:cubicBezTo>
                  <a:close/>
                  <a:moveTo>
                    <a:pt x="3328" y="0"/>
                  </a:moveTo>
                  <a:cubicBezTo>
                    <a:pt x="3941" y="0"/>
                    <a:pt x="4438" y="604"/>
                    <a:pt x="4438" y="1350"/>
                  </a:cubicBezTo>
                  <a:cubicBezTo>
                    <a:pt x="4438" y="2096"/>
                    <a:pt x="3941" y="2700"/>
                    <a:pt x="3328" y="2700"/>
                  </a:cubicBezTo>
                  <a:cubicBezTo>
                    <a:pt x="3022" y="2700"/>
                    <a:pt x="2774" y="2398"/>
                    <a:pt x="2774" y="2025"/>
                  </a:cubicBezTo>
                  <a:cubicBezTo>
                    <a:pt x="2774" y="1652"/>
                    <a:pt x="3022" y="1350"/>
                    <a:pt x="3328" y="1350"/>
                  </a:cubicBezTo>
                  <a:lnTo>
                    <a:pt x="4438" y="1350"/>
                  </a:lnTo>
                  <a:moveTo>
                    <a:pt x="19381" y="2700"/>
                  </a:moveTo>
                  <a:lnTo>
                    <a:pt x="3328" y="2700"/>
                  </a:lnTo>
                  <a:moveTo>
                    <a:pt x="1109" y="18900"/>
                  </a:moveTo>
                  <a:cubicBezTo>
                    <a:pt x="1416" y="18900"/>
                    <a:pt x="1664" y="19202"/>
                    <a:pt x="1664" y="19575"/>
                  </a:cubicBezTo>
                  <a:cubicBezTo>
                    <a:pt x="1664" y="19948"/>
                    <a:pt x="1416" y="20250"/>
                    <a:pt x="1109" y="20250"/>
                  </a:cubicBezTo>
                  <a:lnTo>
                    <a:pt x="2219" y="20250"/>
                  </a:lnTo>
                  <a:moveTo>
                    <a:pt x="1109" y="21600"/>
                  </a:moveTo>
                  <a:cubicBezTo>
                    <a:pt x="1722" y="21600"/>
                    <a:pt x="2219" y="20996"/>
                    <a:pt x="2219" y="20250"/>
                  </a:cubicBezTo>
                  <a:lnTo>
                    <a:pt x="2219" y="18900"/>
                  </a:lnTo>
                </a:path>
              </a:pathLst>
            </a:custGeom>
            <a:noFill/>
            <a:ln w="19050" cap="flat">
              <a:solidFill>
                <a:schemeClr val="accent1"/>
              </a:solidFill>
              <a:prstDash val="solid"/>
              <a:round/>
            </a:ln>
            <a:effectLst/>
          </p:spPr>
          <p:txBody>
            <a:bodyPr wrap="square" lIns="45719" tIns="45719" rIns="45719" bIns="45719" numCol="1" anchor="ctr">
              <a:noAutofit/>
            </a:bodyPr>
            <a:lstStyle/>
            <a:p>
              <a:pPr algn="ctr"/>
              <a:endParaRPr/>
            </a:p>
          </p:txBody>
        </p:sp>
        <p:sp>
          <p:nvSpPr>
            <p:cNvPr id="181" name="D.O.F.…"/>
            <p:cNvSpPr txBox="1"/>
            <p:nvPr/>
          </p:nvSpPr>
          <p:spPr>
            <a:xfrm>
              <a:off x="108012" y="101600"/>
              <a:ext cx="835434" cy="9804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b="1"/>
              </a:pPr>
              <a:endParaRPr/>
            </a:p>
            <a:p>
              <a:pPr algn="ctr">
                <a:defRPr b="1"/>
              </a:pPr>
              <a:r>
                <a:t>D.O.F.</a:t>
              </a:r>
            </a:p>
            <a:p>
              <a:pPr algn="ctr">
                <a:defRPr sz="1200"/>
              </a:pPr>
              <a:r>
                <a:t>28-mar-2018</a:t>
              </a:r>
            </a:p>
          </p:txBody>
        </p:sp>
      </p:grpSp>
      <p:grpSp>
        <p:nvGrpSpPr>
          <p:cNvPr id="185" name="24 Rectángulo redondeado"/>
          <p:cNvGrpSpPr/>
          <p:nvPr/>
        </p:nvGrpSpPr>
        <p:grpSpPr>
          <a:xfrm>
            <a:off x="809581" y="1714519"/>
            <a:ext cx="7488834" cy="548641"/>
            <a:chOff x="0" y="12700"/>
            <a:chExt cx="7488832" cy="548640"/>
          </a:xfrm>
        </p:grpSpPr>
        <p:sp>
          <p:nvSpPr>
            <p:cNvPr id="183" name="Rectángulo redondeado"/>
            <p:cNvSpPr/>
            <p:nvPr/>
          </p:nvSpPr>
          <p:spPr>
            <a:xfrm>
              <a:off x="0" y="70995"/>
              <a:ext cx="7488833" cy="432049"/>
            </a:xfrm>
            <a:prstGeom prst="roundRect">
              <a:avLst>
                <a:gd name="adj" fmla="val 16667"/>
              </a:avLst>
            </a:prstGeom>
            <a:solidFill>
              <a:srgbClr val="FFFFFF"/>
            </a:solidFill>
            <a:ln w="19050" cap="flat">
              <a:solidFill>
                <a:srgbClr val="00B0F0"/>
              </a:solidFill>
              <a:prstDash val="solid"/>
              <a:round/>
            </a:ln>
            <a:effectLst/>
          </p:spPr>
          <p:txBody>
            <a:bodyPr wrap="square" lIns="45719" tIns="45719" rIns="45719" bIns="45719" numCol="1" anchor="ctr">
              <a:noAutofit/>
            </a:bodyPr>
            <a:lstStyle/>
            <a:p>
              <a:pPr algn="ctr">
                <a:defRPr sz="1600"/>
              </a:pPr>
              <a:endParaRPr/>
            </a:p>
          </p:txBody>
        </p:sp>
        <p:sp>
          <p:nvSpPr>
            <p:cNvPr id="184" name="Artículo 1390 Bis.- Se tramitarán en este juicio todas las contiendas mercantiles…"/>
            <p:cNvSpPr txBox="1"/>
            <p:nvPr/>
          </p:nvSpPr>
          <p:spPr>
            <a:xfrm>
              <a:off x="21090" y="12700"/>
              <a:ext cx="7446652"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b="1"/>
              </a:pPr>
              <a:r>
                <a:t>Artículo 1390 Bis.- </a:t>
              </a:r>
              <a:r>
                <a:rPr b="0"/>
                <a:t>Se tramitarán en este juicio todas las contiendas mercantiles </a:t>
              </a:r>
            </a:p>
            <a:p>
              <a:pPr algn="ctr">
                <a:defRPr sz="1600" b="1"/>
              </a:pPr>
              <a:r>
                <a:t>sin limitación de cuantía</a:t>
              </a:r>
              <a:r>
                <a:rPr b="0"/>
                <a:t>.</a:t>
              </a:r>
            </a:p>
          </p:txBody>
        </p:sp>
      </p:grpSp>
      <p:grpSp>
        <p:nvGrpSpPr>
          <p:cNvPr id="188" name="27 Pentágono"/>
          <p:cNvGrpSpPr/>
          <p:nvPr/>
        </p:nvGrpSpPr>
        <p:grpSpPr>
          <a:xfrm>
            <a:off x="1148700" y="3974264"/>
            <a:ext cx="7239725" cy="421641"/>
            <a:chOff x="0" y="-25399"/>
            <a:chExt cx="7239723" cy="421640"/>
          </a:xfrm>
        </p:grpSpPr>
        <p:sp>
          <p:nvSpPr>
            <p:cNvPr id="186" name="Figura"/>
            <p:cNvSpPr/>
            <p:nvPr/>
          </p:nvSpPr>
          <p:spPr>
            <a:xfrm>
              <a:off x="0" y="5399"/>
              <a:ext cx="7239724" cy="3600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063" y="0"/>
                  </a:lnTo>
                  <a:lnTo>
                    <a:pt x="21600" y="10800"/>
                  </a:lnTo>
                  <a:lnTo>
                    <a:pt x="21063" y="21600"/>
                  </a:lnTo>
                  <a:lnTo>
                    <a:pt x="0" y="21600"/>
                  </a:lnTo>
                  <a:close/>
                </a:path>
              </a:pathLst>
            </a:custGeom>
            <a:solidFill>
              <a:srgbClr val="00B0F0"/>
            </a:solidFill>
            <a:ln w="19050" cap="flat">
              <a:solidFill>
                <a:srgbClr val="8B6E38"/>
              </a:solidFill>
              <a:prstDash val="solid"/>
              <a:round/>
            </a:ln>
            <a:effectLst/>
          </p:spPr>
          <p:txBody>
            <a:bodyPr wrap="square" lIns="45719" tIns="45719" rIns="45719" bIns="45719" numCol="1" anchor="ctr">
              <a:noAutofit/>
            </a:bodyPr>
            <a:lstStyle/>
            <a:p>
              <a:pPr algn="just">
                <a:defRPr>
                  <a:solidFill>
                    <a:srgbClr val="FFFFFF"/>
                  </a:solidFill>
                  <a:latin typeface="Arial Black"/>
                  <a:ea typeface="Arial Black"/>
                  <a:cs typeface="Arial Black"/>
                  <a:sym typeface="Arial Black"/>
                </a:defRPr>
              </a:pPr>
              <a:endParaRPr/>
            </a:p>
          </p:txBody>
        </p:sp>
        <p:sp>
          <p:nvSpPr>
            <p:cNvPr id="187" name="2018                          2019"/>
            <p:cNvSpPr txBox="1"/>
            <p:nvPr/>
          </p:nvSpPr>
          <p:spPr>
            <a:xfrm>
              <a:off x="0" y="-25400"/>
              <a:ext cx="7149714" cy="421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just">
                <a:defRPr>
                  <a:solidFill>
                    <a:srgbClr val="FFFFFF"/>
                  </a:solidFill>
                  <a:latin typeface="Arial Black"/>
                  <a:ea typeface="Arial Black"/>
                  <a:cs typeface="Arial Black"/>
                  <a:sym typeface="Arial Black"/>
                </a:defRPr>
              </a:lvl1pPr>
            </a:lstStyle>
            <a:p>
              <a:r>
                <a:t>2018                          2019</a:t>
              </a:r>
            </a:p>
          </p:txBody>
        </p:sp>
      </p:grpSp>
      <p:sp>
        <p:nvSpPr>
          <p:cNvPr id="189" name="11 Flecha arriba y abajo"/>
          <p:cNvSpPr/>
          <p:nvPr/>
        </p:nvSpPr>
        <p:spPr>
          <a:xfrm>
            <a:off x="1907703" y="3535507"/>
            <a:ext cx="144017" cy="1261645"/>
          </a:xfrm>
          <a:custGeom>
            <a:avLst/>
            <a:gdLst/>
            <a:ahLst/>
            <a:cxnLst>
              <a:cxn ang="0">
                <a:pos x="wd2" y="hd2"/>
              </a:cxn>
              <a:cxn ang="5400000">
                <a:pos x="wd2" y="hd2"/>
              </a:cxn>
              <a:cxn ang="10800000">
                <a:pos x="wd2" y="hd2"/>
              </a:cxn>
              <a:cxn ang="16200000">
                <a:pos x="wd2" y="hd2"/>
              </a:cxn>
            </a:cxnLst>
            <a:rect l="0" t="0" r="r" b="b"/>
            <a:pathLst>
              <a:path w="21600" h="21600" extrusionOk="0">
                <a:moveTo>
                  <a:pt x="0" y="1233"/>
                </a:moveTo>
                <a:lnTo>
                  <a:pt x="10800" y="0"/>
                </a:lnTo>
                <a:lnTo>
                  <a:pt x="21600" y="1233"/>
                </a:lnTo>
                <a:lnTo>
                  <a:pt x="16200" y="1233"/>
                </a:lnTo>
                <a:lnTo>
                  <a:pt x="16200" y="20367"/>
                </a:lnTo>
                <a:lnTo>
                  <a:pt x="21600" y="20367"/>
                </a:lnTo>
                <a:lnTo>
                  <a:pt x="10800" y="21600"/>
                </a:lnTo>
                <a:lnTo>
                  <a:pt x="0" y="20367"/>
                </a:lnTo>
                <a:lnTo>
                  <a:pt x="5400" y="20367"/>
                </a:lnTo>
                <a:lnTo>
                  <a:pt x="5400" y="1233"/>
                </a:lnTo>
                <a:close/>
              </a:path>
            </a:pathLst>
          </a:custGeom>
          <a:solidFill>
            <a:srgbClr val="FFFFFF"/>
          </a:solidFill>
          <a:ln w="19050">
            <a:solidFill>
              <a:schemeClr val="accent6"/>
            </a:solidFill>
          </a:ln>
        </p:spPr>
        <p:txBody>
          <a:bodyPr lIns="45719" rIns="45719" anchor="ctr"/>
          <a:lstStyle/>
          <a:p>
            <a:pPr algn="ctr"/>
            <a:endParaRPr/>
          </a:p>
        </p:txBody>
      </p:sp>
      <p:grpSp>
        <p:nvGrpSpPr>
          <p:cNvPr id="192" name="18 Rectángulo redondeado"/>
          <p:cNvGrpSpPr/>
          <p:nvPr/>
        </p:nvGrpSpPr>
        <p:grpSpPr>
          <a:xfrm>
            <a:off x="791579" y="4815906"/>
            <a:ext cx="2052230" cy="989359"/>
            <a:chOff x="0" y="122541"/>
            <a:chExt cx="2052228" cy="989358"/>
          </a:xfrm>
        </p:grpSpPr>
        <p:sp>
          <p:nvSpPr>
            <p:cNvPr id="190" name="Rectángulo redondeado"/>
            <p:cNvSpPr/>
            <p:nvPr/>
          </p:nvSpPr>
          <p:spPr>
            <a:xfrm>
              <a:off x="0" y="122541"/>
              <a:ext cx="2052229" cy="989359"/>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endParaRPr/>
            </a:p>
          </p:txBody>
        </p:sp>
        <p:sp>
          <p:nvSpPr>
            <p:cNvPr id="191" name="Se tramitarán todas las contiendas mercantiles cuyo monto sea hasta $650,000.00"/>
            <p:cNvSpPr txBox="1"/>
            <p:nvPr/>
          </p:nvSpPr>
          <p:spPr>
            <a:xfrm>
              <a:off x="48295" y="139700"/>
              <a:ext cx="1955638" cy="955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500"/>
              </a:pPr>
              <a:r>
                <a:t>Se tramitarán todas las contiendas mercantiles cuyo monto sea hasta </a:t>
              </a:r>
              <a:r>
                <a:rPr b="1"/>
                <a:t>$650,000.00</a:t>
              </a:r>
            </a:p>
          </p:txBody>
        </p:sp>
      </p:grpSp>
      <p:grpSp>
        <p:nvGrpSpPr>
          <p:cNvPr id="195" name="28 Rectángulo redondeado"/>
          <p:cNvGrpSpPr/>
          <p:nvPr/>
        </p:nvGrpSpPr>
        <p:grpSpPr>
          <a:xfrm>
            <a:off x="827583" y="2708919"/>
            <a:ext cx="2304258" cy="792089"/>
            <a:chOff x="0" y="11625"/>
            <a:chExt cx="2304256" cy="792087"/>
          </a:xfrm>
        </p:grpSpPr>
        <p:sp>
          <p:nvSpPr>
            <p:cNvPr id="193" name="Rectángulo redondeado"/>
            <p:cNvSpPr/>
            <p:nvPr/>
          </p:nvSpPr>
          <p:spPr>
            <a:xfrm>
              <a:off x="0" y="11625"/>
              <a:ext cx="2304257" cy="792089"/>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600"/>
              </a:pPr>
              <a:endParaRPr/>
            </a:p>
          </p:txBody>
        </p:sp>
        <p:sp>
          <p:nvSpPr>
            <p:cNvPr id="194" name="Del 29 de marzo de 2018…"/>
            <p:cNvSpPr txBox="1"/>
            <p:nvPr/>
          </p:nvSpPr>
          <p:spPr>
            <a:xfrm>
              <a:off x="38666" y="133349"/>
              <a:ext cx="2226924"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Del </a:t>
              </a:r>
              <a:r>
                <a:rPr b="1"/>
                <a:t>29</a:t>
              </a:r>
              <a:r>
                <a:t> de marzo de 2018</a:t>
              </a:r>
            </a:p>
            <a:p>
              <a:pPr algn="ctr">
                <a:defRPr sz="1600"/>
              </a:pPr>
              <a:r>
                <a:t>al </a:t>
              </a:r>
              <a:r>
                <a:rPr b="1"/>
                <a:t>25</a:t>
              </a:r>
              <a:r>
                <a:t> de enero de 2019</a:t>
              </a:r>
            </a:p>
          </p:txBody>
        </p:sp>
      </p:grpSp>
      <p:sp>
        <p:nvSpPr>
          <p:cNvPr id="196" name="29 Flecha arriba y abajo"/>
          <p:cNvSpPr/>
          <p:nvPr/>
        </p:nvSpPr>
        <p:spPr>
          <a:xfrm>
            <a:off x="4499991" y="3535507"/>
            <a:ext cx="144017" cy="1261645"/>
          </a:xfrm>
          <a:custGeom>
            <a:avLst/>
            <a:gdLst/>
            <a:ahLst/>
            <a:cxnLst>
              <a:cxn ang="0">
                <a:pos x="wd2" y="hd2"/>
              </a:cxn>
              <a:cxn ang="5400000">
                <a:pos x="wd2" y="hd2"/>
              </a:cxn>
              <a:cxn ang="10800000">
                <a:pos x="wd2" y="hd2"/>
              </a:cxn>
              <a:cxn ang="16200000">
                <a:pos x="wd2" y="hd2"/>
              </a:cxn>
            </a:cxnLst>
            <a:rect l="0" t="0" r="r" b="b"/>
            <a:pathLst>
              <a:path w="21600" h="21600" extrusionOk="0">
                <a:moveTo>
                  <a:pt x="0" y="1233"/>
                </a:moveTo>
                <a:lnTo>
                  <a:pt x="10800" y="0"/>
                </a:lnTo>
                <a:lnTo>
                  <a:pt x="21600" y="1233"/>
                </a:lnTo>
                <a:lnTo>
                  <a:pt x="16200" y="1233"/>
                </a:lnTo>
                <a:lnTo>
                  <a:pt x="16200" y="20367"/>
                </a:lnTo>
                <a:lnTo>
                  <a:pt x="21600" y="20367"/>
                </a:lnTo>
                <a:lnTo>
                  <a:pt x="10800" y="21600"/>
                </a:lnTo>
                <a:lnTo>
                  <a:pt x="0" y="20367"/>
                </a:lnTo>
                <a:lnTo>
                  <a:pt x="5400" y="20367"/>
                </a:lnTo>
                <a:lnTo>
                  <a:pt x="5400" y="1233"/>
                </a:lnTo>
                <a:close/>
              </a:path>
            </a:pathLst>
          </a:custGeom>
          <a:solidFill>
            <a:srgbClr val="FFFFFF"/>
          </a:solidFill>
          <a:ln w="19050">
            <a:solidFill>
              <a:schemeClr val="accent6"/>
            </a:solidFill>
          </a:ln>
        </p:spPr>
        <p:txBody>
          <a:bodyPr lIns="45719" rIns="45719" anchor="ctr"/>
          <a:lstStyle/>
          <a:p>
            <a:pPr algn="ctr"/>
            <a:endParaRPr/>
          </a:p>
        </p:txBody>
      </p:sp>
      <p:grpSp>
        <p:nvGrpSpPr>
          <p:cNvPr id="199" name="31 Rectángulo redondeado"/>
          <p:cNvGrpSpPr/>
          <p:nvPr/>
        </p:nvGrpSpPr>
        <p:grpSpPr>
          <a:xfrm>
            <a:off x="3491879" y="2691889"/>
            <a:ext cx="2304257" cy="792089"/>
            <a:chOff x="0" y="11625"/>
            <a:chExt cx="2304256" cy="792087"/>
          </a:xfrm>
        </p:grpSpPr>
        <p:sp>
          <p:nvSpPr>
            <p:cNvPr id="197" name="Rectángulo redondeado"/>
            <p:cNvSpPr/>
            <p:nvPr/>
          </p:nvSpPr>
          <p:spPr>
            <a:xfrm>
              <a:off x="0" y="11625"/>
              <a:ext cx="2304257" cy="792089"/>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600"/>
              </a:pPr>
              <a:endParaRPr/>
            </a:p>
          </p:txBody>
        </p:sp>
        <p:sp>
          <p:nvSpPr>
            <p:cNvPr id="198" name="Del 26 de enero de 2019…"/>
            <p:cNvSpPr txBox="1"/>
            <p:nvPr/>
          </p:nvSpPr>
          <p:spPr>
            <a:xfrm>
              <a:off x="38666" y="133349"/>
              <a:ext cx="2226924"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Del </a:t>
              </a:r>
              <a:r>
                <a:rPr b="1"/>
                <a:t>26</a:t>
              </a:r>
              <a:r>
                <a:t> de enero de 2019</a:t>
              </a:r>
            </a:p>
            <a:p>
              <a:pPr algn="ctr">
                <a:defRPr sz="1600"/>
              </a:pPr>
              <a:r>
                <a:t>al </a:t>
              </a:r>
              <a:r>
                <a:rPr b="1"/>
                <a:t>25</a:t>
              </a:r>
              <a:r>
                <a:t> de enero de 2020</a:t>
              </a:r>
            </a:p>
          </p:txBody>
        </p:sp>
      </p:grpSp>
      <p:grpSp>
        <p:nvGrpSpPr>
          <p:cNvPr id="202" name="32 Rectángulo redondeado"/>
          <p:cNvGrpSpPr/>
          <p:nvPr/>
        </p:nvGrpSpPr>
        <p:grpSpPr>
          <a:xfrm>
            <a:off x="3419871" y="4810016"/>
            <a:ext cx="2268253" cy="1005841"/>
            <a:chOff x="0" y="146050"/>
            <a:chExt cx="2268252" cy="1005839"/>
          </a:xfrm>
        </p:grpSpPr>
        <p:sp>
          <p:nvSpPr>
            <p:cNvPr id="200" name="Rectángulo redondeado"/>
            <p:cNvSpPr/>
            <p:nvPr/>
          </p:nvSpPr>
          <p:spPr>
            <a:xfrm>
              <a:off x="0" y="156642"/>
              <a:ext cx="2268253" cy="984656"/>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500" b="1"/>
              </a:pPr>
              <a:endParaRPr/>
            </a:p>
          </p:txBody>
        </p:sp>
        <p:sp>
          <p:nvSpPr>
            <p:cNvPr id="201" name="Se tramitarán todas las contiendas mercantiles cuyo monto sea hasta $1,000,000.00"/>
            <p:cNvSpPr txBox="1"/>
            <p:nvPr/>
          </p:nvSpPr>
          <p:spPr>
            <a:xfrm>
              <a:off x="48067" y="146050"/>
              <a:ext cx="2172118" cy="1005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Se tramitarán todas las contiendas mercantiles cuyo monto sea hasta </a:t>
              </a:r>
              <a:r>
                <a:rPr b="1"/>
                <a:t>$1,000,000.00</a:t>
              </a:r>
            </a:p>
          </p:txBody>
        </p:sp>
      </p:grpSp>
      <p:sp>
        <p:nvSpPr>
          <p:cNvPr id="203" name="33 Flecha arriba y abajo"/>
          <p:cNvSpPr/>
          <p:nvPr/>
        </p:nvSpPr>
        <p:spPr>
          <a:xfrm>
            <a:off x="7369099" y="3550689"/>
            <a:ext cx="144017" cy="1261645"/>
          </a:xfrm>
          <a:custGeom>
            <a:avLst/>
            <a:gdLst/>
            <a:ahLst/>
            <a:cxnLst>
              <a:cxn ang="0">
                <a:pos x="wd2" y="hd2"/>
              </a:cxn>
              <a:cxn ang="5400000">
                <a:pos x="wd2" y="hd2"/>
              </a:cxn>
              <a:cxn ang="10800000">
                <a:pos x="wd2" y="hd2"/>
              </a:cxn>
              <a:cxn ang="16200000">
                <a:pos x="wd2" y="hd2"/>
              </a:cxn>
            </a:cxnLst>
            <a:rect l="0" t="0" r="r" b="b"/>
            <a:pathLst>
              <a:path w="21600" h="21600" extrusionOk="0">
                <a:moveTo>
                  <a:pt x="0" y="1233"/>
                </a:moveTo>
                <a:lnTo>
                  <a:pt x="10800" y="0"/>
                </a:lnTo>
                <a:lnTo>
                  <a:pt x="21600" y="1233"/>
                </a:lnTo>
                <a:lnTo>
                  <a:pt x="16200" y="1233"/>
                </a:lnTo>
                <a:lnTo>
                  <a:pt x="16200" y="20367"/>
                </a:lnTo>
                <a:lnTo>
                  <a:pt x="21600" y="20367"/>
                </a:lnTo>
                <a:lnTo>
                  <a:pt x="10800" y="21600"/>
                </a:lnTo>
                <a:lnTo>
                  <a:pt x="0" y="20367"/>
                </a:lnTo>
                <a:lnTo>
                  <a:pt x="5400" y="20367"/>
                </a:lnTo>
                <a:lnTo>
                  <a:pt x="5400" y="1233"/>
                </a:lnTo>
                <a:close/>
              </a:path>
            </a:pathLst>
          </a:custGeom>
          <a:solidFill>
            <a:srgbClr val="FFFFFF"/>
          </a:solidFill>
          <a:ln w="19050">
            <a:solidFill>
              <a:schemeClr val="accent6"/>
            </a:solidFill>
          </a:ln>
        </p:spPr>
        <p:txBody>
          <a:bodyPr lIns="45719" rIns="45719" anchor="ctr"/>
          <a:lstStyle/>
          <a:p>
            <a:pPr algn="ctr"/>
            <a:endParaRPr/>
          </a:p>
        </p:txBody>
      </p:sp>
      <p:grpSp>
        <p:nvGrpSpPr>
          <p:cNvPr id="206" name="34 Rectángulo redondeado"/>
          <p:cNvGrpSpPr/>
          <p:nvPr/>
        </p:nvGrpSpPr>
        <p:grpSpPr>
          <a:xfrm>
            <a:off x="6228184" y="2708919"/>
            <a:ext cx="2304257" cy="792089"/>
            <a:chOff x="0" y="0"/>
            <a:chExt cx="2304256" cy="792087"/>
          </a:xfrm>
        </p:grpSpPr>
        <p:sp>
          <p:nvSpPr>
            <p:cNvPr id="204" name="Rectángulo redondeado"/>
            <p:cNvSpPr/>
            <p:nvPr/>
          </p:nvSpPr>
          <p:spPr>
            <a:xfrm>
              <a:off x="0" y="0"/>
              <a:ext cx="2304257" cy="792088"/>
            </a:xfrm>
            <a:prstGeom prst="roundRect">
              <a:avLst>
                <a:gd name="adj" fmla="val 16667"/>
              </a:avLst>
            </a:prstGeom>
            <a:solidFill>
              <a:srgbClr val="FFFFFF"/>
            </a:solidFill>
            <a:ln w="19050" cap="flat">
              <a:solidFill>
                <a:schemeClr val="accent6"/>
              </a:solidFill>
              <a:prstDash val="solid"/>
              <a:round/>
            </a:ln>
            <a:effectLst/>
          </p:spPr>
          <p:txBody>
            <a:bodyPr wrap="square" lIns="45719" tIns="45719" rIns="45719" bIns="45719" numCol="1" anchor="ctr">
              <a:noAutofit/>
            </a:bodyPr>
            <a:lstStyle/>
            <a:p>
              <a:pPr algn="ctr">
                <a:defRPr sz="1600"/>
              </a:pPr>
              <a:endParaRPr/>
            </a:p>
          </p:txBody>
        </p:sp>
        <p:sp>
          <p:nvSpPr>
            <p:cNvPr id="205" name="Del 26 de enero de 2020 en adelante"/>
            <p:cNvSpPr txBox="1"/>
            <p:nvPr/>
          </p:nvSpPr>
          <p:spPr>
            <a:xfrm>
              <a:off x="38666" y="121723"/>
              <a:ext cx="2226924"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Del </a:t>
              </a:r>
              <a:r>
                <a:rPr b="1"/>
                <a:t>26</a:t>
              </a:r>
              <a:r>
                <a:t> de enero de 2020 en adelante</a:t>
              </a:r>
            </a:p>
          </p:txBody>
        </p:sp>
      </p:grpSp>
      <p:grpSp>
        <p:nvGrpSpPr>
          <p:cNvPr id="209" name="35 Rectángulo redondeado"/>
          <p:cNvGrpSpPr/>
          <p:nvPr/>
        </p:nvGrpSpPr>
        <p:grpSpPr>
          <a:xfrm>
            <a:off x="6306982" y="4810016"/>
            <a:ext cx="2081443" cy="1005841"/>
            <a:chOff x="0" y="146050"/>
            <a:chExt cx="2081441" cy="1005839"/>
          </a:xfrm>
        </p:grpSpPr>
        <p:sp>
          <p:nvSpPr>
            <p:cNvPr id="207" name="Rectángulo redondeado"/>
            <p:cNvSpPr/>
            <p:nvPr/>
          </p:nvSpPr>
          <p:spPr>
            <a:xfrm>
              <a:off x="0" y="156642"/>
              <a:ext cx="2081442" cy="984656"/>
            </a:xfrm>
            <a:prstGeom prst="roundRect">
              <a:avLst>
                <a:gd name="adj" fmla="val 16667"/>
              </a:avLst>
            </a:prstGeom>
            <a:solidFill>
              <a:srgbClr val="FFFFFF"/>
            </a:solidFill>
            <a:ln w="19050" cap="flat">
              <a:solidFill>
                <a:srgbClr val="000000"/>
              </a:solidFill>
              <a:prstDash val="solid"/>
              <a:round/>
            </a:ln>
            <a:effectLst/>
          </p:spPr>
          <p:txBody>
            <a:bodyPr wrap="square" lIns="45719" tIns="45719" rIns="45719" bIns="45719" numCol="1" anchor="ctr">
              <a:noAutofit/>
            </a:bodyPr>
            <a:lstStyle/>
            <a:p>
              <a:pPr algn="ctr">
                <a:defRPr sz="1500" b="1"/>
              </a:pPr>
              <a:endParaRPr/>
            </a:p>
          </p:txBody>
        </p:sp>
        <p:sp>
          <p:nvSpPr>
            <p:cNvPr id="208" name="Se tramitarán todas las contiendas mercantiles…"/>
            <p:cNvSpPr txBox="1"/>
            <p:nvPr/>
          </p:nvSpPr>
          <p:spPr>
            <a:xfrm>
              <a:off x="48066" y="146050"/>
              <a:ext cx="1985310" cy="1005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600"/>
              </a:pPr>
              <a:r>
                <a:t>Se tramitarán todas las contiendas mercantiles</a:t>
              </a:r>
            </a:p>
            <a:p>
              <a:pPr algn="ctr">
                <a:defRPr sz="1600"/>
              </a:pPr>
              <a:r>
                <a:t> </a:t>
              </a:r>
              <a:r>
                <a:rPr b="1"/>
                <a:t>sin limitación de cuantía</a:t>
              </a:r>
            </a:p>
          </p:txBody>
        </p:sp>
      </p:grpSp>
      <p:grpSp>
        <p:nvGrpSpPr>
          <p:cNvPr id="213" name="20 Flecha curvada hacia la derecha"/>
          <p:cNvGrpSpPr/>
          <p:nvPr/>
        </p:nvGrpSpPr>
        <p:grpSpPr>
          <a:xfrm>
            <a:off x="8460431" y="2143431"/>
            <a:ext cx="461284" cy="3157778"/>
            <a:chOff x="0" y="0"/>
            <a:chExt cx="461282" cy="3157776"/>
          </a:xfrm>
        </p:grpSpPr>
        <p:sp>
          <p:nvSpPr>
            <p:cNvPr id="210" name="Figura"/>
            <p:cNvSpPr/>
            <p:nvPr/>
          </p:nvSpPr>
          <p:spPr>
            <a:xfrm rot="10800000">
              <a:off x="0" y="0"/>
              <a:ext cx="461283" cy="3157777"/>
            </a:xfrm>
            <a:custGeom>
              <a:avLst/>
              <a:gdLst/>
              <a:ahLst/>
              <a:cxnLst>
                <a:cxn ang="0">
                  <a:pos x="wd2" y="hd2"/>
                </a:cxn>
                <a:cxn ang="5400000">
                  <a:pos x="wd2" y="hd2"/>
                </a:cxn>
                <a:cxn ang="10800000">
                  <a:pos x="wd2" y="hd2"/>
                </a:cxn>
                <a:cxn ang="16200000">
                  <a:pos x="wd2" y="hd2"/>
                </a:cxn>
              </a:cxnLst>
              <a:rect l="0" t="0" r="r" b="b"/>
              <a:pathLst>
                <a:path w="20817" h="21600" extrusionOk="0">
                  <a:moveTo>
                    <a:pt x="1" y="10232"/>
                  </a:moveTo>
                  <a:cubicBezTo>
                    <a:pt x="1" y="14126"/>
                    <a:pt x="4498" y="17683"/>
                    <a:pt x="11601" y="19407"/>
                  </a:cubicBezTo>
                  <a:lnTo>
                    <a:pt x="11601" y="18709"/>
                  </a:lnTo>
                  <a:lnTo>
                    <a:pt x="20817" y="21212"/>
                  </a:lnTo>
                  <a:lnTo>
                    <a:pt x="11601" y="21600"/>
                  </a:lnTo>
                  <a:lnTo>
                    <a:pt x="11601" y="20902"/>
                  </a:lnTo>
                  <a:lnTo>
                    <a:pt x="11601" y="20902"/>
                  </a:lnTo>
                  <a:cubicBezTo>
                    <a:pt x="4498" y="19178"/>
                    <a:pt x="1" y="15621"/>
                    <a:pt x="1" y="11727"/>
                  </a:cubicBezTo>
                  <a:close/>
                  <a:moveTo>
                    <a:pt x="20817" y="1495"/>
                  </a:moveTo>
                  <a:cubicBezTo>
                    <a:pt x="9911" y="1495"/>
                    <a:pt x="854" y="5633"/>
                    <a:pt x="57" y="10980"/>
                  </a:cubicBezTo>
                  <a:cubicBezTo>
                    <a:pt x="-783" y="5344"/>
                    <a:pt x="7831" y="440"/>
                    <a:pt x="19296" y="27"/>
                  </a:cubicBezTo>
                  <a:cubicBezTo>
                    <a:pt x="19802" y="9"/>
                    <a:pt x="20310" y="0"/>
                    <a:pt x="20817" y="0"/>
                  </a:cubicBezTo>
                  <a:close/>
                </a:path>
              </a:pathLst>
            </a:custGeom>
            <a:solidFill>
              <a:srgbClr val="534949"/>
            </a:solidFill>
            <a:ln w="12700" cap="flat">
              <a:noFill/>
              <a:miter lim="400000"/>
            </a:ln>
            <a:effectLst/>
          </p:spPr>
          <p:txBody>
            <a:bodyPr wrap="square" lIns="45719" tIns="45719" rIns="45719" bIns="45719" numCol="1" anchor="ctr">
              <a:noAutofit/>
            </a:bodyPr>
            <a:lstStyle/>
            <a:p>
              <a:pPr algn="ctr"/>
              <a:endParaRPr/>
            </a:p>
          </p:txBody>
        </p:sp>
        <p:sp>
          <p:nvSpPr>
            <p:cNvPr id="211" name="Figura"/>
            <p:cNvSpPr/>
            <p:nvPr/>
          </p:nvSpPr>
          <p:spPr>
            <a:xfrm rot="10800000">
              <a:off x="0" y="1552616"/>
              <a:ext cx="461283" cy="1605161"/>
            </a:xfrm>
            <a:custGeom>
              <a:avLst/>
              <a:gdLst/>
              <a:ahLst/>
              <a:cxnLst>
                <a:cxn ang="0">
                  <a:pos x="wd2" y="hd2"/>
                </a:cxn>
                <a:cxn ang="5400000">
                  <a:pos x="wd2" y="hd2"/>
                </a:cxn>
                <a:cxn ang="10800000">
                  <a:pos x="wd2" y="hd2"/>
                </a:cxn>
                <a:cxn ang="16200000">
                  <a:pos x="wd2" y="hd2"/>
                </a:cxn>
              </a:cxnLst>
              <a:rect l="0" t="0" r="r" b="b"/>
              <a:pathLst>
                <a:path w="20817" h="21600" extrusionOk="0">
                  <a:moveTo>
                    <a:pt x="20817" y="2941"/>
                  </a:moveTo>
                  <a:cubicBezTo>
                    <a:pt x="9911" y="2941"/>
                    <a:pt x="854" y="11081"/>
                    <a:pt x="57" y="21600"/>
                  </a:cubicBezTo>
                  <a:cubicBezTo>
                    <a:pt x="-783" y="10512"/>
                    <a:pt x="7831" y="866"/>
                    <a:pt x="19296" y="54"/>
                  </a:cubicBezTo>
                  <a:cubicBezTo>
                    <a:pt x="19802" y="18"/>
                    <a:pt x="20310" y="0"/>
                    <a:pt x="20817" y="0"/>
                  </a:cubicBezTo>
                  <a:close/>
                </a:path>
              </a:pathLst>
            </a:custGeom>
            <a:solidFill>
              <a:srgbClr val="000000">
                <a:alpha val="20000"/>
              </a:srgbClr>
            </a:solidFill>
            <a:ln w="12700" cap="flat">
              <a:noFill/>
              <a:miter lim="400000"/>
            </a:ln>
            <a:effectLst/>
          </p:spPr>
          <p:txBody>
            <a:bodyPr wrap="square" lIns="45719" tIns="45719" rIns="45719" bIns="45719" numCol="1" anchor="ctr">
              <a:noAutofit/>
            </a:bodyPr>
            <a:lstStyle/>
            <a:p>
              <a:pPr algn="ctr"/>
              <a:endParaRPr/>
            </a:p>
          </p:txBody>
        </p:sp>
        <p:sp>
          <p:nvSpPr>
            <p:cNvPr id="212" name="Línea"/>
            <p:cNvSpPr/>
            <p:nvPr/>
          </p:nvSpPr>
          <p:spPr>
            <a:xfrm rot="10800000">
              <a:off x="0" y="-1"/>
              <a:ext cx="461263" cy="3157778"/>
            </a:xfrm>
            <a:custGeom>
              <a:avLst/>
              <a:gdLst/>
              <a:ahLst/>
              <a:cxnLst>
                <a:cxn ang="0">
                  <a:pos x="wd2" y="hd2"/>
                </a:cxn>
                <a:cxn ang="5400000">
                  <a:pos x="wd2" y="hd2"/>
                </a:cxn>
                <a:cxn ang="10800000">
                  <a:pos x="wd2" y="hd2"/>
                </a:cxn>
                <a:cxn ang="16200000">
                  <a:pos x="wd2" y="hd2"/>
                </a:cxn>
              </a:cxnLst>
              <a:rect l="0" t="0" r="r" b="b"/>
              <a:pathLst>
                <a:path w="21600" h="21600" extrusionOk="0">
                  <a:moveTo>
                    <a:pt x="0" y="10232"/>
                  </a:moveTo>
                  <a:cubicBezTo>
                    <a:pt x="0" y="14126"/>
                    <a:pt x="4666" y="17683"/>
                    <a:pt x="12037" y="19407"/>
                  </a:cubicBezTo>
                  <a:lnTo>
                    <a:pt x="12037" y="18709"/>
                  </a:lnTo>
                  <a:lnTo>
                    <a:pt x="21600" y="21212"/>
                  </a:lnTo>
                  <a:lnTo>
                    <a:pt x="12037" y="21600"/>
                  </a:lnTo>
                  <a:lnTo>
                    <a:pt x="12037" y="20902"/>
                  </a:lnTo>
                  <a:lnTo>
                    <a:pt x="12037" y="20902"/>
                  </a:lnTo>
                  <a:cubicBezTo>
                    <a:pt x="4666" y="19178"/>
                    <a:pt x="0" y="15621"/>
                    <a:pt x="0" y="11727"/>
                  </a:cubicBezTo>
                  <a:lnTo>
                    <a:pt x="0" y="10232"/>
                  </a:lnTo>
                  <a:cubicBezTo>
                    <a:pt x="0" y="4581"/>
                    <a:pt x="9671" y="0"/>
                    <a:pt x="21600" y="0"/>
                  </a:cubicBezTo>
                  <a:lnTo>
                    <a:pt x="21600" y="1495"/>
                  </a:lnTo>
                  <a:cubicBezTo>
                    <a:pt x="10283" y="1495"/>
                    <a:pt x="884" y="5633"/>
                    <a:pt x="58" y="10980"/>
                  </a:cubicBezTo>
                </a:path>
              </a:pathLst>
            </a:custGeom>
            <a:noFill/>
            <a:ln w="19050" cap="flat">
              <a:solidFill>
                <a:srgbClr val="00B0F0"/>
              </a:solidFill>
              <a:prstDash val="solid"/>
              <a:round/>
            </a:ln>
            <a:effectLst/>
          </p:spPr>
          <p:txBody>
            <a:bodyPr wrap="square" lIns="45719" tIns="45719" rIns="45719" bIns="45719" numCol="1" anchor="ctr">
              <a:noAutofit/>
            </a:bodyPr>
            <a:lstStyle/>
            <a:p>
              <a:pPr algn="ctr"/>
              <a:endParaRPr/>
            </a:p>
          </p:txBody>
        </p:sp>
      </p:grpSp>
      <p:grpSp>
        <p:nvGrpSpPr>
          <p:cNvPr id="216" name="36 Rectángulo redondeado"/>
          <p:cNvGrpSpPr/>
          <p:nvPr/>
        </p:nvGrpSpPr>
        <p:grpSpPr>
          <a:xfrm>
            <a:off x="413537" y="5880503"/>
            <a:ext cx="8392329" cy="929641"/>
            <a:chOff x="0" y="25400"/>
            <a:chExt cx="8392327" cy="929639"/>
          </a:xfrm>
        </p:grpSpPr>
        <p:sp>
          <p:nvSpPr>
            <p:cNvPr id="214" name="Rectángulo redondeado"/>
            <p:cNvSpPr/>
            <p:nvPr/>
          </p:nvSpPr>
          <p:spPr>
            <a:xfrm>
              <a:off x="0" y="238192"/>
              <a:ext cx="8392328" cy="504057"/>
            </a:xfrm>
            <a:prstGeom prst="roundRect">
              <a:avLst>
                <a:gd name="adj" fmla="val 16667"/>
              </a:avLst>
            </a:prstGeom>
            <a:solidFill>
              <a:srgbClr val="FFFFFF"/>
            </a:solidFill>
            <a:ln w="19050" cap="flat">
              <a:solidFill>
                <a:srgbClr val="00B0F0"/>
              </a:solidFill>
              <a:prstDash val="solid"/>
              <a:round/>
            </a:ln>
            <a:effectLst/>
          </p:spPr>
          <p:txBody>
            <a:bodyPr wrap="square" lIns="45719" tIns="45719" rIns="45719" bIns="45719" numCol="1" anchor="ctr">
              <a:noAutofit/>
            </a:bodyPr>
            <a:lstStyle/>
            <a:p>
              <a:pPr algn="ctr">
                <a:defRPr sz="1600"/>
              </a:pPr>
              <a:endParaRPr/>
            </a:p>
          </p:txBody>
        </p:sp>
        <p:sp>
          <p:nvSpPr>
            <p:cNvPr id="215" name="Artículo 1390 Bis 1. No se sustanciarán en este juicio aquellos de tramitación especial establecidos en el presente Código y en otras leyes, ni los de cuantía indeterminada.…"/>
            <p:cNvSpPr txBox="1"/>
            <p:nvPr/>
          </p:nvSpPr>
          <p:spPr>
            <a:xfrm>
              <a:off x="24606" y="25400"/>
              <a:ext cx="8343115" cy="929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pPr algn="ctr">
                <a:defRPr sz="1400" b="1"/>
              </a:pPr>
              <a:endParaRPr/>
            </a:p>
            <a:p>
              <a:pPr algn="ctr">
                <a:defRPr sz="1400" b="1"/>
              </a:pPr>
              <a:r>
                <a:t>Artículo 1390 Bis 1.</a:t>
              </a:r>
              <a:r>
                <a:rPr b="0"/>
                <a:t> No se sustanciarán en este juicio </a:t>
              </a:r>
              <a:r>
                <a:t>aquellos de tramitación especial </a:t>
              </a:r>
              <a:r>
                <a:rPr b="0"/>
                <a:t>establecidos en el presente Código y en otras leyes, </a:t>
              </a:r>
              <a:r>
                <a:t>ni los de cuantía indeterminada</a:t>
              </a:r>
              <a:r>
                <a:rPr b="0"/>
                <a:t>.</a:t>
              </a:r>
            </a:p>
            <a:p>
              <a:pPr algn="ctr">
                <a:defRPr sz="1600"/>
              </a:pPr>
              <a:r>
                <a:t>.</a:t>
              </a:r>
            </a:p>
          </p:txBody>
        </p:sp>
      </p:gr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5" name="4 CuadroTexto"/>
          <p:cNvSpPr txBox="1"/>
          <p:nvPr/>
        </p:nvSpPr>
        <p:spPr>
          <a:xfrm>
            <a:off x="209852" y="1916832"/>
            <a:ext cx="6624736" cy="4320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a:solidFill>
                  <a:srgbClr val="FFFFFF"/>
                </a:solidFill>
              </a:defRPr>
            </a:pPr>
            <a:r>
              <a:t>Décima Época                Registro: 2014550                  Tesis: Aislada </a:t>
            </a:r>
          </a:p>
          <a:p>
            <a:pPr algn="ctr">
              <a:lnSpc>
                <a:spcPct val="150000"/>
              </a:lnSpc>
              <a:defRPr>
                <a:solidFill>
                  <a:srgbClr val="FFFFFF"/>
                </a:solidFill>
              </a:defRPr>
            </a:pPr>
            <a:endParaRPr/>
          </a:p>
          <a:p>
            <a:pPr algn="just">
              <a:lnSpc>
                <a:spcPct val="150000"/>
              </a:lnSpc>
              <a:defRPr sz="1600">
                <a:solidFill>
                  <a:srgbClr val="FFC000"/>
                </a:solidFill>
              </a:defRPr>
            </a:pPr>
            <a:endParaRPr/>
          </a:p>
          <a:p>
            <a:pPr algn="just">
              <a:defRPr sz="2400">
                <a:solidFill>
                  <a:srgbClr val="FFC000"/>
                </a:solidFill>
              </a:defRPr>
            </a:pPr>
            <a:r>
              <a:t>PRUEBA CONFESIONAL EN EL JUICIO ORAL MERCANTIL. </a:t>
            </a:r>
            <a:r>
              <a:rPr>
                <a:solidFill>
                  <a:srgbClr val="FFFFFF"/>
                </a:solidFill>
              </a:rPr>
              <a:t>DEBE DECLARARSE DESIERTA SI EL OFERENTE NO CUMPLE CON SU OBLIGACIÓN DE ASISTIR A LA AUDIENCIA DE DESAHOGO, NO OBSTANTE QUE HAYA EXHIBIDO EL PLIEGO DE POSICIONES CON ANTICIPACIÓN.</a:t>
            </a:r>
          </a:p>
          <a:p>
            <a:pPr algn="just">
              <a:defRPr sz="2400">
                <a:solidFill>
                  <a:srgbClr val="FFFFFF"/>
                </a:solidFill>
              </a:defRPr>
            </a:pPr>
            <a:endParaRPr>
              <a:solidFill>
                <a:srgbClr val="FFFFFF"/>
              </a:solidFill>
            </a:endParaRPr>
          </a:p>
          <a:p>
            <a:pPr algn="ctr">
              <a:defRPr sz="2400">
                <a:solidFill>
                  <a:srgbClr val="FFFFFF"/>
                </a:solidFill>
              </a:defRPr>
            </a:pPr>
            <a:r>
              <a:rPr u="sng">
                <a:solidFill>
                  <a:srgbClr val="CC9900"/>
                </a:solidFill>
                <a:uFill>
                  <a:solidFill>
                    <a:srgbClr val="CC9900"/>
                  </a:solidFill>
                </a:uFill>
                <a:hlinkClick r:id="rId2"/>
              </a:rPr>
              <a:t>Consultar criterio</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 name="6 CuadroTexto"/>
          <p:cNvSpPr txBox="1"/>
          <p:nvPr/>
        </p:nvSpPr>
        <p:spPr>
          <a:xfrm>
            <a:off x="323528" y="2929007"/>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Testimonial</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 name="4 CuadroTexto"/>
          <p:cNvSpPr txBox="1"/>
          <p:nvPr/>
        </p:nvSpPr>
        <p:spPr>
          <a:xfrm>
            <a:off x="178904" y="332655"/>
            <a:ext cx="6624736" cy="5730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Testimonial</a:t>
            </a:r>
          </a:p>
          <a:p>
            <a:pPr algn="ctr">
              <a:defRPr sz="2000">
                <a:solidFill>
                  <a:srgbClr val="FFFFFF"/>
                </a:solidFill>
              </a:defRPr>
            </a:pPr>
            <a:r>
              <a:t>1390 bis 42 y 43</a:t>
            </a:r>
          </a:p>
          <a:p>
            <a:pPr algn="ctr">
              <a:defRPr sz="2000" b="1">
                <a:solidFill>
                  <a:srgbClr val="FFFFFF"/>
                </a:solidFill>
              </a:defRPr>
            </a:pPr>
            <a:endParaRPr/>
          </a:p>
          <a:p>
            <a:pPr>
              <a:defRPr sz="2400" b="1">
                <a:solidFill>
                  <a:srgbClr val="FFFFFF"/>
                </a:solidFill>
              </a:defRPr>
            </a:pPr>
            <a:r>
              <a:t>En la prueba testimonial:</a:t>
            </a:r>
          </a:p>
          <a:p>
            <a:pPr>
              <a:defRPr sz="2800" b="1">
                <a:solidFill>
                  <a:srgbClr val="FFFFFF"/>
                </a:solidFill>
              </a:defRPr>
            </a:pPr>
            <a:endParaRPr/>
          </a:p>
          <a:p>
            <a:pPr marL="342900" indent="-342900" algn="just">
              <a:buSzPct val="100000"/>
              <a:buChar char="❑"/>
              <a:defRPr sz="2400">
                <a:solidFill>
                  <a:srgbClr val="FFFFFF"/>
                </a:solidFill>
              </a:defRPr>
            </a:pPr>
            <a:r>
              <a:t>Las partes interrogaran oralmente a los testigos. </a:t>
            </a:r>
          </a:p>
          <a:p>
            <a:pPr marL="342900" indent="-342900" algn="just">
              <a:buSzPct val="100000"/>
              <a:buChar char="❑"/>
              <a:defRPr sz="2400">
                <a:solidFill>
                  <a:srgbClr val="FFFFFF"/>
                </a:solidFill>
              </a:defRPr>
            </a:pPr>
            <a:r>
              <a:t>Las preguntas estarán concebidas en términos claros y precisos</a:t>
            </a:r>
          </a:p>
          <a:p>
            <a:pPr marL="342900" indent="-342900" algn="just">
              <a:buSzPct val="100000"/>
              <a:buChar char="❑"/>
              <a:defRPr sz="2400">
                <a:solidFill>
                  <a:srgbClr val="FFFFFF"/>
                </a:solidFill>
              </a:defRPr>
            </a:pPr>
            <a:r>
              <a:t>Se limitan a los hechos o puntos controvertidos objeto de la prueba testimonial </a:t>
            </a:r>
          </a:p>
          <a:p>
            <a:pPr marL="342900" indent="-342900" algn="just">
              <a:buSzPct val="100000"/>
              <a:buChar char="❑"/>
              <a:defRPr sz="2400">
                <a:solidFill>
                  <a:srgbClr val="FFFFFF"/>
                </a:solidFill>
              </a:defRPr>
            </a:pPr>
            <a:r>
              <a:t>El juez impedirá preguntas contrarias a los anteriores requisitos, así como aquellas que resulten ociosas o impertinentes. </a:t>
            </a:r>
          </a:p>
          <a:p>
            <a:pPr marL="342900" indent="-342900" algn="just">
              <a:buSzPct val="100000"/>
              <a:buChar char="❑"/>
              <a:defRPr sz="2400">
                <a:solidFill>
                  <a:srgbClr val="FFFFFF"/>
                </a:solidFill>
              </a:defRPr>
            </a:pPr>
            <a:r>
              <a:t>Para conocer la verdad sobre los puntos controvertidos, el juez también puede, de oficio, interrogar ampliamente a los testigos.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 name="4 CuadroTexto"/>
          <p:cNvSpPr txBox="1"/>
          <p:nvPr/>
        </p:nvSpPr>
        <p:spPr>
          <a:xfrm>
            <a:off x="178904" y="332655"/>
            <a:ext cx="6624736" cy="8752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57200" indent="-457200" algn="just">
              <a:buSzPct val="100000"/>
              <a:buAutoNum type="alphaUcPeriod"/>
              <a:defRPr sz="2000">
                <a:solidFill>
                  <a:srgbClr val="FFFFFF"/>
                </a:solidFill>
              </a:defRPr>
            </a:pPr>
            <a:r>
              <a:t>Las partes tienen la obligación de presentar a sus testigos</a:t>
            </a:r>
          </a:p>
          <a:p>
            <a:pPr marL="457200" indent="-457200" algn="just">
              <a:buSzPct val="100000"/>
              <a:buAutoNum type="alphaUcPeriod"/>
              <a:defRPr sz="2000">
                <a:solidFill>
                  <a:srgbClr val="FFFFFF"/>
                </a:solidFill>
              </a:defRPr>
            </a:pPr>
            <a:endParaRPr/>
          </a:p>
          <a:p>
            <a:pPr marL="457200" indent="-457200" algn="just">
              <a:buSzPct val="100000"/>
              <a:buAutoNum type="alphaUcPeriod" startAt="2"/>
              <a:defRPr sz="2000">
                <a:solidFill>
                  <a:srgbClr val="FFFFFF"/>
                </a:solidFill>
              </a:defRPr>
            </a:pPr>
            <a:r>
              <a:t>Para tal efecto, el juez les entregará las cédulas de notificación</a:t>
            </a:r>
          </a:p>
          <a:p>
            <a:pPr marL="457200" indent="-457200" algn="just">
              <a:buSzPct val="100000"/>
              <a:buAutoNum type="alphaUcPeriod" startAt="2"/>
              <a:defRPr sz="2000">
                <a:solidFill>
                  <a:srgbClr val="FFFFFF"/>
                </a:solidFill>
              </a:defRPr>
            </a:pPr>
            <a:endParaRPr/>
          </a:p>
          <a:p>
            <a:pPr marL="457200" indent="-457200" algn="just">
              <a:buSzPct val="100000"/>
              <a:buAutoNum type="alphaUcPeriod" startAt="3"/>
              <a:defRPr sz="2000">
                <a:solidFill>
                  <a:srgbClr val="FFFFFF"/>
                </a:solidFill>
              </a:defRPr>
            </a:pPr>
            <a:r>
              <a:t>En caso de que el oferente de la prueba  estuviere imposibilitado para presentarlo, deberá manifestarlo bajo protesta de decir verdad, y pedirá que se le cite.</a:t>
            </a:r>
          </a:p>
          <a:p>
            <a:pPr marL="457200" indent="-457200" algn="just">
              <a:buSzPct val="100000"/>
              <a:buAutoNum type="alphaUcPeriod" startAt="3"/>
              <a:defRPr sz="2000">
                <a:solidFill>
                  <a:srgbClr val="FFFFFF"/>
                </a:solidFill>
              </a:defRPr>
            </a:pPr>
            <a:endParaRPr/>
          </a:p>
          <a:p>
            <a:pPr marL="457200" indent="-457200" algn="just">
              <a:buSzPct val="100000"/>
              <a:buAutoNum type="alphaUcPeriod" startAt="4"/>
              <a:defRPr sz="2000">
                <a:solidFill>
                  <a:srgbClr val="FFFFFF"/>
                </a:solidFill>
              </a:defRPr>
            </a:pPr>
            <a:r>
              <a:t>En este caso, la citación se hará mediante cédula por lo menos con dos días de anticipación al día en que deban declarar, sin contar el día en que se verifique la diligencia de notificación, el día siguiente hábil en que surta efectos la misma, ni el señalado para recibir la declaración.</a:t>
            </a:r>
          </a:p>
          <a:p>
            <a:pPr marL="457200" indent="-457200" algn="just">
              <a:buSzPct val="100000"/>
              <a:buAutoNum type="alphaUcPeriod" startAt="4"/>
              <a:defRPr sz="2000">
                <a:solidFill>
                  <a:srgbClr val="FFFFFF"/>
                </a:solidFill>
              </a:defRPr>
            </a:pPr>
            <a:endParaRPr/>
          </a:p>
          <a:p>
            <a:pPr marL="457200" indent="-457200" algn="just">
              <a:buSzPct val="100000"/>
              <a:buAutoNum type="alphaUcPeriod" startAt="5"/>
              <a:defRPr sz="2000">
                <a:solidFill>
                  <a:srgbClr val="FFFFFF"/>
                </a:solidFill>
              </a:defRPr>
            </a:pPr>
            <a:r>
              <a:t>El juez ordenará la citación con el apercibimiento de desobediencia se les aplicarán y se les hará comparecer mediante el uso de las medidas de apremio consistentes en uso de la </a:t>
            </a:r>
            <a:r>
              <a:rPr>
                <a:solidFill>
                  <a:srgbClr val="FFC000"/>
                </a:solidFill>
              </a:rPr>
              <a:t>fuerza pública y rompimiento de cerraduras </a:t>
            </a:r>
            <a:r>
              <a:t>si fuere necesaria, o bien </a:t>
            </a:r>
            <a:r>
              <a:rPr>
                <a:solidFill>
                  <a:srgbClr val="FFC000"/>
                </a:solidFill>
              </a:rPr>
              <a:t>arresto</a:t>
            </a:r>
            <a:r>
              <a:t> hasta por treinta y seis horas.</a:t>
            </a:r>
          </a:p>
          <a:p>
            <a:pPr marL="457200" indent="-457200" algn="just">
              <a:buSzPct val="100000"/>
              <a:buAutoNum type="alphaUcPeriod" startAt="5"/>
              <a:defRPr sz="2000">
                <a:solidFill>
                  <a:srgbClr val="FFFFFF"/>
                </a:solidFill>
              </a:defRPr>
            </a:pPr>
            <a:endParaRPr/>
          </a:p>
          <a:p>
            <a:pPr marL="342900" indent="-342900" algn="just">
              <a:buSzPct val="100000"/>
              <a:buChar char="✓"/>
              <a:defRPr sz="2000">
                <a:solidFill>
                  <a:srgbClr val="FFFFFF"/>
                </a:solidFill>
              </a:defRPr>
            </a:pPr>
            <a:endParaRPr/>
          </a:p>
          <a:p>
            <a:pPr marL="342900" indent="-342900" algn="just">
              <a:buSzPct val="100000"/>
              <a:buChar char="✓"/>
              <a:defRPr sz="2000">
                <a:solidFill>
                  <a:srgbClr val="FFFFFF"/>
                </a:solidFill>
              </a:defRPr>
            </a:pPr>
            <a:endParaRPr/>
          </a:p>
          <a:p>
            <a:pPr algn="just">
              <a:lnSpc>
                <a:spcPct val="150000"/>
              </a:lnSpc>
              <a:defRPr sz="2800">
                <a:solidFill>
                  <a:srgbClr val="FFFFFF"/>
                </a:solidFill>
              </a:defRPr>
            </a:pPr>
            <a:endParaRPr/>
          </a:p>
          <a:p>
            <a:pPr algn="just">
              <a:lnSpc>
                <a:spcPct val="150000"/>
              </a:lnSpc>
              <a:defRPr sz="2800">
                <a:solidFill>
                  <a:srgbClr val="FFFFFF"/>
                </a:solidFill>
              </a:defRPr>
            </a:pPr>
            <a:endParaRPr/>
          </a:p>
          <a:p>
            <a:pPr algn="just">
              <a:lnSpc>
                <a:spcPct val="150000"/>
              </a:lnSpc>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 name="4 CuadroTexto"/>
          <p:cNvSpPr txBox="1"/>
          <p:nvPr/>
        </p:nvSpPr>
        <p:spPr>
          <a:xfrm>
            <a:off x="178904" y="788505"/>
            <a:ext cx="6624736" cy="534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57200" indent="-457200" algn="just">
              <a:buSzPct val="100000"/>
              <a:buAutoNum type="alphaUcPeriod" startAt="6"/>
              <a:defRPr sz="2000">
                <a:solidFill>
                  <a:srgbClr val="FFFFFF"/>
                </a:solidFill>
              </a:defRPr>
            </a:pPr>
            <a:r>
              <a:t>Si el testigo citado de esta forma no asistiere a rendir su declaración en la audiencia programada, el juez le hará efectivo el apercibimiento realizado y reprogramará su desahogo. En este caso, podrá suspenderse la audiencia.</a:t>
            </a:r>
          </a:p>
          <a:p>
            <a:pPr marL="457200" indent="-457200" algn="just">
              <a:buSzPct val="100000"/>
              <a:buAutoNum type="alphaUcPeriod" startAt="6"/>
              <a:defRPr sz="2000">
                <a:solidFill>
                  <a:srgbClr val="FFFFFF"/>
                </a:solidFill>
              </a:defRPr>
            </a:pPr>
            <a:endParaRPr/>
          </a:p>
          <a:p>
            <a:pPr marL="457200" indent="-457200" algn="just">
              <a:buSzPct val="100000"/>
              <a:buAutoNum type="alphaUcPeriod" startAt="8"/>
              <a:defRPr sz="2000">
                <a:solidFill>
                  <a:srgbClr val="FFFFFF"/>
                </a:solidFill>
              </a:defRPr>
            </a:pPr>
            <a:endParaRPr/>
          </a:p>
          <a:p>
            <a:pPr marL="457200" indent="-457200" algn="just">
              <a:buSzPct val="100000"/>
              <a:buAutoNum type="alphaUcPeriod" startAt="7"/>
              <a:defRPr sz="2000">
                <a:solidFill>
                  <a:srgbClr val="FFFFFF"/>
                </a:solidFill>
              </a:defRPr>
            </a:pPr>
            <a:r>
              <a:t>Si habiéndose aplicado los medios de apremio mencionados anteriormente,  no se logra la presentación de los testigos, la prueba se declarará desierta.</a:t>
            </a:r>
          </a:p>
          <a:p>
            <a:pPr marL="457200" indent="-457200" algn="just">
              <a:buSzPct val="100000"/>
              <a:buAutoNum type="alphaUcPeriod" startAt="7"/>
              <a:defRPr sz="2000">
                <a:solidFill>
                  <a:srgbClr val="FFFFFF"/>
                </a:solidFill>
              </a:defRPr>
            </a:pPr>
            <a:endParaRPr/>
          </a:p>
          <a:p>
            <a:pPr marL="457200" indent="-457200" algn="just">
              <a:buSzPct val="100000"/>
              <a:buAutoNum type="alphaUcPeriod" startAt="9"/>
              <a:defRPr sz="2000">
                <a:solidFill>
                  <a:srgbClr val="FFFFFF"/>
                </a:solidFill>
              </a:defRPr>
            </a:pPr>
            <a:endParaRPr/>
          </a:p>
          <a:p>
            <a:pPr marL="457200" indent="-457200" algn="just">
              <a:buSzPct val="100000"/>
              <a:buAutoNum type="alphaUcPeriod" startAt="8"/>
              <a:defRPr sz="2000">
                <a:solidFill>
                  <a:srgbClr val="FFFFFF"/>
                </a:solidFill>
              </a:defRPr>
            </a:pPr>
            <a:r>
              <a:t>En caso de que el señalamiento del domicilio de algún testigo resulte inexacto o de comprobarse que se solicitó su citación con el propósito de retardar el procedimiento, se impondrá al oferente una sanción pecuniaria a favor del colitigante hasta por la cantidad señalada en la fracción II del artículo 1067 Bis, sin perjuicio de que se denuncie la falsedad en que hubiere incurrido, declarándose desierta de oficio la prueba testimonial.</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 name="6 CuadroTexto"/>
          <p:cNvSpPr txBox="1"/>
          <p:nvPr/>
        </p:nvSpPr>
        <p:spPr>
          <a:xfrm>
            <a:off x="323528" y="2929007"/>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Instrumental</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 name="4 CuadroTexto"/>
          <p:cNvSpPr txBox="1"/>
          <p:nvPr/>
        </p:nvSpPr>
        <p:spPr>
          <a:xfrm>
            <a:off x="178904" y="188640"/>
            <a:ext cx="6624736" cy="825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sz="3200" b="1">
                <a:solidFill>
                  <a:schemeClr val="accent2"/>
                </a:solidFill>
              </a:defRPr>
            </a:pPr>
            <a:endParaRPr/>
          </a:p>
          <a:p>
            <a:pPr algn="just">
              <a:defRPr sz="2800">
                <a:solidFill>
                  <a:srgbClr val="FFFFFF"/>
                </a:solidFill>
              </a:defRPr>
            </a:pPr>
            <a:r>
              <a:t>El articulo 1390 </a:t>
            </a:r>
            <a:r>
              <a:rPr>
                <a:solidFill>
                  <a:srgbClr val="FFC000"/>
                </a:solidFill>
              </a:rPr>
              <a:t>bis 44 </a:t>
            </a:r>
            <a:r>
              <a:t>del</a:t>
            </a:r>
            <a:r>
              <a:rPr>
                <a:solidFill>
                  <a:srgbClr val="FFC000"/>
                </a:solidFill>
              </a:rPr>
              <a:t> </a:t>
            </a:r>
            <a:r>
              <a:t>Código de Comercio establece que los </a:t>
            </a:r>
            <a:r>
              <a:rPr>
                <a:solidFill>
                  <a:srgbClr val="FFC000"/>
                </a:solidFill>
              </a:rPr>
              <a:t>registros del juicio oral</a:t>
            </a:r>
            <a:r>
              <a:t>, cualquiera que sea el medio, serán:</a:t>
            </a:r>
          </a:p>
          <a:p>
            <a:pPr algn="just">
              <a:defRPr sz="2800">
                <a:solidFill>
                  <a:srgbClr val="FFFFFF"/>
                </a:solidFill>
              </a:defRPr>
            </a:pPr>
            <a:endParaRPr/>
          </a:p>
          <a:p>
            <a:pPr marL="342900" indent="-342900" algn="just">
              <a:lnSpc>
                <a:spcPct val="150000"/>
              </a:lnSpc>
              <a:buSzPct val="100000"/>
              <a:buFont typeface="Courier New"/>
              <a:buChar char="o"/>
              <a:defRPr sz="2400">
                <a:solidFill>
                  <a:srgbClr val="FFFFFF"/>
                </a:solidFill>
              </a:defRPr>
            </a:pPr>
            <a:r>
              <a:t>instrumentos públicos;</a:t>
            </a:r>
          </a:p>
          <a:p>
            <a:pPr marL="342900" indent="-342900" algn="just">
              <a:lnSpc>
                <a:spcPct val="150000"/>
              </a:lnSpc>
              <a:buSzPct val="100000"/>
              <a:buFont typeface="Courier New"/>
              <a:buChar char="o"/>
              <a:defRPr sz="2400">
                <a:solidFill>
                  <a:srgbClr val="FFFFFF"/>
                </a:solidFill>
              </a:defRPr>
            </a:pPr>
            <a:r>
              <a:t>harán prueba plena y,</a:t>
            </a:r>
          </a:p>
          <a:p>
            <a:pPr marL="342900" indent="-342900" algn="just">
              <a:lnSpc>
                <a:spcPct val="150000"/>
              </a:lnSpc>
              <a:buSzPct val="100000"/>
              <a:buFont typeface="Courier New"/>
              <a:buChar char="o"/>
              <a:defRPr sz="2400">
                <a:solidFill>
                  <a:srgbClr val="FFFFFF"/>
                </a:solidFill>
              </a:defRPr>
            </a:pPr>
            <a:r>
              <a:t>acreditarán el modo en que se desarrolló la audiencia o diligencia correspondiente, la observancia de las formalidades, las personas que hubieran intervenido, las resoluciones pronunciadas por el juez y los actos que se llevaron a cabo</a:t>
            </a:r>
          </a:p>
          <a:p>
            <a:pPr algn="just">
              <a:lnSpc>
                <a:spcPct val="150000"/>
              </a:lnSpc>
              <a:defRPr sz="2800">
                <a:solidFill>
                  <a:srgbClr val="FFFFFF"/>
                </a:solidFill>
              </a:defRPr>
            </a:pPr>
            <a:endParaRPr/>
          </a:p>
          <a:p>
            <a:pPr algn="just">
              <a:lnSpc>
                <a:spcPct val="150000"/>
              </a:lnSpc>
              <a:defRPr sz="2800">
                <a:solidFill>
                  <a:srgbClr val="FFFFFF"/>
                </a:solidFill>
              </a:defRPr>
            </a:pPr>
            <a:endParaRPr/>
          </a:p>
          <a:p>
            <a:pPr algn="just">
              <a:lnSpc>
                <a:spcPct val="150000"/>
              </a:lnSpc>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 name="6 CuadroTexto"/>
          <p:cNvSpPr txBox="1"/>
          <p:nvPr/>
        </p:nvSpPr>
        <p:spPr>
          <a:xfrm>
            <a:off x="323528" y="2445275"/>
            <a:ext cx="6480720" cy="136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Objeción de documentos</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 name="4 CuadroTexto"/>
          <p:cNvSpPr txBox="1"/>
          <p:nvPr/>
        </p:nvSpPr>
        <p:spPr>
          <a:xfrm>
            <a:off x="178904" y="649132"/>
            <a:ext cx="6624736" cy="5781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endParaRPr/>
          </a:p>
          <a:p>
            <a:pPr algn="just">
              <a:defRPr sz="2800">
                <a:solidFill>
                  <a:srgbClr val="FFFFFF"/>
                </a:solidFill>
              </a:defRPr>
            </a:pPr>
            <a:endParaRPr/>
          </a:p>
          <a:p>
            <a:pPr algn="just">
              <a:defRPr sz="2800">
                <a:solidFill>
                  <a:srgbClr val="FFFFFF"/>
                </a:solidFill>
              </a:defRPr>
            </a:pPr>
            <a:r>
              <a:t>De acuerdo con el articulo 1390 </a:t>
            </a:r>
            <a:r>
              <a:rPr>
                <a:solidFill>
                  <a:srgbClr val="FFC000"/>
                </a:solidFill>
              </a:rPr>
              <a:t>bis 44 </a:t>
            </a:r>
            <a:r>
              <a:t>los documentos pueden ser </a:t>
            </a:r>
            <a:r>
              <a:rPr>
                <a:solidFill>
                  <a:srgbClr val="FFC000"/>
                </a:solidFill>
              </a:rPr>
              <a:t>objetados</a:t>
            </a:r>
            <a:r>
              <a:t> en cuanto a su </a:t>
            </a:r>
            <a:r>
              <a:rPr>
                <a:solidFill>
                  <a:srgbClr val="FFC000"/>
                </a:solidFill>
              </a:rPr>
              <a:t>alcance y valor probatorio </a:t>
            </a:r>
            <a:r>
              <a:t>durante la etapa de admisión de pruebas en la audiencia preliminar.</a:t>
            </a:r>
          </a:p>
          <a:p>
            <a:pPr algn="just">
              <a:defRPr sz="2800">
                <a:solidFill>
                  <a:srgbClr val="FFFFFF"/>
                </a:solidFill>
              </a:defRPr>
            </a:pPr>
            <a:endParaRPr/>
          </a:p>
          <a:p>
            <a:pPr algn="just">
              <a:defRPr sz="2800">
                <a:solidFill>
                  <a:srgbClr val="FFFFFF"/>
                </a:solidFill>
              </a:defRPr>
            </a:pPr>
            <a:r>
              <a:t>Si se trata de documentos presentados con posterioridad, se objetaran durante la audiencia en que se ofrezcan.  </a:t>
            </a:r>
          </a:p>
          <a:p>
            <a:pPr algn="just">
              <a:lnSpc>
                <a:spcPct val="150000"/>
              </a:lnSpc>
              <a:defRPr sz="2800">
                <a:solidFill>
                  <a:srgbClr val="FFFFFF"/>
                </a:solidFill>
              </a:defRPr>
            </a:pPr>
            <a:endParaRPr/>
          </a:p>
          <a:p>
            <a:pPr algn="just">
              <a:lnSpc>
                <a:spcPct val="150000"/>
              </a:lnSpc>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 name="4 CuadroTexto"/>
          <p:cNvSpPr txBox="1"/>
          <p:nvPr/>
        </p:nvSpPr>
        <p:spPr>
          <a:xfrm>
            <a:off x="178904" y="649133"/>
            <a:ext cx="6624736" cy="904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rgbClr val="FFC000"/>
                </a:solidFill>
              </a:defRPr>
            </a:lvl1pPr>
          </a:lstStyle>
          <a:p>
            <a:r>
              <a:t>Alcance y valor probatorio</a:t>
            </a:r>
          </a:p>
        </p:txBody>
      </p:sp>
      <p:sp>
        <p:nvSpPr>
          <p:cNvPr id="914" name="1 CuadroTexto"/>
          <p:cNvSpPr txBox="1"/>
          <p:nvPr/>
        </p:nvSpPr>
        <p:spPr>
          <a:xfrm>
            <a:off x="454076" y="2276872"/>
            <a:ext cx="6120074" cy="2148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400">
                <a:solidFill>
                  <a:srgbClr val="FFFFFF"/>
                </a:solidFill>
              </a:defRPr>
            </a:pPr>
            <a:r>
              <a:t>El </a:t>
            </a:r>
            <a:r>
              <a:rPr>
                <a:solidFill>
                  <a:srgbClr val="FFC000"/>
                </a:solidFill>
              </a:rPr>
              <a:t>valor probatorio </a:t>
            </a:r>
            <a:r>
              <a:t>de las mismas implica la satisfacción de los requisitos formales que establece la ley, mientras su </a:t>
            </a:r>
            <a:r>
              <a:rPr>
                <a:solidFill>
                  <a:srgbClr val="FFC000"/>
                </a:solidFill>
              </a:rPr>
              <a:t>alcance</a:t>
            </a:r>
            <a:r>
              <a:t> se refiere al análisis que de ellas realiza el juzgador en atención a las reglas de la sana crítica.</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2 CuadroTexto"/>
          <p:cNvSpPr txBox="1"/>
          <p:nvPr/>
        </p:nvSpPr>
        <p:spPr>
          <a:xfrm>
            <a:off x="179512" y="323945"/>
            <a:ext cx="6624736" cy="561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200">
                <a:solidFill>
                  <a:srgbClr val="FFFFFF"/>
                </a:solidFill>
              </a:defRPr>
            </a:lvl1pPr>
          </a:lstStyle>
          <a:p>
            <a:r>
              <a:t>Principios del Juicio Oral Mercantil</a:t>
            </a:r>
          </a:p>
        </p:txBody>
      </p:sp>
      <p:sp>
        <p:nvSpPr>
          <p:cNvPr id="219" name="3 CuadroTexto"/>
          <p:cNvSpPr txBox="1"/>
          <p:nvPr/>
        </p:nvSpPr>
        <p:spPr>
          <a:xfrm>
            <a:off x="2483767" y="908720"/>
            <a:ext cx="2195737" cy="383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sz="2000" b="1">
                <a:solidFill>
                  <a:srgbClr val="FFFFFF"/>
                </a:solidFill>
              </a:defRPr>
            </a:lvl1pPr>
          </a:lstStyle>
          <a:p>
            <a:r>
              <a:t>Articulo 1390 bis 2</a:t>
            </a:r>
          </a:p>
        </p:txBody>
      </p:sp>
      <p:grpSp>
        <p:nvGrpSpPr>
          <p:cNvPr id="251" name="5 Diagrama"/>
          <p:cNvGrpSpPr/>
          <p:nvPr/>
        </p:nvGrpSpPr>
        <p:grpSpPr>
          <a:xfrm>
            <a:off x="731082" y="1246222"/>
            <a:ext cx="5521593" cy="5215079"/>
            <a:chOff x="0" y="0"/>
            <a:chExt cx="5521592" cy="5215077"/>
          </a:xfrm>
        </p:grpSpPr>
        <p:sp>
          <p:nvSpPr>
            <p:cNvPr id="220" name="Figura"/>
            <p:cNvSpPr/>
            <p:nvPr/>
          </p:nvSpPr>
          <p:spPr>
            <a:xfrm>
              <a:off x="928998" y="391978"/>
              <a:ext cx="1834296" cy="874649"/>
            </a:xfrm>
            <a:custGeom>
              <a:avLst/>
              <a:gdLst/>
              <a:ahLst/>
              <a:cxnLst>
                <a:cxn ang="0">
                  <a:pos x="wd2" y="hd2"/>
                </a:cxn>
                <a:cxn ang="5400000">
                  <a:pos x="wd2" y="hd2"/>
                </a:cxn>
                <a:cxn ang="10800000">
                  <a:pos x="wd2" y="hd2"/>
                </a:cxn>
                <a:cxn ang="16200000">
                  <a:pos x="wd2" y="hd2"/>
                </a:cxn>
              </a:cxnLst>
              <a:rect l="0" t="0" r="r" b="b"/>
              <a:pathLst>
                <a:path w="21600" h="21191" extrusionOk="0">
                  <a:moveTo>
                    <a:pt x="0" y="18341"/>
                  </a:moveTo>
                  <a:cubicBezTo>
                    <a:pt x="5504" y="6284"/>
                    <a:pt x="13395" y="-409"/>
                    <a:pt x="21600" y="20"/>
                  </a:cubicBezTo>
                  <a:lnTo>
                    <a:pt x="21542" y="4358"/>
                  </a:lnTo>
                  <a:lnTo>
                    <a:pt x="21542" y="4358"/>
                  </a:lnTo>
                  <a:cubicBezTo>
                    <a:pt x="13967" y="3964"/>
                    <a:pt x="6682" y="10111"/>
                    <a:pt x="1592" y="21191"/>
                  </a:cubicBezTo>
                  <a:close/>
                </a:path>
              </a:pathLst>
            </a:custGeom>
            <a:solidFill>
              <a:schemeClr val="accent3"/>
            </a:solidFill>
            <a:ln w="12700" cap="flat">
              <a:noFill/>
              <a:miter lim="400000"/>
            </a:ln>
            <a:effectLst>
              <a:outerShdw blurRad="38100" dist="25400" dir="5400000" rotWithShape="0">
                <a:srgbClr val="000000">
                  <a:alpha val="50000"/>
                </a:srgbClr>
              </a:outerShdw>
            </a:effectLst>
          </p:spPr>
          <p:txBody>
            <a:bodyPr wrap="square" lIns="45719" tIns="45719" rIns="45719" bIns="45719" numCol="1" anchor="t">
              <a:noAutofit/>
            </a:bodyPr>
            <a:lstStyle/>
            <a:p>
              <a:endParaRPr/>
            </a:p>
          </p:txBody>
        </p:sp>
        <p:sp>
          <p:nvSpPr>
            <p:cNvPr id="221" name="Figura"/>
            <p:cNvSpPr/>
            <p:nvPr/>
          </p:nvSpPr>
          <p:spPr>
            <a:xfrm>
              <a:off x="509890" y="1214106"/>
              <a:ext cx="628254" cy="1904276"/>
            </a:xfrm>
            <a:custGeom>
              <a:avLst/>
              <a:gdLst/>
              <a:ahLst/>
              <a:cxnLst>
                <a:cxn ang="0">
                  <a:pos x="wd2" y="hd2"/>
                </a:cxn>
                <a:cxn ang="5400000">
                  <a:pos x="wd2" y="hd2"/>
                </a:cxn>
                <a:cxn ang="10800000">
                  <a:pos x="wd2" y="hd2"/>
                </a:cxn>
                <a:cxn ang="16200000">
                  <a:pos x="wd2" y="hd2"/>
                </a:cxn>
              </a:cxnLst>
              <a:rect l="0" t="0" r="r" b="b"/>
              <a:pathLst>
                <a:path w="18738" h="21600" extrusionOk="0">
                  <a:moveTo>
                    <a:pt x="1684" y="21600"/>
                  </a:moveTo>
                  <a:lnTo>
                    <a:pt x="1684" y="21600"/>
                  </a:lnTo>
                  <a:cubicBezTo>
                    <a:pt x="-2862" y="14025"/>
                    <a:pt x="1909" y="6075"/>
                    <a:pt x="14647" y="0"/>
                  </a:cubicBezTo>
                  <a:lnTo>
                    <a:pt x="18738" y="1241"/>
                  </a:lnTo>
                  <a:lnTo>
                    <a:pt x="18738" y="1241"/>
                  </a:lnTo>
                  <a:cubicBezTo>
                    <a:pt x="6993" y="6842"/>
                    <a:pt x="2593" y="14173"/>
                    <a:pt x="6785" y="21157"/>
                  </a:cubicBezTo>
                  <a:close/>
                </a:path>
              </a:pathLst>
            </a:custGeom>
            <a:solidFill>
              <a:srgbClr val="9A8F6A"/>
            </a:solidFill>
            <a:ln w="12700" cap="flat">
              <a:noFill/>
              <a:miter lim="400000"/>
            </a:ln>
            <a:effectLst>
              <a:outerShdw blurRad="38100" dist="25400" dir="5400000" rotWithShape="0">
                <a:srgbClr val="000000">
                  <a:alpha val="50000"/>
                </a:srgbClr>
              </a:outerShdw>
            </a:effectLst>
          </p:spPr>
          <p:txBody>
            <a:bodyPr wrap="square" lIns="45719" tIns="45719" rIns="45719" bIns="45719" numCol="1" anchor="t">
              <a:noAutofit/>
            </a:bodyPr>
            <a:lstStyle/>
            <a:p>
              <a:endParaRPr/>
            </a:p>
          </p:txBody>
        </p:sp>
        <p:sp>
          <p:nvSpPr>
            <p:cNvPr id="222" name="Figura"/>
            <p:cNvSpPr/>
            <p:nvPr/>
          </p:nvSpPr>
          <p:spPr>
            <a:xfrm>
              <a:off x="566345" y="3079343"/>
              <a:ext cx="1293947" cy="1566147"/>
            </a:xfrm>
            <a:custGeom>
              <a:avLst/>
              <a:gdLst/>
              <a:ahLst/>
              <a:cxnLst>
                <a:cxn ang="0">
                  <a:pos x="wd2" y="hd2"/>
                </a:cxn>
                <a:cxn ang="5400000">
                  <a:pos x="wd2" y="hd2"/>
                </a:cxn>
                <a:cxn ang="10800000">
                  <a:pos x="wd2" y="hd2"/>
                </a:cxn>
                <a:cxn ang="16200000">
                  <a:pos x="wd2" y="hd2"/>
                </a:cxn>
              </a:cxnLst>
              <a:rect l="0" t="0" r="r" b="b"/>
              <a:pathLst>
                <a:path w="21600" h="21600" extrusionOk="0">
                  <a:moveTo>
                    <a:pt x="20329" y="21600"/>
                  </a:moveTo>
                  <a:lnTo>
                    <a:pt x="20329" y="21600"/>
                  </a:lnTo>
                  <a:cubicBezTo>
                    <a:pt x="10027" y="17501"/>
                    <a:pt x="2544" y="9749"/>
                    <a:pt x="0" y="538"/>
                  </a:cubicBezTo>
                  <a:lnTo>
                    <a:pt x="2855" y="0"/>
                  </a:lnTo>
                  <a:lnTo>
                    <a:pt x="2855" y="0"/>
                  </a:lnTo>
                  <a:cubicBezTo>
                    <a:pt x="5201" y="8493"/>
                    <a:pt x="12101" y="15640"/>
                    <a:pt x="21600" y="19420"/>
                  </a:cubicBezTo>
                  <a:close/>
                </a:path>
              </a:pathLst>
            </a:custGeom>
            <a:solidFill>
              <a:srgbClr val="A19264"/>
            </a:solidFill>
            <a:ln w="12700" cap="flat">
              <a:noFill/>
              <a:miter lim="400000"/>
            </a:ln>
            <a:effectLst>
              <a:outerShdw blurRad="38100" dist="25400" dir="5400000" rotWithShape="0">
                <a:srgbClr val="000000">
                  <a:alpha val="50000"/>
                </a:srgbClr>
              </a:outerShdw>
            </a:effectLst>
          </p:spPr>
          <p:txBody>
            <a:bodyPr wrap="square" lIns="45719" tIns="45719" rIns="45719" bIns="45719" numCol="1" anchor="t">
              <a:noAutofit/>
            </a:bodyPr>
            <a:lstStyle/>
            <a:p>
              <a:endParaRPr/>
            </a:p>
          </p:txBody>
        </p:sp>
        <p:sp>
          <p:nvSpPr>
            <p:cNvPr id="223" name="Figura"/>
            <p:cNvSpPr/>
            <p:nvPr/>
          </p:nvSpPr>
          <p:spPr>
            <a:xfrm>
              <a:off x="1784173" y="4487429"/>
              <a:ext cx="1953247" cy="380969"/>
            </a:xfrm>
            <a:custGeom>
              <a:avLst/>
              <a:gdLst/>
              <a:ahLst/>
              <a:cxnLst>
                <a:cxn ang="0">
                  <a:pos x="wd2" y="hd2"/>
                </a:cxn>
                <a:cxn ang="5400000">
                  <a:pos x="wd2" y="hd2"/>
                </a:cxn>
                <a:cxn ang="10800000">
                  <a:pos x="wd2" y="hd2"/>
                </a:cxn>
                <a:cxn ang="16200000">
                  <a:pos x="wd2" y="hd2"/>
                </a:cxn>
              </a:cxnLst>
              <a:rect l="0" t="0" r="r" b="b"/>
              <a:pathLst>
                <a:path w="21600" h="18075" extrusionOk="0">
                  <a:moveTo>
                    <a:pt x="21600" y="7499"/>
                  </a:moveTo>
                  <a:lnTo>
                    <a:pt x="21600" y="7499"/>
                  </a:lnTo>
                  <a:cubicBezTo>
                    <a:pt x="14775" y="21600"/>
                    <a:pt x="6825" y="21600"/>
                    <a:pt x="0" y="7499"/>
                  </a:cubicBezTo>
                  <a:lnTo>
                    <a:pt x="842" y="0"/>
                  </a:lnTo>
                  <a:lnTo>
                    <a:pt x="842" y="0"/>
                  </a:lnTo>
                  <a:cubicBezTo>
                    <a:pt x="7135" y="13002"/>
                    <a:pt x="14465" y="13002"/>
                    <a:pt x="20758" y="0"/>
                  </a:cubicBezTo>
                  <a:close/>
                </a:path>
              </a:pathLst>
            </a:custGeom>
            <a:solidFill>
              <a:srgbClr val="A9945E"/>
            </a:solidFill>
            <a:ln w="12700" cap="flat">
              <a:noFill/>
              <a:miter lim="400000"/>
            </a:ln>
            <a:effectLst>
              <a:outerShdw blurRad="38100" dist="25400" dir="5400000" rotWithShape="0">
                <a:srgbClr val="000000">
                  <a:alpha val="50000"/>
                </a:srgbClr>
              </a:outerShdw>
            </a:effectLst>
          </p:spPr>
          <p:txBody>
            <a:bodyPr wrap="square" lIns="45719" tIns="45719" rIns="45719" bIns="45719" numCol="1" anchor="t">
              <a:noAutofit/>
            </a:bodyPr>
            <a:lstStyle/>
            <a:p>
              <a:endParaRPr/>
            </a:p>
          </p:txBody>
        </p:sp>
        <p:sp>
          <p:nvSpPr>
            <p:cNvPr id="224" name="Figura"/>
            <p:cNvSpPr/>
            <p:nvPr/>
          </p:nvSpPr>
          <p:spPr>
            <a:xfrm>
              <a:off x="3661300" y="3079343"/>
              <a:ext cx="1293949" cy="1566147"/>
            </a:xfrm>
            <a:custGeom>
              <a:avLst/>
              <a:gdLst/>
              <a:ahLst/>
              <a:cxnLst>
                <a:cxn ang="0">
                  <a:pos x="wd2" y="hd2"/>
                </a:cxn>
                <a:cxn ang="5400000">
                  <a:pos x="wd2" y="hd2"/>
                </a:cxn>
                <a:cxn ang="10800000">
                  <a:pos x="wd2" y="hd2"/>
                </a:cxn>
                <a:cxn ang="16200000">
                  <a:pos x="wd2" y="hd2"/>
                </a:cxn>
              </a:cxnLst>
              <a:rect l="0" t="0" r="r" b="b"/>
              <a:pathLst>
                <a:path w="21600" h="21600" extrusionOk="0">
                  <a:moveTo>
                    <a:pt x="21600" y="538"/>
                  </a:moveTo>
                  <a:cubicBezTo>
                    <a:pt x="19056" y="9749"/>
                    <a:pt x="11573" y="17501"/>
                    <a:pt x="1271" y="21600"/>
                  </a:cubicBezTo>
                  <a:lnTo>
                    <a:pt x="0" y="19420"/>
                  </a:lnTo>
                  <a:lnTo>
                    <a:pt x="0" y="19420"/>
                  </a:lnTo>
                  <a:cubicBezTo>
                    <a:pt x="9499" y="15640"/>
                    <a:pt x="16399" y="8493"/>
                    <a:pt x="18745" y="0"/>
                  </a:cubicBezTo>
                  <a:close/>
                </a:path>
              </a:pathLst>
            </a:custGeom>
            <a:solidFill>
              <a:srgbClr val="B09658"/>
            </a:solidFill>
            <a:ln w="12700" cap="flat">
              <a:noFill/>
              <a:miter lim="400000"/>
            </a:ln>
            <a:effectLst>
              <a:outerShdw blurRad="38100" dist="25400" dir="5400000" rotWithShape="0">
                <a:srgbClr val="000000">
                  <a:alpha val="50000"/>
                </a:srgbClr>
              </a:outerShdw>
            </a:effectLst>
          </p:spPr>
          <p:txBody>
            <a:bodyPr wrap="square" lIns="45719" tIns="45719" rIns="45719" bIns="45719" numCol="1" anchor="t">
              <a:noAutofit/>
            </a:bodyPr>
            <a:lstStyle/>
            <a:p>
              <a:endParaRPr/>
            </a:p>
          </p:txBody>
        </p:sp>
        <p:sp>
          <p:nvSpPr>
            <p:cNvPr id="225" name="Figura"/>
            <p:cNvSpPr/>
            <p:nvPr/>
          </p:nvSpPr>
          <p:spPr>
            <a:xfrm>
              <a:off x="4383449" y="1214106"/>
              <a:ext cx="628255" cy="1904276"/>
            </a:xfrm>
            <a:custGeom>
              <a:avLst/>
              <a:gdLst/>
              <a:ahLst/>
              <a:cxnLst>
                <a:cxn ang="0">
                  <a:pos x="wd2" y="hd2"/>
                </a:cxn>
                <a:cxn ang="5400000">
                  <a:pos x="wd2" y="hd2"/>
                </a:cxn>
                <a:cxn ang="10800000">
                  <a:pos x="wd2" y="hd2"/>
                </a:cxn>
                <a:cxn ang="16200000">
                  <a:pos x="wd2" y="hd2"/>
                </a:cxn>
              </a:cxnLst>
              <a:rect l="0" t="0" r="r" b="b"/>
              <a:pathLst>
                <a:path w="18738" h="21600" extrusionOk="0">
                  <a:moveTo>
                    <a:pt x="4091" y="0"/>
                  </a:moveTo>
                  <a:lnTo>
                    <a:pt x="4091" y="0"/>
                  </a:lnTo>
                  <a:cubicBezTo>
                    <a:pt x="16829" y="6075"/>
                    <a:pt x="21600" y="14025"/>
                    <a:pt x="17054" y="21600"/>
                  </a:cubicBezTo>
                  <a:lnTo>
                    <a:pt x="11953" y="21157"/>
                  </a:lnTo>
                  <a:cubicBezTo>
                    <a:pt x="16145" y="14173"/>
                    <a:pt x="11745" y="6842"/>
                    <a:pt x="0" y="1241"/>
                  </a:cubicBezTo>
                  <a:close/>
                </a:path>
              </a:pathLst>
            </a:custGeom>
            <a:solidFill>
              <a:srgbClr val="B89753"/>
            </a:solidFill>
            <a:ln w="12700" cap="flat">
              <a:noFill/>
              <a:miter lim="400000"/>
            </a:ln>
            <a:effectLst>
              <a:outerShdw blurRad="38100" dist="25400" dir="5400000" rotWithShape="0">
                <a:srgbClr val="000000">
                  <a:alpha val="50000"/>
                </a:srgbClr>
              </a:outerShdw>
            </a:effectLst>
          </p:spPr>
          <p:txBody>
            <a:bodyPr wrap="square" lIns="45719" tIns="45719" rIns="45719" bIns="45719" numCol="1" anchor="t">
              <a:noAutofit/>
            </a:bodyPr>
            <a:lstStyle/>
            <a:p>
              <a:endParaRPr/>
            </a:p>
          </p:txBody>
        </p:sp>
        <p:sp>
          <p:nvSpPr>
            <p:cNvPr id="226" name="Figura"/>
            <p:cNvSpPr/>
            <p:nvPr/>
          </p:nvSpPr>
          <p:spPr>
            <a:xfrm>
              <a:off x="2759594" y="439202"/>
              <a:ext cx="1759815" cy="888615"/>
            </a:xfrm>
            <a:custGeom>
              <a:avLst/>
              <a:gdLst/>
              <a:ahLst/>
              <a:cxnLst>
                <a:cxn ang="0">
                  <a:pos x="wd2" y="hd2"/>
                </a:cxn>
                <a:cxn ang="5400000">
                  <a:pos x="wd2" y="hd2"/>
                </a:cxn>
                <a:cxn ang="10800000">
                  <a:pos x="wd2" y="hd2"/>
                </a:cxn>
                <a:cxn ang="16200000">
                  <a:pos x="wd2" y="hd2"/>
                </a:cxn>
              </a:cxnLst>
              <a:rect l="0" t="0" r="r" b="b"/>
              <a:pathLst>
                <a:path w="21600" h="21181" extrusionOk="0">
                  <a:moveTo>
                    <a:pt x="0" y="20"/>
                  </a:moveTo>
                  <a:lnTo>
                    <a:pt x="0" y="20"/>
                  </a:lnTo>
                  <a:cubicBezTo>
                    <a:pt x="8255" y="-419"/>
                    <a:pt x="16179" y="6337"/>
                    <a:pt x="21600" y="18436"/>
                  </a:cubicBezTo>
                  <a:lnTo>
                    <a:pt x="19975" y="21181"/>
                  </a:lnTo>
                  <a:lnTo>
                    <a:pt x="19975" y="21181"/>
                  </a:lnTo>
                  <a:cubicBezTo>
                    <a:pt x="14977" y="10024"/>
                    <a:pt x="7671" y="3795"/>
                    <a:pt x="59" y="4200"/>
                  </a:cubicBezTo>
                  <a:close/>
                </a:path>
              </a:pathLst>
            </a:custGeom>
            <a:solidFill>
              <a:schemeClr val="accent2"/>
            </a:solidFill>
            <a:ln w="12700" cap="flat">
              <a:noFill/>
              <a:miter lim="400000"/>
            </a:ln>
            <a:effectLst>
              <a:outerShdw blurRad="38100" dist="25400" dir="5400000" rotWithShape="0">
                <a:srgbClr val="000000">
                  <a:alpha val="50000"/>
                </a:srgbClr>
              </a:outerShdw>
            </a:effectLst>
          </p:spPr>
          <p:txBody>
            <a:bodyPr wrap="square" lIns="45719" tIns="45719" rIns="45719" bIns="45719" numCol="1" anchor="t">
              <a:noAutofit/>
            </a:bodyPr>
            <a:lstStyle/>
            <a:p>
              <a:endParaRPr/>
            </a:p>
          </p:txBody>
        </p:sp>
        <p:grpSp>
          <p:nvGrpSpPr>
            <p:cNvPr id="229" name="Grupo"/>
            <p:cNvGrpSpPr/>
            <p:nvPr/>
          </p:nvGrpSpPr>
          <p:grpSpPr>
            <a:xfrm>
              <a:off x="1890653" y="1747367"/>
              <a:ext cx="1740288" cy="1740289"/>
              <a:chOff x="0" y="0"/>
              <a:chExt cx="1740287" cy="1740287"/>
            </a:xfrm>
          </p:grpSpPr>
          <p:sp>
            <p:nvSpPr>
              <p:cNvPr id="227" name="Círculo"/>
              <p:cNvSpPr/>
              <p:nvPr/>
            </p:nvSpPr>
            <p:spPr>
              <a:xfrm>
                <a:off x="0" y="0"/>
                <a:ext cx="1740288" cy="1740288"/>
              </a:xfrm>
              <a:prstGeom prst="ellipse">
                <a:avLst/>
              </a:prstGeom>
              <a:gradFill flip="none" rotWithShape="1">
                <a:gsLst>
                  <a:gs pos="0">
                    <a:schemeClr val="accent1"/>
                  </a:gs>
                  <a:gs pos="90000">
                    <a:schemeClr val="accent1"/>
                  </a:gs>
                  <a:gs pos="100000">
                    <a:schemeClr val="accent1">
                      <a:satOff val="-7332"/>
                      <a:lumOff val="-3895"/>
                    </a:schemeClr>
                  </a:gs>
                </a:gsLst>
                <a:path path="circle">
                  <a:fillToRect l="37721" t="-19636" r="62278" b="119636"/>
                </a:path>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lgn="ctr" defTabSz="1111250">
                  <a:lnSpc>
                    <a:spcPct val="90000"/>
                  </a:lnSpc>
                  <a:spcBef>
                    <a:spcPts val="700"/>
                  </a:spcBef>
                  <a:defRPr sz="2500">
                    <a:solidFill>
                      <a:srgbClr val="FFFFFF"/>
                    </a:solidFill>
                  </a:defRPr>
                </a:pPr>
                <a:endParaRPr/>
              </a:p>
            </p:txBody>
          </p:sp>
          <p:sp>
            <p:nvSpPr>
              <p:cNvPr id="228" name="Principios"/>
              <p:cNvSpPr txBox="1"/>
              <p:nvPr/>
            </p:nvSpPr>
            <p:spPr>
              <a:xfrm>
                <a:off x="254859" y="660593"/>
                <a:ext cx="1230570" cy="4191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1750" tIns="31750" rIns="31750" bIns="31750" numCol="1" anchor="ctr">
                <a:spAutoFit/>
              </a:bodyPr>
              <a:lstStyle>
                <a:lvl1pPr algn="ctr" defTabSz="1111250">
                  <a:lnSpc>
                    <a:spcPct val="90000"/>
                  </a:lnSpc>
                  <a:spcBef>
                    <a:spcPts val="1000"/>
                  </a:spcBef>
                  <a:defRPr sz="2500">
                    <a:solidFill>
                      <a:srgbClr val="FFFFFF"/>
                    </a:solidFill>
                  </a:defRPr>
                </a:lvl1pPr>
              </a:lstStyle>
              <a:p>
                <a:r>
                  <a:t>Principios</a:t>
                </a:r>
              </a:p>
            </p:txBody>
          </p:sp>
        </p:grpSp>
        <p:grpSp>
          <p:nvGrpSpPr>
            <p:cNvPr id="232" name="Grupo"/>
            <p:cNvGrpSpPr/>
            <p:nvPr/>
          </p:nvGrpSpPr>
          <p:grpSpPr>
            <a:xfrm>
              <a:off x="2256740" y="0"/>
              <a:ext cx="1008111" cy="967777"/>
              <a:chOff x="0" y="0"/>
              <a:chExt cx="1008109" cy="967776"/>
            </a:xfrm>
          </p:grpSpPr>
          <p:sp>
            <p:nvSpPr>
              <p:cNvPr id="230" name="Óvalo"/>
              <p:cNvSpPr/>
              <p:nvPr/>
            </p:nvSpPr>
            <p:spPr>
              <a:xfrm>
                <a:off x="0" y="-1"/>
                <a:ext cx="1008110" cy="967778"/>
              </a:xfrm>
              <a:prstGeom prst="ellipse">
                <a:avLst/>
              </a:prstGeom>
              <a:gradFill flip="none" rotWithShape="1">
                <a:gsLst>
                  <a:gs pos="0">
                    <a:schemeClr val="accent2"/>
                  </a:gs>
                  <a:gs pos="90000">
                    <a:schemeClr val="accent2"/>
                  </a:gs>
                  <a:gs pos="100000">
                    <a:schemeClr val="accent2">
                      <a:satOff val="-4570"/>
                      <a:lumOff val="-3741"/>
                    </a:schemeClr>
                  </a:gs>
                </a:gsLst>
                <a:path path="circle">
                  <a:fillToRect l="37721" t="-19636" r="62278" b="119636"/>
                </a:path>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lgn="ctr" defTabSz="622300">
                  <a:lnSpc>
                    <a:spcPct val="90000"/>
                  </a:lnSpc>
                  <a:spcBef>
                    <a:spcPts val="700"/>
                  </a:spcBef>
                  <a:defRPr sz="1400" b="1"/>
                </a:pPr>
                <a:endParaRPr/>
              </a:p>
            </p:txBody>
          </p:sp>
          <p:sp>
            <p:nvSpPr>
              <p:cNvPr id="231" name="Oralidad"/>
              <p:cNvSpPr txBox="1"/>
              <p:nvPr/>
            </p:nvSpPr>
            <p:spPr>
              <a:xfrm>
                <a:off x="147634" y="364507"/>
                <a:ext cx="712843" cy="23876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7779" tIns="17779" rIns="17779" bIns="17779" numCol="1" anchor="ctr">
                <a:spAutoFit/>
              </a:bodyPr>
              <a:lstStyle>
                <a:lvl1pPr algn="ctr" defTabSz="622300">
                  <a:lnSpc>
                    <a:spcPct val="90000"/>
                  </a:lnSpc>
                  <a:spcBef>
                    <a:spcPts val="500"/>
                  </a:spcBef>
                  <a:defRPr sz="1400" b="1"/>
                </a:lvl1pPr>
              </a:lstStyle>
              <a:p>
                <a:r>
                  <a:t>Oralidad</a:t>
                </a:r>
              </a:p>
            </p:txBody>
          </p:sp>
        </p:grpSp>
        <p:grpSp>
          <p:nvGrpSpPr>
            <p:cNvPr id="235" name="Grupo"/>
            <p:cNvGrpSpPr/>
            <p:nvPr/>
          </p:nvGrpSpPr>
          <p:grpSpPr>
            <a:xfrm>
              <a:off x="3877221" y="632349"/>
              <a:ext cx="1218201" cy="1218202"/>
              <a:chOff x="0" y="0"/>
              <a:chExt cx="1218200" cy="1218200"/>
            </a:xfrm>
          </p:grpSpPr>
          <p:sp>
            <p:nvSpPr>
              <p:cNvPr id="233" name="Círculo"/>
              <p:cNvSpPr/>
              <p:nvPr/>
            </p:nvSpPr>
            <p:spPr>
              <a:xfrm>
                <a:off x="-1" y="-1"/>
                <a:ext cx="1218202" cy="1218202"/>
              </a:xfrm>
              <a:prstGeom prst="ellipse">
                <a:avLst/>
              </a:prstGeom>
              <a:gradFill flip="none" rotWithShape="1">
                <a:gsLst>
                  <a:gs pos="0">
                    <a:srgbClr val="B89753"/>
                  </a:gs>
                  <a:gs pos="90000">
                    <a:srgbClr val="B89753"/>
                  </a:gs>
                  <a:gs pos="100000">
                    <a:srgbClr val="AB8C4D"/>
                  </a:gs>
                </a:gsLst>
                <a:path path="circle">
                  <a:fillToRect l="37721" t="-19636" r="62278" b="119636"/>
                </a:path>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lgn="ctr" defTabSz="622300">
                  <a:lnSpc>
                    <a:spcPct val="90000"/>
                  </a:lnSpc>
                  <a:spcBef>
                    <a:spcPts val="700"/>
                  </a:spcBef>
                  <a:defRPr sz="1400" b="1"/>
                </a:pPr>
                <a:endParaRPr/>
              </a:p>
            </p:txBody>
          </p:sp>
          <p:sp>
            <p:nvSpPr>
              <p:cNvPr id="234" name="Publicidad"/>
              <p:cNvSpPr txBox="1"/>
              <p:nvPr/>
            </p:nvSpPr>
            <p:spPr>
              <a:xfrm>
                <a:off x="178401" y="489719"/>
                <a:ext cx="861399" cy="23876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7779" tIns="17779" rIns="17779" bIns="17779" numCol="1" anchor="ctr">
                <a:spAutoFit/>
              </a:bodyPr>
              <a:lstStyle>
                <a:lvl1pPr algn="ctr" defTabSz="622300">
                  <a:lnSpc>
                    <a:spcPct val="90000"/>
                  </a:lnSpc>
                  <a:spcBef>
                    <a:spcPts val="500"/>
                  </a:spcBef>
                  <a:defRPr sz="1400" b="1"/>
                </a:lvl1pPr>
              </a:lstStyle>
              <a:p>
                <a:r>
                  <a:t>Publicidad</a:t>
                </a:r>
              </a:p>
            </p:txBody>
          </p:sp>
        </p:grpSp>
        <p:grpSp>
          <p:nvGrpSpPr>
            <p:cNvPr id="238" name="Grupo"/>
            <p:cNvGrpSpPr/>
            <p:nvPr/>
          </p:nvGrpSpPr>
          <p:grpSpPr>
            <a:xfrm>
              <a:off x="4303391" y="2499522"/>
              <a:ext cx="1218202" cy="1218201"/>
              <a:chOff x="0" y="0"/>
              <a:chExt cx="1218200" cy="1218200"/>
            </a:xfrm>
          </p:grpSpPr>
          <p:sp>
            <p:nvSpPr>
              <p:cNvPr id="236" name="Círculo"/>
              <p:cNvSpPr/>
              <p:nvPr/>
            </p:nvSpPr>
            <p:spPr>
              <a:xfrm>
                <a:off x="-1" y="-1"/>
                <a:ext cx="1218202" cy="1218202"/>
              </a:xfrm>
              <a:prstGeom prst="ellipse">
                <a:avLst/>
              </a:prstGeom>
              <a:gradFill flip="none" rotWithShape="1">
                <a:gsLst>
                  <a:gs pos="0">
                    <a:srgbClr val="B09658"/>
                  </a:gs>
                  <a:gs pos="90000">
                    <a:srgbClr val="B09658"/>
                  </a:gs>
                  <a:gs pos="100000">
                    <a:srgbClr val="A48B52"/>
                  </a:gs>
                </a:gsLst>
                <a:path path="circle">
                  <a:fillToRect l="37721" t="-19636" r="62278" b="119636"/>
                </a:path>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lgn="ctr" defTabSz="622300">
                  <a:lnSpc>
                    <a:spcPct val="90000"/>
                  </a:lnSpc>
                  <a:spcBef>
                    <a:spcPts val="700"/>
                  </a:spcBef>
                  <a:defRPr sz="1100" b="1"/>
                </a:pPr>
                <a:endParaRPr/>
              </a:p>
            </p:txBody>
          </p:sp>
          <p:sp>
            <p:nvSpPr>
              <p:cNvPr id="237" name="Igualdad"/>
              <p:cNvSpPr txBox="1"/>
              <p:nvPr/>
            </p:nvSpPr>
            <p:spPr>
              <a:xfrm>
                <a:off x="178401" y="489719"/>
                <a:ext cx="861399" cy="23876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7779" tIns="17779" rIns="17779" bIns="17779" numCol="1" anchor="ctr">
                <a:spAutoFit/>
              </a:bodyPr>
              <a:lstStyle>
                <a:lvl1pPr algn="ctr" defTabSz="622300">
                  <a:lnSpc>
                    <a:spcPct val="90000"/>
                  </a:lnSpc>
                  <a:spcBef>
                    <a:spcPts val="500"/>
                  </a:spcBef>
                  <a:defRPr sz="1400" b="1"/>
                </a:lvl1pPr>
              </a:lstStyle>
              <a:p>
                <a:r>
                  <a:t>Igualdad</a:t>
                </a:r>
              </a:p>
            </p:txBody>
          </p:sp>
        </p:grpSp>
        <p:grpSp>
          <p:nvGrpSpPr>
            <p:cNvPr id="241" name="Grupo"/>
            <p:cNvGrpSpPr/>
            <p:nvPr/>
          </p:nvGrpSpPr>
          <p:grpSpPr>
            <a:xfrm>
              <a:off x="3109290" y="3996877"/>
              <a:ext cx="1218201" cy="1218201"/>
              <a:chOff x="0" y="0"/>
              <a:chExt cx="1218200" cy="1218200"/>
            </a:xfrm>
          </p:grpSpPr>
          <p:sp>
            <p:nvSpPr>
              <p:cNvPr id="239" name="Círculo"/>
              <p:cNvSpPr/>
              <p:nvPr/>
            </p:nvSpPr>
            <p:spPr>
              <a:xfrm>
                <a:off x="-1" y="-1"/>
                <a:ext cx="1218202" cy="1218202"/>
              </a:xfrm>
              <a:prstGeom prst="ellipse">
                <a:avLst/>
              </a:prstGeom>
              <a:gradFill flip="none" rotWithShape="1">
                <a:gsLst>
                  <a:gs pos="0">
                    <a:srgbClr val="A9945E"/>
                  </a:gs>
                  <a:gs pos="90000">
                    <a:srgbClr val="A9945E"/>
                  </a:gs>
                  <a:gs pos="100000">
                    <a:srgbClr val="9D8A57"/>
                  </a:gs>
                </a:gsLst>
                <a:path path="circle">
                  <a:fillToRect l="37721" t="-19636" r="62278" b="119636"/>
                </a:path>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lgn="ctr" defTabSz="533400">
                  <a:lnSpc>
                    <a:spcPct val="90000"/>
                  </a:lnSpc>
                  <a:spcBef>
                    <a:spcPts val="700"/>
                  </a:spcBef>
                  <a:defRPr sz="1200">
                    <a:solidFill>
                      <a:srgbClr val="FFFFFF"/>
                    </a:solidFill>
                  </a:defRPr>
                </a:pPr>
                <a:endParaRPr/>
              </a:p>
            </p:txBody>
          </p:sp>
          <p:sp>
            <p:nvSpPr>
              <p:cNvPr id="240" name="Inmediación"/>
              <p:cNvSpPr txBox="1"/>
              <p:nvPr/>
            </p:nvSpPr>
            <p:spPr>
              <a:xfrm>
                <a:off x="178401" y="504959"/>
                <a:ext cx="861399" cy="2082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5240" tIns="15240" rIns="15240" bIns="15240" numCol="1" anchor="ctr">
                <a:spAutoFit/>
              </a:bodyPr>
              <a:lstStyle/>
              <a:p>
                <a:pPr algn="ctr" defTabSz="533400">
                  <a:lnSpc>
                    <a:spcPct val="90000"/>
                  </a:lnSpc>
                  <a:spcBef>
                    <a:spcPts val="500"/>
                  </a:spcBef>
                  <a:defRPr sz="1200" b="1"/>
                </a:pPr>
                <a:r>
                  <a:t>Inmediación</a:t>
                </a:r>
                <a:r>
                  <a:rPr b="0">
                    <a:solidFill>
                      <a:srgbClr val="FFFFFF"/>
                    </a:solidFill>
                  </a:rPr>
                  <a:t>	</a:t>
                </a:r>
              </a:p>
            </p:txBody>
          </p:sp>
        </p:grpSp>
        <p:grpSp>
          <p:nvGrpSpPr>
            <p:cNvPr id="244" name="Grupo"/>
            <p:cNvGrpSpPr/>
            <p:nvPr/>
          </p:nvGrpSpPr>
          <p:grpSpPr>
            <a:xfrm>
              <a:off x="1194100" y="3996877"/>
              <a:ext cx="1218201" cy="1218201"/>
              <a:chOff x="0" y="0"/>
              <a:chExt cx="1218200" cy="1218200"/>
            </a:xfrm>
          </p:grpSpPr>
          <p:sp>
            <p:nvSpPr>
              <p:cNvPr id="242" name="Círculo"/>
              <p:cNvSpPr/>
              <p:nvPr/>
            </p:nvSpPr>
            <p:spPr>
              <a:xfrm>
                <a:off x="-1" y="-1"/>
                <a:ext cx="1218202" cy="1218202"/>
              </a:xfrm>
              <a:prstGeom prst="ellipse">
                <a:avLst/>
              </a:prstGeom>
              <a:gradFill flip="none" rotWithShape="1">
                <a:gsLst>
                  <a:gs pos="0">
                    <a:srgbClr val="A19264"/>
                  </a:gs>
                  <a:gs pos="90000">
                    <a:srgbClr val="A19264"/>
                  </a:gs>
                  <a:gs pos="100000">
                    <a:srgbClr val="96875D"/>
                  </a:gs>
                </a:gsLst>
                <a:path path="circle">
                  <a:fillToRect l="37721" t="-19636" r="62278" b="119636"/>
                </a:path>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lgn="ctr" defTabSz="488950">
                  <a:lnSpc>
                    <a:spcPct val="90000"/>
                  </a:lnSpc>
                  <a:spcBef>
                    <a:spcPts val="700"/>
                  </a:spcBef>
                  <a:defRPr sz="1100" b="1"/>
                </a:pPr>
                <a:endParaRPr/>
              </a:p>
            </p:txBody>
          </p:sp>
          <p:sp>
            <p:nvSpPr>
              <p:cNvPr id="243" name="Contradicción"/>
              <p:cNvSpPr txBox="1"/>
              <p:nvPr/>
            </p:nvSpPr>
            <p:spPr>
              <a:xfrm>
                <a:off x="178401" y="518929"/>
                <a:ext cx="861399" cy="1803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3970" tIns="13970" rIns="13970" bIns="13970" numCol="1" anchor="ctr">
                <a:spAutoFit/>
              </a:bodyPr>
              <a:lstStyle>
                <a:lvl1pPr algn="ctr" defTabSz="488950">
                  <a:lnSpc>
                    <a:spcPct val="90000"/>
                  </a:lnSpc>
                  <a:spcBef>
                    <a:spcPts val="400"/>
                  </a:spcBef>
                  <a:defRPr sz="1100" b="1"/>
                </a:lvl1pPr>
              </a:lstStyle>
              <a:p>
                <a:r>
                  <a:t>Contradicción</a:t>
                </a:r>
              </a:p>
            </p:txBody>
          </p:sp>
        </p:grpSp>
        <p:grpSp>
          <p:nvGrpSpPr>
            <p:cNvPr id="247" name="Grupo"/>
            <p:cNvGrpSpPr/>
            <p:nvPr/>
          </p:nvGrpSpPr>
          <p:grpSpPr>
            <a:xfrm>
              <a:off x="0" y="2499522"/>
              <a:ext cx="1218201" cy="1218201"/>
              <a:chOff x="0" y="0"/>
              <a:chExt cx="1218200" cy="1218200"/>
            </a:xfrm>
          </p:grpSpPr>
          <p:sp>
            <p:nvSpPr>
              <p:cNvPr id="245" name="Círculo"/>
              <p:cNvSpPr/>
              <p:nvPr/>
            </p:nvSpPr>
            <p:spPr>
              <a:xfrm>
                <a:off x="-1" y="-1"/>
                <a:ext cx="1218202" cy="1218202"/>
              </a:xfrm>
              <a:prstGeom prst="ellipse">
                <a:avLst/>
              </a:prstGeom>
              <a:gradFill flip="none" rotWithShape="1">
                <a:gsLst>
                  <a:gs pos="0">
                    <a:srgbClr val="9A8F6A"/>
                  </a:gs>
                  <a:gs pos="90000">
                    <a:srgbClr val="9A8F6A"/>
                  </a:gs>
                  <a:gs pos="100000">
                    <a:srgbClr val="8F8562"/>
                  </a:gs>
                </a:gsLst>
                <a:path path="circle">
                  <a:fillToRect l="37721" t="-19636" r="62278" b="119636"/>
                </a:path>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lgn="ctr" defTabSz="466725">
                  <a:lnSpc>
                    <a:spcPct val="90000"/>
                  </a:lnSpc>
                  <a:spcBef>
                    <a:spcPts val="700"/>
                  </a:spcBef>
                  <a:defRPr sz="1000" b="1"/>
                </a:pPr>
                <a:endParaRPr/>
              </a:p>
            </p:txBody>
          </p:sp>
          <p:sp>
            <p:nvSpPr>
              <p:cNvPr id="246" name="Concentración"/>
              <p:cNvSpPr txBox="1"/>
              <p:nvPr/>
            </p:nvSpPr>
            <p:spPr>
              <a:xfrm>
                <a:off x="178401" y="525279"/>
                <a:ext cx="861399" cy="167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3970" tIns="13970" rIns="13970" bIns="13970" numCol="1" anchor="ctr">
                <a:spAutoFit/>
              </a:bodyPr>
              <a:lstStyle>
                <a:lvl1pPr algn="ctr" defTabSz="466725">
                  <a:lnSpc>
                    <a:spcPct val="90000"/>
                  </a:lnSpc>
                  <a:spcBef>
                    <a:spcPts val="400"/>
                  </a:spcBef>
                  <a:defRPr sz="1000" b="1"/>
                </a:lvl1pPr>
              </a:lstStyle>
              <a:p>
                <a:r>
                  <a:t>Concentración</a:t>
                </a:r>
              </a:p>
            </p:txBody>
          </p:sp>
        </p:grpSp>
        <p:grpSp>
          <p:nvGrpSpPr>
            <p:cNvPr id="250" name="Grupo"/>
            <p:cNvGrpSpPr/>
            <p:nvPr/>
          </p:nvGrpSpPr>
          <p:grpSpPr>
            <a:xfrm>
              <a:off x="426170" y="632349"/>
              <a:ext cx="1218201" cy="1218202"/>
              <a:chOff x="0" y="0"/>
              <a:chExt cx="1218200" cy="1218200"/>
            </a:xfrm>
          </p:grpSpPr>
          <p:sp>
            <p:nvSpPr>
              <p:cNvPr id="248" name="Círculo"/>
              <p:cNvSpPr/>
              <p:nvPr/>
            </p:nvSpPr>
            <p:spPr>
              <a:xfrm>
                <a:off x="-1" y="-1"/>
                <a:ext cx="1218202" cy="1218202"/>
              </a:xfrm>
              <a:prstGeom prst="ellipse">
                <a:avLst/>
              </a:prstGeom>
              <a:gradFill flip="none" rotWithShape="1">
                <a:gsLst>
                  <a:gs pos="0">
                    <a:schemeClr val="accent3"/>
                  </a:gs>
                  <a:gs pos="90000">
                    <a:schemeClr val="accent3"/>
                  </a:gs>
                  <a:gs pos="100000">
                    <a:schemeClr val="accent3">
                      <a:lumOff val="-3602"/>
                    </a:schemeClr>
                  </a:gs>
                </a:gsLst>
                <a:path path="circle">
                  <a:fillToRect l="37721" t="-19636" r="62278" b="119636"/>
                </a:path>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lgn="ctr" defTabSz="533400">
                  <a:lnSpc>
                    <a:spcPct val="90000"/>
                  </a:lnSpc>
                  <a:spcBef>
                    <a:spcPts val="700"/>
                  </a:spcBef>
                  <a:defRPr sz="1200" b="1"/>
                </a:pPr>
                <a:endParaRPr/>
              </a:p>
            </p:txBody>
          </p:sp>
          <p:sp>
            <p:nvSpPr>
              <p:cNvPr id="249" name="Continuidad"/>
              <p:cNvSpPr txBox="1"/>
              <p:nvPr/>
            </p:nvSpPr>
            <p:spPr>
              <a:xfrm>
                <a:off x="178401" y="504959"/>
                <a:ext cx="861399" cy="2082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5240" tIns="15240" rIns="15240" bIns="15240" numCol="1" anchor="ctr">
                <a:spAutoFit/>
              </a:bodyPr>
              <a:lstStyle>
                <a:lvl1pPr algn="ctr" defTabSz="533400">
                  <a:lnSpc>
                    <a:spcPct val="90000"/>
                  </a:lnSpc>
                  <a:spcBef>
                    <a:spcPts val="500"/>
                  </a:spcBef>
                  <a:defRPr sz="1200" b="1"/>
                </a:lvl1pPr>
              </a:lstStyle>
              <a:p>
                <a:r>
                  <a:t>Continuidad</a:t>
                </a:r>
              </a:p>
            </p:txBody>
          </p:sp>
        </p:gr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iterate>
                                    <p:tmAbs val="0"/>
                                  </p:iterate>
                                  <p:childTnLst>
                                    <p:set>
                                      <p:cBhvr>
                                        <p:cTn id="6" fill="hold"/>
                                        <p:tgtEl>
                                          <p:spTgt spid="251"/>
                                        </p:tgtEl>
                                        <p:attrNameLst>
                                          <p:attrName>style.visibility</p:attrName>
                                        </p:attrNameLst>
                                      </p:cBhvr>
                                      <p:to>
                                        <p:strVal val="visible"/>
                                      </p:to>
                                    </p:set>
                                    <p:animEffect transition="in" filter="box(in)">
                                      <p:cBhvr>
                                        <p:cTn id="7" dur="2000"/>
                                        <p:tgtEl>
                                          <p:spTgt spid="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0" animBg="1" advAuto="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 name="6 CuadroTexto"/>
          <p:cNvSpPr txBox="1"/>
          <p:nvPr/>
        </p:nvSpPr>
        <p:spPr>
          <a:xfrm>
            <a:off x="323528" y="2445275"/>
            <a:ext cx="6480720" cy="199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400">
                <a:solidFill>
                  <a:schemeClr val="accent2"/>
                </a:solidFill>
              </a:defRPr>
            </a:lvl1pPr>
          </a:lstStyle>
          <a:p>
            <a:r>
              <a:t>Impugnación de falsedad documentos</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 name="4 CuadroTexto"/>
          <p:cNvSpPr txBox="1"/>
          <p:nvPr/>
        </p:nvSpPr>
        <p:spPr>
          <a:xfrm>
            <a:off x="178904" y="332656"/>
            <a:ext cx="6624736" cy="825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400">
                <a:solidFill>
                  <a:srgbClr val="FFFFFF"/>
                </a:solidFill>
              </a:defRPr>
            </a:pPr>
            <a:r>
              <a:t>De acuerdo con el articulo </a:t>
            </a:r>
            <a:r>
              <a:rPr>
                <a:solidFill>
                  <a:srgbClr val="FFC000"/>
                </a:solidFill>
              </a:rPr>
              <a:t>1390 bis 45</a:t>
            </a:r>
            <a:r>
              <a:t>, son </a:t>
            </a:r>
            <a:r>
              <a:rPr b="1">
                <a:solidFill>
                  <a:srgbClr val="FFC000"/>
                </a:solidFill>
              </a:rPr>
              <a:t>4</a:t>
            </a:r>
            <a:r>
              <a:t> posibilidades para impugnar la falsedad de un documento:</a:t>
            </a:r>
          </a:p>
          <a:p>
            <a:pPr algn="just">
              <a:defRPr sz="2400">
                <a:solidFill>
                  <a:srgbClr val="FFFFFF"/>
                </a:solidFill>
              </a:defRPr>
            </a:pPr>
            <a:endParaRPr/>
          </a:p>
          <a:p>
            <a:pPr>
              <a:defRPr sz="2400" b="1">
                <a:solidFill>
                  <a:srgbClr val="FFC000"/>
                </a:solidFill>
              </a:defRPr>
            </a:pPr>
            <a:r>
              <a:t>Por escrito</a:t>
            </a:r>
          </a:p>
          <a:p>
            <a:pPr marL="717550" indent="-447675" algn="just">
              <a:buSzPct val="100000"/>
              <a:buAutoNum type="arabicPeriod"/>
              <a:defRPr sz="2000">
                <a:solidFill>
                  <a:srgbClr val="FFFFFF"/>
                </a:solidFill>
              </a:defRPr>
            </a:pPr>
            <a:r>
              <a:t>Aquellos documentos exhibidos por la actora junto con la demanda (mediante la oposición de excepción en el escrito de contestación)</a:t>
            </a:r>
          </a:p>
          <a:p>
            <a:pPr marL="514350" indent="-514350" algn="just">
              <a:buSzPct val="100000"/>
              <a:buAutoNum type="arabicPeriod"/>
              <a:defRPr sz="2000">
                <a:solidFill>
                  <a:srgbClr val="FFFFFF"/>
                </a:solidFill>
              </a:defRPr>
            </a:pPr>
            <a:endParaRPr/>
          </a:p>
          <a:p>
            <a:pPr algn="just">
              <a:defRPr sz="2400" b="1">
                <a:solidFill>
                  <a:srgbClr val="FFC000"/>
                </a:solidFill>
              </a:defRPr>
            </a:pPr>
            <a:r>
              <a:t>De forma oral vía incidental en la audiencia en que se admita</a:t>
            </a:r>
          </a:p>
          <a:p>
            <a:pPr marL="722312" indent="-452437" algn="just">
              <a:buSzPct val="100000"/>
              <a:buAutoNum type="arabicPeriod" startAt="2"/>
              <a:defRPr sz="2000">
                <a:solidFill>
                  <a:srgbClr val="FFFFFF"/>
                </a:solidFill>
              </a:defRPr>
            </a:pPr>
            <a:r>
              <a:t>Respecto de documentos exhibidos por la demandada en su escrito de contestación a la demanda</a:t>
            </a:r>
          </a:p>
          <a:p>
            <a:pPr marL="722312" indent="-452437" algn="just">
              <a:buSzPct val="100000"/>
              <a:buAutoNum type="arabicPeriod" startAt="2"/>
              <a:defRPr sz="2000">
                <a:solidFill>
                  <a:srgbClr val="FFFFFF"/>
                </a:solidFill>
              </a:defRPr>
            </a:pPr>
            <a:r>
              <a:t>Respecto de documentos exhibidos por cualquiera de las partes con posterioridad a los escritos que fijan la Litis</a:t>
            </a:r>
          </a:p>
          <a:p>
            <a:pPr marL="722312" indent="-452437" algn="just">
              <a:buSzPct val="100000"/>
              <a:buAutoNum type="arabicPeriod" startAt="2"/>
              <a:defRPr sz="2000">
                <a:solidFill>
                  <a:srgbClr val="FFFFFF"/>
                </a:solidFill>
              </a:defRPr>
            </a:pPr>
            <a:r>
              <a:t>Cuando se trate de pruebas supervenientes exhibidas por la contraria.  </a:t>
            </a:r>
          </a:p>
          <a:p>
            <a:pPr marL="514350" indent="-514350" algn="just">
              <a:buSzPct val="100000"/>
              <a:buAutoNum type="arabicPeriod" startAt="2"/>
              <a:defRPr sz="2400">
                <a:solidFill>
                  <a:srgbClr val="FFFFFF"/>
                </a:solidFill>
              </a:defRPr>
            </a:pPr>
            <a:endParaRPr/>
          </a:p>
          <a:p>
            <a:pPr marL="514350" indent="-514350" algn="just">
              <a:buSzPct val="100000"/>
              <a:buAutoNum type="arabicPeriod" startAt="6"/>
              <a:defRPr sz="2800">
                <a:solidFill>
                  <a:srgbClr val="FFFFFF"/>
                </a:solidFill>
              </a:defRPr>
            </a:pPr>
            <a:endParaRPr/>
          </a:p>
          <a:p>
            <a:pPr marL="514350" indent="-514350" algn="just">
              <a:buSzPct val="100000"/>
              <a:buAutoNum type="arabicPeriod" startAt="7"/>
              <a:defRPr sz="2800">
                <a:solidFill>
                  <a:srgbClr val="FFFFFF"/>
                </a:solidFill>
              </a:defRPr>
            </a:pPr>
            <a:endParaRPr/>
          </a:p>
          <a:p>
            <a:pPr marL="514350" indent="-514350" algn="just">
              <a:buSzPct val="100000"/>
              <a:buAutoNum type="arabicPeriod" startAt="8"/>
              <a:defRPr sz="2800">
                <a:solidFill>
                  <a:srgbClr val="FFFFFF"/>
                </a:solidFill>
              </a:defRPr>
            </a:pPr>
            <a:endParaRPr/>
          </a:p>
          <a:p>
            <a:pPr marL="514350" indent="-514350" algn="just">
              <a:buSzPct val="100000"/>
              <a:buAutoNum type="arabicPeriod" startAt="9"/>
              <a:defRPr sz="2800">
                <a:solidFill>
                  <a:srgbClr val="FFFFFF"/>
                </a:solidFill>
              </a:defRPr>
            </a:pPr>
            <a:endParaRPr/>
          </a:p>
          <a:p>
            <a:pPr algn="just">
              <a:defRPr sz="2800">
                <a:solidFill>
                  <a:srgbClr val="FFFFFF"/>
                </a:solidFill>
              </a:defRPr>
            </a:pPr>
            <a:endParaRPr/>
          </a:p>
          <a:p>
            <a:pPr algn="just">
              <a:defRPr sz="2800">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 name="4 CuadroTexto"/>
          <p:cNvSpPr txBox="1"/>
          <p:nvPr/>
        </p:nvSpPr>
        <p:spPr>
          <a:xfrm>
            <a:off x="178904" y="332656"/>
            <a:ext cx="6624736" cy="4752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endParaRPr/>
          </a:p>
          <a:p>
            <a:pPr marL="457200" indent="-457200" algn="just">
              <a:buSzPct val="100000"/>
              <a:buAutoNum type="arabicParenR"/>
              <a:defRPr sz="2400">
                <a:solidFill>
                  <a:srgbClr val="FFFFFF"/>
                </a:solidFill>
              </a:defRPr>
            </a:pPr>
            <a:r>
              <a:t>Tratándose de los exhibidos junto con la demanda, se opondrá mediante </a:t>
            </a:r>
            <a:r>
              <a:rPr>
                <a:solidFill>
                  <a:srgbClr val="FFC000"/>
                </a:solidFill>
              </a:rPr>
              <a:t>excepción</a:t>
            </a:r>
            <a:r>
              <a:t>, simultáneamente en la contestación y nunca después.</a:t>
            </a:r>
          </a:p>
          <a:p>
            <a:pPr marL="457200" indent="-457200" algn="just">
              <a:buSzPct val="100000"/>
              <a:buAutoNum type="arabicParenR"/>
              <a:defRPr sz="2400">
                <a:solidFill>
                  <a:srgbClr val="FFFFFF"/>
                </a:solidFill>
              </a:defRPr>
            </a:pPr>
            <a:endParaRPr/>
          </a:p>
          <a:p>
            <a:pPr marL="457200" indent="-457200" algn="just">
              <a:buSzPct val="100000"/>
              <a:buAutoNum type="arabicParenR" startAt="2"/>
              <a:defRPr sz="2400">
                <a:solidFill>
                  <a:srgbClr val="FFFFFF"/>
                </a:solidFill>
              </a:defRPr>
            </a:pPr>
            <a:r>
              <a:t>Al momento de su interposición se deberán ofrecer</a:t>
            </a:r>
          </a:p>
          <a:p>
            <a:pPr marL="457200" indent="-457200" algn="just">
              <a:buSzPct val="100000"/>
              <a:buAutoNum type="arabicParenR" startAt="2"/>
              <a:defRPr sz="2400">
                <a:solidFill>
                  <a:srgbClr val="FFFFFF"/>
                </a:solidFill>
              </a:defRPr>
            </a:pPr>
            <a:endParaRPr/>
          </a:p>
          <a:p>
            <a:pPr marL="715962" indent="-268287" algn="just">
              <a:buSzPct val="100000"/>
              <a:buChar char="➢"/>
              <a:defRPr sz="2000">
                <a:solidFill>
                  <a:srgbClr val="FFFFFF"/>
                </a:solidFill>
              </a:defRPr>
            </a:pPr>
            <a:r>
              <a:t>Las pruebas que se estimen pertinentes</a:t>
            </a:r>
          </a:p>
          <a:p>
            <a:pPr marL="715962" indent="-268287" algn="just">
              <a:buSzPct val="100000"/>
              <a:buChar char="➢"/>
              <a:defRPr sz="2000">
                <a:solidFill>
                  <a:srgbClr val="FFFFFF"/>
                </a:solidFill>
              </a:defRPr>
            </a:pPr>
            <a:r>
              <a:t>Y la prueba pericial, con lo que se dará vista a la contraria (por 3 días),  para que manifieste lo que a su derecho convenga y designe perito de su parte.</a:t>
            </a:r>
          </a:p>
          <a:p>
            <a:pPr algn="just">
              <a:defRPr sz="2400">
                <a:solidFill>
                  <a:srgbClr val="FFFFFF"/>
                </a:solidFill>
              </a:defRPr>
            </a:pPr>
            <a:endParaRPr/>
          </a:p>
          <a:p>
            <a:pPr algn="just">
              <a:defRPr sz="2400">
                <a:solidFill>
                  <a:srgbClr val="FFFFFF"/>
                </a:solidFill>
              </a:defRPr>
            </a:pPr>
            <a:r>
              <a:t>3)   Reservándose su admisión en la audiencia preliminar; sin que haya lugar a la impugnación en la vía incidental.</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 name="4 CuadroTexto"/>
          <p:cNvSpPr txBox="1"/>
          <p:nvPr/>
        </p:nvSpPr>
        <p:spPr>
          <a:xfrm>
            <a:off x="178904" y="332656"/>
            <a:ext cx="6624736" cy="5374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endParaRPr/>
          </a:p>
          <a:p>
            <a:pPr algn="just">
              <a:defRPr sz="2800">
                <a:solidFill>
                  <a:srgbClr val="FFFFFF"/>
                </a:solidFill>
              </a:defRPr>
            </a:pPr>
            <a:endParaRPr/>
          </a:p>
          <a:p>
            <a:pPr algn="just">
              <a:defRPr sz="2800">
                <a:solidFill>
                  <a:srgbClr val="FFFFFF"/>
                </a:solidFill>
              </a:defRPr>
            </a:pPr>
            <a:r>
              <a:t>En los demás casos, es decir, tratándose de </a:t>
            </a:r>
            <a:r>
              <a:rPr>
                <a:solidFill>
                  <a:srgbClr val="FFC000"/>
                </a:solidFill>
              </a:rPr>
              <a:t>documentos exhibidos </a:t>
            </a:r>
            <a:r>
              <a:t>por la parte demandada junto con su </a:t>
            </a:r>
            <a:r>
              <a:rPr>
                <a:solidFill>
                  <a:srgbClr val="FFC000"/>
                </a:solidFill>
              </a:rPr>
              <a:t>contestación a la demanda</a:t>
            </a:r>
            <a:r>
              <a:t>, o bien, de documentos exhibidos por cualquiera de las </a:t>
            </a:r>
            <a:r>
              <a:rPr>
                <a:solidFill>
                  <a:srgbClr val="FFC000"/>
                </a:solidFill>
              </a:rPr>
              <a:t>partes con posterioridad a los escritos que fijan la Litis</a:t>
            </a:r>
            <a:r>
              <a:t>, o bien de pruebas supervenientes:</a:t>
            </a:r>
          </a:p>
          <a:p>
            <a:pPr algn="just">
              <a:defRPr sz="2800">
                <a:solidFill>
                  <a:srgbClr val="FFFFFF"/>
                </a:solidFill>
              </a:defRPr>
            </a:pPr>
            <a:endParaRPr/>
          </a:p>
          <a:p>
            <a:pPr marL="1431925" indent="-457200" algn="just">
              <a:buSzPct val="100000"/>
              <a:buBlip>
                <a:blip r:embed="rId2"/>
              </a:buBlip>
              <a:defRPr sz="2800">
                <a:solidFill>
                  <a:srgbClr val="FFFFFF"/>
                </a:solidFill>
              </a:defRPr>
            </a:pPr>
            <a:r>
              <a:t>La </a:t>
            </a:r>
            <a:r>
              <a:rPr>
                <a:solidFill>
                  <a:srgbClr val="FFC000"/>
                </a:solidFill>
              </a:rPr>
              <a:t>impugnación</a:t>
            </a:r>
            <a:r>
              <a:t> se hará de forma oral en </a:t>
            </a:r>
            <a:r>
              <a:rPr>
                <a:solidFill>
                  <a:srgbClr val="FFC000"/>
                </a:solidFill>
              </a:rPr>
              <a:t>vía incidental en la audiencia en que éstos se admitan</a:t>
            </a:r>
            <a:r>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 name="4 CuadroTexto"/>
          <p:cNvSpPr txBox="1"/>
          <p:nvPr/>
        </p:nvSpPr>
        <p:spPr>
          <a:xfrm>
            <a:off x="178904" y="613131"/>
            <a:ext cx="6624736" cy="4561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a:solidFill>
                  <a:srgbClr val="FFFFFF"/>
                </a:solidFill>
              </a:defRPr>
            </a:pPr>
            <a:endParaRPr/>
          </a:p>
          <a:p>
            <a:pPr algn="just">
              <a:defRPr sz="2800">
                <a:solidFill>
                  <a:srgbClr val="FFFFFF"/>
                </a:solidFill>
              </a:defRPr>
            </a:pPr>
            <a:r>
              <a:t>En todos los casos, la preparación y desahogo de la prueba pericial correspondiente, se hará en términos de los artículos 1390 Bis 46, 1390 Bis 47 y 1390 Bis 48 de este Código.</a:t>
            </a:r>
          </a:p>
          <a:p>
            <a:pPr>
              <a:defRPr sz="2800">
                <a:solidFill>
                  <a:srgbClr val="FFFFFF"/>
                </a:solidFill>
              </a:defRPr>
            </a:pPr>
            <a:r>
              <a:t> </a:t>
            </a:r>
          </a:p>
          <a:p>
            <a:pPr algn="just">
              <a:defRPr sz="2800">
                <a:solidFill>
                  <a:srgbClr val="FFC000"/>
                </a:solidFill>
              </a:defRPr>
            </a:pPr>
            <a:r>
              <a:t>Si</a:t>
            </a:r>
            <a:r>
              <a:rPr>
                <a:solidFill>
                  <a:srgbClr val="FFFFFF"/>
                </a:solidFill>
              </a:rPr>
              <a:t> </a:t>
            </a:r>
            <a:r>
              <a:t>no se ofreciere la prueba pericial</a:t>
            </a:r>
            <a:r>
              <a:rPr>
                <a:solidFill>
                  <a:srgbClr val="FFFFFF"/>
                </a:solidFill>
              </a:rPr>
              <a:t> con la impugnación correspondiente, </a:t>
            </a:r>
            <a:r>
              <a:t>o no se cumpliere </a:t>
            </a:r>
            <a:r>
              <a:rPr>
                <a:solidFill>
                  <a:srgbClr val="FFFFFF"/>
                </a:solidFill>
              </a:rPr>
              <a:t>con cualquiera de los requisitos necesarios para su admisión a trámite, </a:t>
            </a:r>
            <a:r>
              <a:t>se desechará de plano </a:t>
            </a:r>
            <a:r>
              <a:rPr>
                <a:solidFill>
                  <a:srgbClr val="FFFFFF"/>
                </a:solidFill>
              </a:rPr>
              <a:t>por el juzgador.</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 name="6 CuadroTexto"/>
          <p:cNvSpPr txBox="1"/>
          <p:nvPr/>
        </p:nvSpPr>
        <p:spPr>
          <a:xfrm>
            <a:off x="323528" y="2445275"/>
            <a:ext cx="6480720" cy="199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4400">
                <a:solidFill>
                  <a:schemeClr val="accent2"/>
                </a:solidFill>
              </a:defRPr>
            </a:pPr>
            <a:r>
              <a:t>La prueba </a:t>
            </a:r>
          </a:p>
          <a:p>
            <a:pPr algn="ctr">
              <a:defRPr sz="4400">
                <a:solidFill>
                  <a:schemeClr val="accent2"/>
                </a:solidFill>
              </a:defRPr>
            </a:pPr>
            <a:r>
              <a:t>Pericial </a:t>
            </a:r>
            <a:endParaRPr b="1">
              <a:solidFill>
                <a:srgbClr val="D9C194"/>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 name="4 CuadroTexto"/>
          <p:cNvSpPr txBox="1"/>
          <p:nvPr/>
        </p:nvSpPr>
        <p:spPr>
          <a:xfrm>
            <a:off x="178904" y="332655"/>
            <a:ext cx="6624736" cy="7330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Pericial</a:t>
            </a:r>
          </a:p>
          <a:p>
            <a:pPr algn="ctr">
              <a:defRPr sz="2000">
                <a:solidFill>
                  <a:srgbClr val="FFFFFF"/>
                </a:solidFill>
              </a:defRPr>
            </a:pPr>
            <a:r>
              <a:t>1390 bis 46</a:t>
            </a:r>
          </a:p>
          <a:p>
            <a:pPr algn="ctr">
              <a:defRPr sz="2000" b="1">
                <a:solidFill>
                  <a:srgbClr val="FFFFFF"/>
                </a:solidFill>
              </a:defRPr>
            </a:pPr>
            <a:endParaRPr/>
          </a:p>
          <a:p>
            <a:pPr algn="ctr">
              <a:defRPr sz="2000" b="1">
                <a:solidFill>
                  <a:srgbClr val="FFFFFF"/>
                </a:solidFill>
              </a:defRPr>
            </a:pPr>
            <a:endParaRPr/>
          </a:p>
          <a:p>
            <a:pPr algn="just">
              <a:defRPr sz="2400">
                <a:solidFill>
                  <a:srgbClr val="FFFFFF"/>
                </a:solidFill>
              </a:defRPr>
            </a:pPr>
            <a:r>
              <a:t>Al ofrecer la prueba, las partes deberán reunir los siguientes requisitos:</a:t>
            </a:r>
          </a:p>
          <a:p>
            <a:pPr>
              <a:defRPr sz="2400" b="1">
                <a:solidFill>
                  <a:srgbClr val="FFFFFF"/>
                </a:solidFill>
              </a:defRPr>
            </a:pPr>
            <a:endParaRPr/>
          </a:p>
          <a:p>
            <a:pPr marL="457200" indent="-457200" algn="just">
              <a:buSzPct val="100000"/>
              <a:buAutoNum type="arabicPeriod"/>
              <a:defRPr sz="2400">
                <a:solidFill>
                  <a:srgbClr val="FFFFFF"/>
                </a:solidFill>
              </a:defRPr>
            </a:pPr>
            <a:r>
              <a:t>Señalarán con toda precisión la ciencia, arte, técnica, oficio o industria sobre la cual deba practicarse la prueba;</a:t>
            </a:r>
          </a:p>
          <a:p>
            <a:pPr marL="457200" indent="-457200" algn="just">
              <a:buSzPct val="100000"/>
              <a:buAutoNum type="arabicPeriod"/>
              <a:defRPr sz="2400">
                <a:solidFill>
                  <a:srgbClr val="FFFFFF"/>
                </a:solidFill>
              </a:defRPr>
            </a:pPr>
            <a:r>
              <a:t>Los puntos sobre los que versará y las cuestiones que se deben resolver en la pericial, </a:t>
            </a:r>
          </a:p>
          <a:p>
            <a:pPr marL="457200" indent="-457200" algn="just">
              <a:buSzPct val="100000"/>
              <a:buAutoNum type="arabicPeriod"/>
              <a:defRPr sz="2400">
                <a:solidFill>
                  <a:srgbClr val="FFFFFF"/>
                </a:solidFill>
              </a:defRPr>
            </a:pPr>
            <a:r>
              <a:t>Los datos de la cédula profesional o documento que acredite la calidad técnica, artística o industrial del perito que se proponga,</a:t>
            </a:r>
          </a:p>
          <a:p>
            <a:pPr marL="457200" indent="-457200" algn="just">
              <a:buSzPct val="100000"/>
              <a:buAutoNum type="arabicPeriod"/>
              <a:defRPr sz="2400">
                <a:solidFill>
                  <a:srgbClr val="FFFFFF"/>
                </a:solidFill>
              </a:defRPr>
            </a:pPr>
            <a:r>
              <a:t>Nombre, apellidos y domicilio del perito,</a:t>
            </a:r>
          </a:p>
          <a:p>
            <a:pPr marL="457200" indent="-457200" algn="just">
              <a:buSzPct val="100000"/>
              <a:buAutoNum type="arabicPeriod"/>
              <a:defRPr sz="2400">
                <a:solidFill>
                  <a:srgbClr val="FFFFFF"/>
                </a:solidFill>
              </a:defRPr>
            </a:pPr>
            <a:r>
              <a:t>Debe relacionarse con los hechos controvertidos. </a:t>
            </a:r>
          </a:p>
          <a:p>
            <a:pPr>
              <a:defRPr sz="2400"/>
            </a:pPr>
            <a:endParaRPr/>
          </a:p>
          <a:p>
            <a:pPr>
              <a:defRPr sz="2400" b="1">
                <a:solidFill>
                  <a:srgbClr val="FFFFFF"/>
                </a:solidFill>
              </a:defRPr>
            </a:pPr>
            <a:endParaRPr/>
          </a:p>
          <a:p>
            <a:pPr>
              <a:defRPr sz="2400" b="1">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 name="4 CuadroTexto"/>
          <p:cNvSpPr txBox="1"/>
          <p:nvPr/>
        </p:nvSpPr>
        <p:spPr>
          <a:xfrm>
            <a:off x="178904" y="819864"/>
            <a:ext cx="6624736" cy="5946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Pericial</a:t>
            </a:r>
          </a:p>
          <a:p>
            <a:pPr algn="ctr">
              <a:defRPr sz="3600" b="1">
                <a:solidFill>
                  <a:schemeClr val="accent2"/>
                </a:solidFill>
              </a:defRPr>
            </a:pPr>
            <a:endParaRPr/>
          </a:p>
          <a:p>
            <a:pPr algn="ctr">
              <a:defRPr sz="2000" b="1">
                <a:solidFill>
                  <a:srgbClr val="FFFFFF"/>
                </a:solidFill>
              </a:defRPr>
            </a:pPr>
            <a:endParaRPr/>
          </a:p>
          <a:p>
            <a:pPr algn="just">
              <a:defRPr sz="2800">
                <a:solidFill>
                  <a:srgbClr val="FFFFFF"/>
                </a:solidFill>
              </a:defRPr>
            </a:pPr>
            <a:r>
              <a:t>Si falta cualquiera de los requisitos anteriores, el juez </a:t>
            </a:r>
            <a:r>
              <a:rPr>
                <a:solidFill>
                  <a:srgbClr val="FFC000"/>
                </a:solidFill>
              </a:rPr>
              <a:t>desechará de plano </a:t>
            </a:r>
            <a:r>
              <a:t>la prueba en cuestión.</a:t>
            </a:r>
          </a:p>
          <a:p>
            <a:pPr algn="just">
              <a:defRPr sz="2400" b="1">
                <a:solidFill>
                  <a:srgbClr val="FFFFFF"/>
                </a:solidFill>
              </a:defRPr>
            </a:pPr>
            <a:endParaRPr/>
          </a:p>
          <a:p>
            <a:pPr algn="just">
              <a:defRPr sz="2400" b="1">
                <a:solidFill>
                  <a:srgbClr val="FFFFFF"/>
                </a:solidFill>
              </a:defRPr>
            </a:pPr>
            <a:endParaRPr/>
          </a:p>
          <a:p>
            <a:pPr algn="just">
              <a:defRPr sz="2800">
                <a:solidFill>
                  <a:srgbClr val="FFFFFF"/>
                </a:solidFill>
              </a:defRPr>
            </a:pPr>
            <a:r>
              <a:t>De estar debidamente ofrecida, el juez la admitirá en la etapa correspondiente, quedando obligadas las partes a que sus peritos en la audiencia de juicio exhiban el dictamen respectivo.</a:t>
            </a:r>
          </a:p>
          <a:p>
            <a:pPr algn="just">
              <a:defRPr sz="2400" b="1">
                <a:solidFill>
                  <a:srgbClr val="FFFFFF"/>
                </a:solidFill>
              </a:defRPr>
            </a:pPr>
            <a:endParaRPr/>
          </a:p>
          <a:p>
            <a:pPr>
              <a:defRPr sz="2400" b="1">
                <a:solidFill>
                  <a:srgbClr val="FFFFFF"/>
                </a:solidFill>
              </a:defRPr>
            </a:pPr>
            <a:endParaRPr/>
          </a:p>
          <a:p>
            <a:pPr>
              <a:defRPr sz="2400" b="1">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4 CuadroTexto"/>
          <p:cNvSpPr txBox="1"/>
          <p:nvPr/>
        </p:nvSpPr>
        <p:spPr>
          <a:xfrm>
            <a:off x="178904" y="819864"/>
            <a:ext cx="6624736" cy="4879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Pericial</a:t>
            </a:r>
          </a:p>
          <a:p>
            <a:pPr algn="ctr">
              <a:defRPr sz="3600" b="1">
                <a:solidFill>
                  <a:schemeClr val="accent2"/>
                </a:solidFill>
              </a:defRPr>
            </a:pPr>
            <a:endParaRPr/>
          </a:p>
          <a:p>
            <a:pPr algn="ctr">
              <a:defRPr sz="2000" b="1">
                <a:solidFill>
                  <a:srgbClr val="FFFFFF"/>
                </a:solidFill>
              </a:defRPr>
            </a:pPr>
            <a:endParaRPr/>
          </a:p>
          <a:p>
            <a:pPr algn="just">
              <a:defRPr sz="2400">
                <a:solidFill>
                  <a:srgbClr val="FFFFFF"/>
                </a:solidFill>
              </a:defRPr>
            </a:pPr>
            <a:r>
              <a:t>Si se ofrece la prueba pericial en la </a:t>
            </a:r>
            <a:r>
              <a:rPr>
                <a:solidFill>
                  <a:srgbClr val="FFC000"/>
                </a:solidFill>
              </a:rPr>
              <a:t>demanda</a:t>
            </a:r>
            <a:r>
              <a:t> o en la </a:t>
            </a:r>
            <a:r>
              <a:rPr>
                <a:solidFill>
                  <a:srgbClr val="FFC000"/>
                </a:solidFill>
              </a:rPr>
              <a:t>reconvención</a:t>
            </a:r>
            <a:r>
              <a:t>, la contraparte, al presentar su contestación, deberá designar el perito de su parte, proporcionando los requisitos establecidos en el párrafo anterior, y proponer la ampliación de otros puntos y cuestiones, además de los formulados por el oferente, para que los peritos dictaminen.</a:t>
            </a:r>
          </a:p>
          <a:p>
            <a:pPr>
              <a:defRPr sz="2400" b="1">
                <a:solidFill>
                  <a:srgbClr val="FFFFFF"/>
                </a:solidFill>
              </a:defRPr>
            </a:pPr>
            <a:endParaRPr/>
          </a:p>
          <a:p>
            <a:pPr>
              <a:defRPr sz="2400" b="1">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 name="4 CuadroTexto"/>
          <p:cNvSpPr txBox="1"/>
          <p:nvPr/>
        </p:nvSpPr>
        <p:spPr>
          <a:xfrm>
            <a:off x="178904" y="963880"/>
            <a:ext cx="6624736" cy="4917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b="1">
                <a:solidFill>
                  <a:schemeClr val="accent2"/>
                </a:solidFill>
              </a:defRPr>
            </a:pPr>
            <a:r>
              <a:t>Pericial</a:t>
            </a:r>
          </a:p>
          <a:p>
            <a:pPr algn="ctr">
              <a:defRPr sz="3600" b="1">
                <a:solidFill>
                  <a:schemeClr val="accent2"/>
                </a:solidFill>
              </a:defRPr>
            </a:pPr>
            <a:endParaRPr/>
          </a:p>
          <a:p>
            <a:pPr algn="ctr">
              <a:defRPr sz="2000" b="1">
                <a:solidFill>
                  <a:srgbClr val="FFFFFF"/>
                </a:solidFill>
              </a:defRPr>
            </a:pPr>
            <a:endParaRPr/>
          </a:p>
          <a:p>
            <a:pPr algn="just">
              <a:defRPr sz="2800">
                <a:solidFill>
                  <a:srgbClr val="FFFFFF"/>
                </a:solidFill>
              </a:defRPr>
            </a:pPr>
            <a:r>
              <a:t>En caso de que la prueba pericial se ofrezca al </a:t>
            </a:r>
            <a:r>
              <a:rPr>
                <a:solidFill>
                  <a:srgbClr val="FFC000"/>
                </a:solidFill>
              </a:rPr>
              <a:t>contestar la demanda </a:t>
            </a:r>
            <a:r>
              <a:t>o al </a:t>
            </a:r>
            <a:r>
              <a:rPr>
                <a:solidFill>
                  <a:srgbClr val="FFC000"/>
                </a:solidFill>
              </a:rPr>
              <a:t>contestar la reconvención</a:t>
            </a:r>
            <a:r>
              <a:t>, la contraria, al presentar el escrito en el que desahogue la vista de ésta, deberá designar el perito de su parte en los términos establecidos en este artículo.</a:t>
            </a:r>
          </a:p>
          <a:p>
            <a:pPr>
              <a:defRPr sz="2400" b="1">
                <a:solidFill>
                  <a:srgbClr val="FFFFFF"/>
                </a:solidFill>
              </a:defRPr>
            </a:pPr>
            <a:endParaRPr/>
          </a:p>
          <a:p>
            <a:pPr>
              <a:defRPr sz="2400" b="1">
                <a:solidFill>
                  <a:srgbClr val="FFFFFF"/>
                </a:solidFill>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m="http://schemas.openxmlformats.org/officeDocument/2006/math" xmlns="">
      <p:transition spd="slow">
        <p:fade/>
      </p:transition>
    </mc:Fallback>
  </mc:AlternateContent>
</p:sld>
</file>

<file path=ppt/theme/theme1.xml><?xml version="1.0" encoding="utf-8"?>
<a:theme xmlns:a="http://schemas.openxmlformats.org/drawingml/2006/main" name="Cuadrícula">
  <a:themeElements>
    <a:clrScheme name="Cuadrícula">
      <a:dk1>
        <a:srgbClr val="000000"/>
      </a:dk1>
      <a:lt1>
        <a:srgbClr val="FFFFFF"/>
      </a:lt1>
      <a:dk2>
        <a:srgbClr val="A7A7A7"/>
      </a:dk2>
      <a:lt2>
        <a:srgbClr val="535353"/>
      </a:lt2>
      <a:accent1>
        <a:srgbClr val="C66951"/>
      </a:accent1>
      <a:accent2>
        <a:srgbClr val="BF974D"/>
      </a:accent2>
      <a:accent3>
        <a:srgbClr val="928B70"/>
      </a:accent3>
      <a:accent4>
        <a:srgbClr val="87706B"/>
      </a:accent4>
      <a:accent5>
        <a:srgbClr val="94734E"/>
      </a:accent5>
      <a:accent6>
        <a:srgbClr val="6F777D"/>
      </a:accent6>
      <a:hlink>
        <a:srgbClr val="0000FF"/>
      </a:hlink>
      <a:folHlink>
        <a:srgbClr val="FF00FF"/>
      </a:folHlink>
    </a:clrScheme>
    <a:fontScheme name="Cuadrícula">
      <a:majorFont>
        <a:latin typeface="Calibri"/>
        <a:ea typeface="Calibri"/>
        <a:cs typeface="Calibri"/>
      </a:majorFont>
      <a:minorFont>
        <a:latin typeface="Helvetica"/>
        <a:ea typeface="Helvetica"/>
        <a:cs typeface="Helvetica"/>
      </a:minorFont>
    </a:fontScheme>
    <a:fmtScheme name="Cuadrícul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adrícula">
  <a:themeElements>
    <a:clrScheme name="Cuadrícula">
      <a:dk1>
        <a:srgbClr val="000000"/>
      </a:dk1>
      <a:lt1>
        <a:srgbClr val="FFFFFF"/>
      </a:lt1>
      <a:dk2>
        <a:srgbClr val="A7A7A7"/>
      </a:dk2>
      <a:lt2>
        <a:srgbClr val="535353"/>
      </a:lt2>
      <a:accent1>
        <a:srgbClr val="C66951"/>
      </a:accent1>
      <a:accent2>
        <a:srgbClr val="BF974D"/>
      </a:accent2>
      <a:accent3>
        <a:srgbClr val="928B70"/>
      </a:accent3>
      <a:accent4>
        <a:srgbClr val="87706B"/>
      </a:accent4>
      <a:accent5>
        <a:srgbClr val="94734E"/>
      </a:accent5>
      <a:accent6>
        <a:srgbClr val="6F777D"/>
      </a:accent6>
      <a:hlink>
        <a:srgbClr val="0000FF"/>
      </a:hlink>
      <a:folHlink>
        <a:srgbClr val="FF00FF"/>
      </a:folHlink>
    </a:clrScheme>
    <a:fontScheme name="Cuadrícula">
      <a:majorFont>
        <a:latin typeface="Calibri"/>
        <a:ea typeface="Calibri"/>
        <a:cs typeface="Calibri"/>
      </a:majorFont>
      <a:minorFont>
        <a:latin typeface="Helvetica"/>
        <a:ea typeface="Helvetica"/>
        <a:cs typeface="Helvetica"/>
      </a:minorFont>
    </a:fontScheme>
    <a:fmtScheme name="Cuadrícul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5315</Words>
  <Application>Microsoft Office PowerPoint</Application>
  <PresentationFormat>Presentación en pantalla (4:3)</PresentationFormat>
  <Paragraphs>660</Paragraphs>
  <Slides>108</Slides>
  <Notes>0</Notes>
  <HiddenSlides>0</HiddenSlides>
  <MMClips>0</MMClips>
  <ScaleCrop>false</ScaleCrop>
  <HeadingPairs>
    <vt:vector size="4" baseType="variant">
      <vt:variant>
        <vt:lpstr>Tema</vt:lpstr>
      </vt:variant>
      <vt:variant>
        <vt:i4>1</vt:i4>
      </vt:variant>
      <vt:variant>
        <vt:lpstr>Títulos de diapositiva</vt:lpstr>
      </vt:variant>
      <vt:variant>
        <vt:i4>108</vt:i4>
      </vt:variant>
    </vt:vector>
  </HeadingPairs>
  <TitlesOfParts>
    <vt:vector size="109" baseType="lpstr">
      <vt:lpstr>Cuadrícula</vt:lpstr>
      <vt:lpstr>Juicio Oral Mercantil</vt:lpstr>
      <vt:lpstr>Presentación de PowerPoint</vt:lpstr>
      <vt:lpstr>Presentación de PowerPoint</vt:lpstr>
      <vt:lpstr>Presentación de PowerPoint</vt:lpstr>
      <vt:lpstr>Presentación de PowerPoint</vt:lpstr>
      <vt:lpstr>Presentación de PowerPoint</vt:lpstr>
      <vt:lpstr>LINEA DEL TIEMPO sobre la implementación del JUICIO ORAL MERCANTIL</vt:lpstr>
      <vt:lpstr>LÍMITES DE CUANTÍA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LÍMITES DE CUANTÍA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Juicio Oral Mercantil</dc:title>
  <dc:creator>ejudicialpc02</dc:creator>
  <cp:lastModifiedBy>ejudicialpc02</cp:lastModifiedBy>
  <cp:revision>3</cp:revision>
  <dcterms:modified xsi:type="dcterms:W3CDTF">2020-09-03T15:38:13Z</dcterms:modified>
</cp:coreProperties>
</file>